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sldIdLst>
    <p:sldId id="256" r:id="rId2"/>
    <p:sldId id="442" r:id="rId3"/>
    <p:sldId id="470" r:id="rId4"/>
    <p:sldId id="471" r:id="rId5"/>
    <p:sldId id="443" r:id="rId6"/>
    <p:sldId id="447" r:id="rId7"/>
    <p:sldId id="448" r:id="rId8"/>
    <p:sldId id="449" r:id="rId9"/>
    <p:sldId id="450" r:id="rId10"/>
    <p:sldId id="451" r:id="rId11"/>
    <p:sldId id="453" r:id="rId12"/>
    <p:sldId id="456" r:id="rId13"/>
    <p:sldId id="457" r:id="rId14"/>
    <p:sldId id="461" r:id="rId15"/>
    <p:sldId id="459" r:id="rId16"/>
    <p:sldId id="460" r:id="rId17"/>
    <p:sldId id="464" r:id="rId18"/>
    <p:sldId id="465" r:id="rId19"/>
    <p:sldId id="466" r:id="rId20"/>
    <p:sldId id="467" r:id="rId21"/>
    <p:sldId id="468" r:id="rId22"/>
    <p:sldId id="469"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BF2"/>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4" autoAdjust="0"/>
    <p:restoredTop sz="94363" autoAdjust="0"/>
  </p:normalViewPr>
  <p:slideViewPr>
    <p:cSldViewPr>
      <p:cViewPr varScale="1">
        <p:scale>
          <a:sx n="75" d="100"/>
          <a:sy n="75" d="100"/>
        </p:scale>
        <p:origin x="-3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GB" dirty="0"/>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GB"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B4546A2-3693-4674-8978-F3A065975DD2}" type="slidenum">
              <a:rPr lang="en-GB"/>
              <a:pPr>
                <a:defRPr/>
              </a:pPr>
              <a:t>‹#›</a:t>
            </a:fld>
            <a:endParaRPr lang="en-GB" dirty="0"/>
          </a:p>
        </p:txBody>
      </p:sp>
    </p:spTree>
    <p:extLst>
      <p:ext uri="{BB962C8B-B14F-4D97-AF65-F5344CB8AC3E}">
        <p14:creationId xmlns:p14="http://schemas.microsoft.com/office/powerpoint/2010/main" val="118215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5" name="Text Box 17"/>
          <p:cNvSpPr txBox="1">
            <a:spLocks noChangeArrowheads="1"/>
          </p:cNvSpPr>
          <p:nvPr/>
        </p:nvSpPr>
        <p:spPr bwMode="auto">
          <a:xfrm>
            <a:off x="179388" y="188913"/>
            <a:ext cx="3382962" cy="366712"/>
          </a:xfrm>
          <a:prstGeom prst="rect">
            <a:avLst/>
          </a:prstGeom>
          <a:noFill/>
          <a:ln>
            <a:noFill/>
          </a:ln>
          <a:effectLst/>
          <a:extLst/>
        </p:spPr>
        <p:txBody>
          <a:bodyPr>
            <a:spAutoFit/>
          </a:bodyPr>
          <a:lstStyle/>
          <a:p>
            <a:pPr>
              <a:spcBef>
                <a:spcPct val="50000"/>
              </a:spcBef>
              <a:defRPr/>
            </a:pPr>
            <a:r>
              <a:rPr lang="en-GB" b="1" dirty="0">
                <a:solidFill>
                  <a:schemeClr val="bg1"/>
                </a:solidFill>
              </a:rPr>
              <a:t>UCL </a:t>
            </a:r>
            <a:r>
              <a:rPr lang="en-GB" b="1" dirty="0" smtClean="0">
                <a:solidFill>
                  <a:schemeClr val="bg1"/>
                </a:solidFill>
              </a:rPr>
              <a:t>LIBRARY</a:t>
            </a:r>
            <a:r>
              <a:rPr lang="en-GB" b="1" baseline="0" dirty="0" smtClean="0">
                <a:solidFill>
                  <a:schemeClr val="bg1"/>
                </a:solidFill>
              </a:rPr>
              <a:t> SERVICES</a:t>
            </a:r>
            <a:endParaRPr lang="en-GB" b="1" dirty="0">
              <a:solidFill>
                <a:schemeClr val="bg1"/>
              </a:solidFill>
            </a:endParaRP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 typeface="Wingdings" pitchFamily="2" charset="2"/>
              <a:buNone/>
              <a:defRPr/>
            </a:lvl1pPr>
          </a:lstStyle>
          <a:p>
            <a:pPr lvl="0"/>
            <a:r>
              <a:rPr lang="en-GB" noProof="0" dirty="0" smtClean="0"/>
              <a:t>Click to edit Master subtitle style</a:t>
            </a:r>
          </a:p>
        </p:txBody>
      </p:sp>
      <p:sp>
        <p:nvSpPr>
          <p:cNvPr id="6"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a:defRPr sz="1400" dirty="0" smtClean="0"/>
            </a:lvl1pPr>
          </a:lstStyle>
          <a:p>
            <a:pPr>
              <a:defRPr/>
            </a:pPr>
            <a:r>
              <a:rPr lang="en-GB" dirty="0" smtClean="0"/>
              <a:t>LERU Law Deans Working Group, Geneva, 28-29 November </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1"/>
          </p:nvPr>
        </p:nvSpPr>
        <p:spPr/>
        <p:txBody>
          <a:bodyPr/>
          <a:lstStyle/>
          <a:p>
            <a:pPr>
              <a:defRPr/>
            </a:pPr>
            <a:fld id="{A72B5E5E-4689-49CD-AEC0-B1C1F4CF0DAA}"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1E5CBF-37EA-49BA-A281-D6CB1F8F9601}"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B9BC536-C560-408C-9983-EB1D7B02F143}"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5EF73B1-DCE9-405B-906D-0AE9CBC0EC5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3E5F890-8D52-4FFF-B166-9BAAAC9CA43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13AA91C-341E-44D6-98C8-B2A88FC8BBE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514D68-F56A-4B27-81A6-4C6DF7B091C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1ABE1BA-F27D-49FA-BECF-06F2795788D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556241B-8545-4649-81AE-0DA48C938CE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5FB4F6C-FD61-4369-8707-A3770470D45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37904A-293F-409E-AEE5-C53255E41B0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9372AD-9D11-4FB0-849B-88BBE77E872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72B5E5E-4689-49CD-AEC0-B1C1F4CF0DAA}" type="slidenum">
              <a:rPr lang="en-GB"/>
              <a:pPr>
                <a:defRPr/>
              </a:pPr>
              <a:t>‹#›</a:t>
            </a:fld>
            <a:endParaRPr lang="en-GB" dirty="0"/>
          </a:p>
        </p:txBody>
      </p:sp>
      <p:pic>
        <p:nvPicPr>
          <p:cNvPr id="1029" name="Picture 13" descr="DarkBlue1024"/>
          <p:cNvPicPr>
            <a:picLocks noChangeAspect="1" noChangeArrowheads="1"/>
          </p:cNvPicPr>
          <p:nvPr/>
        </p:nvPicPr>
        <p:blipFill>
          <a:blip r:embed="rId14"/>
          <a:srcRect/>
          <a:stretch>
            <a:fillRect/>
          </a:stretch>
        </p:blipFill>
        <p:spPr bwMode="auto">
          <a:xfrm>
            <a:off x="0" y="0"/>
            <a:ext cx="9144000" cy="514350"/>
          </a:xfrm>
          <a:prstGeom prst="rect">
            <a:avLst/>
          </a:prstGeom>
          <a:noFill/>
          <a:ln w="9525">
            <a:noFill/>
            <a:miter lim="800000"/>
            <a:headEnd/>
            <a:tailEnd/>
          </a:ln>
        </p:spPr>
      </p:pic>
      <p:sp>
        <p:nvSpPr>
          <p:cNvPr id="3087" name="Rectangle 15"/>
          <p:cNvSpPr>
            <a:spLocks noChangeArrowheads="1"/>
          </p:cNvSpPr>
          <p:nvPr/>
        </p:nvSpPr>
        <p:spPr bwMode="auto">
          <a:xfrm>
            <a:off x="179388" y="188913"/>
            <a:ext cx="2952750" cy="366712"/>
          </a:xfrm>
          <a:prstGeom prst="rect">
            <a:avLst/>
          </a:prstGeom>
          <a:noFill/>
          <a:ln>
            <a:noFill/>
          </a:ln>
          <a:effectLst/>
          <a:extLst/>
        </p:spPr>
        <p:txBody>
          <a:bodyPr wrap="none">
            <a:spAutoFit/>
          </a:bodyPr>
          <a:lstStyle/>
          <a:p>
            <a:pPr>
              <a:defRPr/>
            </a:pPr>
            <a:r>
              <a:rPr lang="en-GB" b="1" dirty="0">
                <a:solidFill>
                  <a:schemeClr val="bg1"/>
                </a:solidFill>
              </a:rPr>
              <a:t>UCL LIBRARY SERVICES</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Article_level_metrics" TargetMode="External"/><Relationship Id="rId7" Type="http://schemas.openxmlformats.org/officeDocument/2006/relationships/image" Target="../media/image16.png"/><Relationship Id="rId2" Type="http://schemas.openxmlformats.org/officeDocument/2006/relationships/hyperlink" Target="http://am.ascb.org/dora/"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en.wikipedia.org/wiki/H-index" TargetMode="External"/><Relationship Id="rId4" Type="http://schemas.openxmlformats.org/officeDocument/2006/relationships/hyperlink" Target="http://en.wikipedia.org/wiki/Impact_fac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barcelonalab.cat/ca/projectes/oficina-ciencia-ciutadan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blogs.ucl.ac.uk/transcribe-bentha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ucl.ac.uk/library/ucl-pres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openscholarship.org/jcms/c_5012/en/home" TargetMode="External"/><Relationship Id="rId3" Type="http://schemas.openxmlformats.org/officeDocument/2006/relationships/hyperlink" Target="http://www.arl.org/focus-areas/open-scholarship/open-data" TargetMode="External"/><Relationship Id="rId7" Type="http://schemas.openxmlformats.org/officeDocument/2006/relationships/image" Target="../media/image6.png"/><Relationship Id="rId2" Type="http://schemas.openxmlformats.org/officeDocument/2006/relationships/hyperlink" Target="http://www.arl.org/focus-areas/open-scholarship/open-acces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openscholarship.org/jcms/c_6160/en/open-scholarship" TargetMode="External"/><Relationship Id="rId4" Type="http://schemas.openxmlformats.org/officeDocument/2006/relationships/hyperlink" Target="http://www.arl.org/focus-areas/open-scholarship/open-educational-resourc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repository.jisc.ac.uk/61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23528" y="1628800"/>
            <a:ext cx="8496300" cy="2088232"/>
          </a:xfrm>
        </p:spPr>
        <p:txBody>
          <a:bodyPr/>
          <a:lstStyle/>
          <a:p>
            <a:r>
              <a:rPr lang="en-GB" sz="4200" dirty="0" smtClean="0"/>
              <a:t>Science 2.0: the view from LERU (League of European Research Universities)</a:t>
            </a:r>
            <a:endParaRPr lang="en-GB" sz="4200" dirty="0"/>
          </a:p>
        </p:txBody>
      </p:sp>
      <p:sp>
        <p:nvSpPr>
          <p:cNvPr id="15362" name="Rectangle 3"/>
          <p:cNvSpPr>
            <a:spLocks noGrp="1" noChangeArrowheads="1"/>
          </p:cNvSpPr>
          <p:nvPr>
            <p:ph type="subTitle" idx="1"/>
          </p:nvPr>
        </p:nvSpPr>
        <p:spPr>
          <a:xfrm>
            <a:off x="323850" y="4005064"/>
            <a:ext cx="8496300" cy="2664296"/>
          </a:xfrm>
        </p:spPr>
        <p:txBody>
          <a:bodyPr/>
          <a:lstStyle/>
          <a:p>
            <a:pPr eaLnBrk="1" hangingPunct="1">
              <a:lnSpc>
                <a:spcPct val="90000"/>
              </a:lnSpc>
            </a:pPr>
            <a:r>
              <a:rPr lang="en-GB" sz="2800" dirty="0" smtClean="0"/>
              <a:t>Dr Paul Ayris </a:t>
            </a:r>
          </a:p>
          <a:p>
            <a:pPr eaLnBrk="1" hangingPunct="1">
              <a:lnSpc>
                <a:spcPct val="90000"/>
              </a:lnSpc>
              <a:spcBef>
                <a:spcPct val="10000"/>
              </a:spcBef>
            </a:pPr>
            <a:endParaRPr lang="en-GB" sz="1900" dirty="0" smtClean="0"/>
          </a:p>
          <a:p>
            <a:pPr eaLnBrk="1" hangingPunct="1">
              <a:lnSpc>
                <a:spcPct val="90000"/>
              </a:lnSpc>
              <a:spcBef>
                <a:spcPct val="10000"/>
              </a:spcBef>
            </a:pPr>
            <a:r>
              <a:rPr lang="en-GB" sz="1900" dirty="0" smtClean="0"/>
              <a:t>Director of UCL Library Services and UCL Copyright Officer</a:t>
            </a:r>
          </a:p>
          <a:p>
            <a:pPr eaLnBrk="1" hangingPunct="1">
              <a:lnSpc>
                <a:spcPct val="90000"/>
              </a:lnSpc>
              <a:spcBef>
                <a:spcPct val="10000"/>
              </a:spcBef>
            </a:pPr>
            <a:r>
              <a:rPr lang="en-GB" sz="1900" dirty="0" smtClean="0"/>
              <a:t>Chief Executive, UCL Press</a:t>
            </a:r>
          </a:p>
          <a:p>
            <a:pPr eaLnBrk="1" hangingPunct="1">
              <a:lnSpc>
                <a:spcPct val="90000"/>
              </a:lnSpc>
              <a:spcBef>
                <a:spcPct val="10000"/>
              </a:spcBef>
            </a:pPr>
            <a:r>
              <a:rPr lang="en-GB" sz="1900" dirty="0" smtClean="0"/>
              <a:t>Adviser to LIBER (Association of European Research Libraries) on EU 	matters and Horizon 2020</a:t>
            </a:r>
          </a:p>
          <a:p>
            <a:pPr eaLnBrk="1" hangingPunct="1">
              <a:lnSpc>
                <a:spcPct val="90000"/>
              </a:lnSpc>
              <a:spcBef>
                <a:spcPct val="10000"/>
              </a:spcBef>
            </a:pPr>
            <a:r>
              <a:rPr lang="en-GB" sz="1900" dirty="0" smtClean="0"/>
              <a:t>Chair of the LERU community of Chief Information Officers</a:t>
            </a:r>
          </a:p>
          <a:p>
            <a:pPr eaLnBrk="1" hangingPunct="1">
              <a:lnSpc>
                <a:spcPct val="90000"/>
              </a:lnSpc>
              <a:spcBef>
                <a:spcPct val="10000"/>
              </a:spcBef>
            </a:pPr>
            <a:r>
              <a:rPr lang="en-GB" sz="1900" dirty="0" smtClean="0"/>
              <a:t>e-mail: p.ayris@ucl.ac.uk</a:t>
            </a:r>
            <a:endParaRPr lang="en-GB" sz="4000" dirty="0" smtClean="0"/>
          </a:p>
          <a:p>
            <a:pPr eaLnBrk="1" hangingPunct="1">
              <a:lnSpc>
                <a:spcPct val="90000"/>
              </a:lnSpc>
            </a:pPr>
            <a:endParaRPr lang="en-GB"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140347"/>
            <a:ext cx="1125491" cy="44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6762080" cy="720750"/>
          </a:xfrm>
        </p:spPr>
        <p:txBody>
          <a:bodyPr/>
          <a:lstStyle/>
          <a:p>
            <a:r>
              <a:rPr lang="en-GB" dirty="0" smtClean="0"/>
              <a:t>LERU Roadmap for Research Data</a:t>
            </a:r>
            <a:endParaRPr lang="en-GB" dirty="0"/>
          </a:p>
        </p:txBody>
      </p:sp>
      <p:sp>
        <p:nvSpPr>
          <p:cNvPr id="3" name="Content Placeholder 2"/>
          <p:cNvSpPr>
            <a:spLocks noGrp="1"/>
          </p:cNvSpPr>
          <p:nvPr>
            <p:ph idx="1"/>
          </p:nvPr>
        </p:nvSpPr>
        <p:spPr>
          <a:xfrm>
            <a:off x="330200" y="1772817"/>
            <a:ext cx="4601840" cy="4393034"/>
          </a:xfrm>
        </p:spPr>
        <p:txBody>
          <a:bodyPr/>
          <a:lstStyle/>
          <a:p>
            <a:r>
              <a:rPr lang="en-GB" dirty="0" smtClean="0"/>
              <a:t>Overseen by Research Data Working Group </a:t>
            </a:r>
            <a:endParaRPr lang="en-GB" dirty="0"/>
          </a:p>
        </p:txBody>
      </p:sp>
      <p:sp>
        <p:nvSpPr>
          <p:cNvPr id="5" name="TextBox 4"/>
          <p:cNvSpPr txBox="1"/>
          <p:nvPr/>
        </p:nvSpPr>
        <p:spPr>
          <a:xfrm>
            <a:off x="395536" y="2985233"/>
            <a:ext cx="4752528" cy="2862322"/>
          </a:xfrm>
          <a:prstGeom prst="rect">
            <a:avLst/>
          </a:prstGeom>
          <a:noFill/>
        </p:spPr>
        <p:txBody>
          <a:bodyPr wrap="square" rtlCol="0">
            <a:spAutoFit/>
          </a:bodyPr>
          <a:lstStyle/>
          <a:p>
            <a:r>
              <a:rPr lang="en-GB" dirty="0" smtClean="0"/>
              <a:t>Pablo Achard (University of Geneva)</a:t>
            </a:r>
          </a:p>
          <a:p>
            <a:r>
              <a:rPr lang="en-GB" dirty="0" smtClean="0"/>
              <a:t>Paul Ayris (UCL, University College London)</a:t>
            </a:r>
            <a:endParaRPr lang="en-GB" dirty="0"/>
          </a:p>
          <a:p>
            <a:r>
              <a:rPr lang="en-GB" dirty="0" smtClean="0"/>
              <a:t>Serge Fdida (UPMC, Paris)</a:t>
            </a:r>
          </a:p>
          <a:p>
            <a:r>
              <a:rPr lang="en-GB" dirty="0" smtClean="0"/>
              <a:t>Stefan Gradmann (University of Leuven)</a:t>
            </a:r>
          </a:p>
          <a:p>
            <a:r>
              <a:rPr lang="en-GB" dirty="0" smtClean="0"/>
              <a:t>Wolfram Horstmann (University of Oxford)</a:t>
            </a:r>
          </a:p>
          <a:p>
            <a:r>
              <a:rPr lang="en-GB" dirty="0" smtClean="0"/>
              <a:t>Ignasi Labastida (University of Barcelona)</a:t>
            </a:r>
          </a:p>
          <a:p>
            <a:r>
              <a:rPr lang="en-GB" dirty="0" smtClean="0"/>
              <a:t>Liz Lyon (University of Bath)</a:t>
            </a:r>
          </a:p>
          <a:p>
            <a:r>
              <a:rPr lang="en-GB" dirty="0" smtClean="0"/>
              <a:t>Katrien Maes (LERU)</a:t>
            </a:r>
          </a:p>
          <a:p>
            <a:r>
              <a:rPr lang="en-GB" dirty="0" smtClean="0"/>
              <a:t>Susan Reilly (LIBER)</a:t>
            </a:r>
          </a:p>
          <a:p>
            <a:r>
              <a:rPr lang="en-GB" dirty="0" smtClean="0"/>
              <a:t>Anja Smit (University of Utrecht)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96190"/>
            <a:ext cx="3408532" cy="471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9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097784" cy="648742"/>
          </a:xfrm>
        </p:spPr>
        <p:txBody>
          <a:bodyPr/>
          <a:lstStyle/>
          <a:p>
            <a:r>
              <a:rPr lang="en-GB" dirty="0" smtClean="0"/>
              <a:t>Key Messages</a:t>
            </a:r>
            <a:endParaRPr lang="en-GB" dirty="0"/>
          </a:p>
        </p:txBody>
      </p:sp>
      <p:sp>
        <p:nvSpPr>
          <p:cNvPr id="3" name="Content Placeholder 2"/>
          <p:cNvSpPr>
            <a:spLocks noGrp="1"/>
          </p:cNvSpPr>
          <p:nvPr>
            <p:ph idx="1"/>
          </p:nvPr>
        </p:nvSpPr>
        <p:spPr>
          <a:xfrm>
            <a:off x="258107" y="1700808"/>
            <a:ext cx="4320481" cy="4464496"/>
          </a:xfrm>
        </p:spPr>
        <p:txBody>
          <a:bodyPr/>
          <a:lstStyle/>
          <a:p>
            <a:r>
              <a:rPr lang="en-GB" dirty="0" smtClean="0"/>
              <a:t>Each LERU university needs a Research Data Management Strategy</a:t>
            </a:r>
          </a:p>
          <a:p>
            <a:r>
              <a:rPr lang="en-GB" dirty="0" smtClean="0"/>
              <a:t>Researchers should have </a:t>
            </a:r>
            <a:r>
              <a:rPr lang="en-GB" dirty="0"/>
              <a:t>R</a:t>
            </a:r>
            <a:r>
              <a:rPr lang="en-GB" dirty="0" smtClean="0"/>
              <a:t>esearch Data Management Plans</a:t>
            </a:r>
          </a:p>
          <a:p>
            <a:r>
              <a:rPr lang="en-GB" dirty="0" smtClean="0"/>
              <a:t>LERU universities need to bring stakeholders together</a:t>
            </a:r>
          </a:p>
          <a:p>
            <a:r>
              <a:rPr lang="en-GB" dirty="0" smtClean="0"/>
              <a:t>Benefits of ‘open data’ for sharing and re-use should be advocated and explored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2291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64215" y="5077543"/>
            <a:ext cx="3024336" cy="276999"/>
          </a:xfrm>
          <a:prstGeom prst="rect">
            <a:avLst/>
          </a:prstGeom>
          <a:noFill/>
        </p:spPr>
        <p:txBody>
          <a:bodyPr wrap="square" rtlCol="0">
            <a:spAutoFit/>
          </a:bodyPr>
          <a:lstStyle/>
          <a:p>
            <a:r>
              <a:rPr lang="en-GB" sz="1200" dirty="0" smtClean="0"/>
              <a:t>King’s Cross, London</a:t>
            </a:r>
            <a:endParaRPr lang="en-GB" sz="1200" dirty="0"/>
          </a:p>
        </p:txBody>
      </p:sp>
    </p:spTree>
    <p:extLst>
      <p:ext uri="{BB962C8B-B14F-4D97-AF65-F5344CB8AC3E}">
        <p14:creationId xmlns:p14="http://schemas.microsoft.com/office/powerpoint/2010/main" val="25816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1">
                    <a:lumMod val="50000"/>
                  </a:schemeClr>
                </a:solidFill>
              </a:rPr>
              <a:t>What is Science 2.0?</a:t>
            </a:r>
          </a:p>
          <a:p>
            <a:pPr marL="457200" indent="-457200" eaLnBrk="1" hangingPunct="1">
              <a:buFont typeface="+mj-lt"/>
              <a:buAutoNum type="arabicPeriod"/>
              <a:defRPr/>
            </a:pPr>
            <a:r>
              <a:rPr lang="en-GB" dirty="0" smtClean="0">
                <a:solidFill>
                  <a:schemeClr val="bg1">
                    <a:lumMod val="50000"/>
                  </a:schemeClr>
                </a:solidFill>
              </a:rPr>
              <a:t>Open Access to publications</a:t>
            </a:r>
          </a:p>
          <a:p>
            <a:pPr marL="457200" indent="-457200" eaLnBrk="1" hangingPunct="1">
              <a:buFont typeface="+mj-lt"/>
              <a:buAutoNum type="arabicPeriod"/>
              <a:defRPr/>
            </a:pPr>
            <a:r>
              <a:rPr lang="en-GB" dirty="0" smtClean="0">
                <a:solidFill>
                  <a:schemeClr val="bg1">
                    <a:lumMod val="50000"/>
                  </a:schemeClr>
                </a:solidFill>
              </a:rPr>
              <a:t>Open data</a:t>
            </a:r>
          </a:p>
          <a:p>
            <a:pPr marL="457200" indent="-457200" eaLnBrk="1" hangingPunct="1">
              <a:buFont typeface="+mj-lt"/>
              <a:buAutoNum type="arabicPeriod"/>
              <a:defRPr/>
            </a:pPr>
            <a:r>
              <a:rPr lang="en-GB" dirty="0" smtClean="0"/>
              <a:t>Other Tools and Services</a:t>
            </a:r>
          </a:p>
          <a:p>
            <a:pPr marL="457200" indent="-457200" eaLnBrk="1" hangingPunct="1">
              <a:buFont typeface="+mj-lt"/>
              <a:buAutoNum type="arabicPeriod"/>
              <a:defRPr/>
            </a:pPr>
            <a:r>
              <a:rPr lang="en-GB" dirty="0" smtClean="0">
                <a:solidFill>
                  <a:schemeClr val="bg1">
                    <a:lumMod val="50000"/>
                  </a:schemeClr>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12</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344775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Tools and Services</a:t>
            </a:r>
            <a:endParaRPr lang="en-GB" dirty="0"/>
          </a:p>
        </p:txBody>
      </p:sp>
      <p:sp>
        <p:nvSpPr>
          <p:cNvPr id="3" name="Content Placeholder 2"/>
          <p:cNvSpPr>
            <a:spLocks noGrp="1"/>
          </p:cNvSpPr>
          <p:nvPr>
            <p:ph idx="1"/>
          </p:nvPr>
        </p:nvSpPr>
        <p:spPr>
          <a:xfrm>
            <a:off x="323528" y="1700808"/>
            <a:ext cx="4241800" cy="4276190"/>
          </a:xfrm>
        </p:spPr>
        <p:txBody>
          <a:bodyPr/>
          <a:lstStyle/>
          <a:p>
            <a:r>
              <a:rPr lang="en-GB" dirty="0" smtClean="0"/>
              <a:t>Described in separate paper submitted with Science 2.0 Consultation</a:t>
            </a:r>
          </a:p>
          <a:p>
            <a:r>
              <a:rPr lang="en-GB" dirty="0" smtClean="0"/>
              <a:t>Issues still to be tied down</a:t>
            </a:r>
          </a:p>
          <a:p>
            <a:r>
              <a:rPr lang="en-GB" dirty="0" smtClean="0"/>
              <a:t>Alternative modes of peer review</a:t>
            </a:r>
          </a:p>
          <a:p>
            <a:pPr lvl="1"/>
            <a:r>
              <a:rPr lang="en-GB" dirty="0" smtClean="0"/>
              <a:t>Which?</a:t>
            </a:r>
          </a:p>
          <a:p>
            <a:pPr lvl="1"/>
            <a:r>
              <a:rPr lang="en-GB" dirty="0" smtClean="0"/>
              <a:t>Post publication peer review, with named reviewers?	</a:t>
            </a:r>
          </a:p>
          <a:p>
            <a:pPr lvl="2"/>
            <a:r>
              <a:rPr lang="en-GB" dirty="0" smtClean="0"/>
              <a:t>Not popular with academics</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13</a:t>
            </a:fld>
            <a:endParaRPr lang="en-GB" dirty="0"/>
          </a:p>
        </p:txBody>
      </p:sp>
      <p:pic>
        <p:nvPicPr>
          <p:cNvPr id="6" name="Picture 2" descr="I:\Users\ucylpay\AppData\Local\Temp\3\482969_470850076293229_2522388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27015"/>
            <a:ext cx="3597864" cy="4797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61857" y="6244592"/>
            <a:ext cx="3024336" cy="276999"/>
          </a:xfrm>
          <a:prstGeom prst="rect">
            <a:avLst/>
          </a:prstGeom>
          <a:noFill/>
        </p:spPr>
        <p:txBody>
          <a:bodyPr wrap="square" rtlCol="0">
            <a:spAutoFit/>
          </a:bodyPr>
          <a:lstStyle/>
          <a:p>
            <a:r>
              <a:rPr lang="en-GB" sz="1200" dirty="0" smtClean="0"/>
              <a:t>St Michael, by John Flaxman, UCL</a:t>
            </a:r>
            <a:endParaRPr lang="en-GB" sz="1200" dirty="0"/>
          </a:p>
        </p:txBody>
      </p:sp>
    </p:spTree>
    <p:extLst>
      <p:ext uri="{BB962C8B-B14F-4D97-AF65-F5344CB8AC3E}">
        <p14:creationId xmlns:p14="http://schemas.microsoft.com/office/powerpoint/2010/main" val="87864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 and Altmetrics</a:t>
            </a:r>
            <a:endParaRPr lang="en-GB" dirty="0"/>
          </a:p>
        </p:txBody>
      </p:sp>
      <p:sp>
        <p:nvSpPr>
          <p:cNvPr id="3" name="Content Placeholder 2"/>
          <p:cNvSpPr>
            <a:spLocks noGrp="1"/>
          </p:cNvSpPr>
          <p:nvPr>
            <p:ph idx="1"/>
          </p:nvPr>
        </p:nvSpPr>
        <p:spPr>
          <a:xfrm>
            <a:off x="383456" y="2312340"/>
            <a:ext cx="8489950" cy="4285011"/>
          </a:xfrm>
        </p:spPr>
        <p:txBody>
          <a:bodyPr/>
          <a:lstStyle/>
          <a:p>
            <a:r>
              <a:rPr lang="en-GB" dirty="0" smtClean="0"/>
              <a:t>San </a:t>
            </a:r>
            <a:r>
              <a:rPr lang="en-GB" dirty="0"/>
              <a:t>Francisco Declaration on Research Assessment (DORA) </a:t>
            </a:r>
            <a:endParaRPr lang="en-GB" dirty="0" smtClean="0"/>
          </a:p>
          <a:p>
            <a:pPr lvl="1"/>
            <a:r>
              <a:rPr lang="en-GB" dirty="0" smtClean="0"/>
              <a:t>see </a:t>
            </a:r>
            <a:r>
              <a:rPr lang="en-GB" u="sng" dirty="0">
                <a:hlinkClick r:id="rId2"/>
              </a:rPr>
              <a:t>http://am.ascb.org/dora</a:t>
            </a:r>
            <a:r>
              <a:rPr lang="en-GB" u="sng" dirty="0" smtClean="0">
                <a:hlinkClick r:id="rId2"/>
              </a:rPr>
              <a:t>/</a:t>
            </a:r>
            <a:endParaRPr lang="en-GB" dirty="0" smtClean="0"/>
          </a:p>
          <a:p>
            <a:pPr lvl="1"/>
            <a:r>
              <a:rPr lang="en-GB" dirty="0" smtClean="0"/>
              <a:t>Not many universities have signed</a:t>
            </a:r>
          </a:p>
          <a:p>
            <a:pPr lvl="1"/>
            <a:r>
              <a:rPr lang="en-GB" dirty="0" smtClean="0"/>
              <a:t>DORA rejects Journal impact </a:t>
            </a:r>
            <a:r>
              <a:rPr lang="en-GB" dirty="0"/>
              <a:t>f</a:t>
            </a:r>
            <a:r>
              <a:rPr lang="en-GB" dirty="0" smtClean="0"/>
              <a:t>actor as a mark of quality</a:t>
            </a:r>
          </a:p>
          <a:p>
            <a:r>
              <a:rPr lang="en-GB" dirty="0" smtClean="0"/>
              <a:t>U-Multirank not welcomed throughout Europe, certainly not in the UK</a:t>
            </a:r>
          </a:p>
          <a:p>
            <a:r>
              <a:rPr lang="en-GB" dirty="0"/>
              <a:t>A</a:t>
            </a:r>
            <a:r>
              <a:rPr lang="en-GB" dirty="0" smtClean="0"/>
              <a:t>ltmetrics seen as </a:t>
            </a:r>
            <a:r>
              <a:rPr lang="en-GB" dirty="0"/>
              <a:t>a generalization of </a:t>
            </a:r>
            <a:r>
              <a:rPr lang="en-GB" dirty="0">
                <a:hlinkClick r:id="rId3" tooltip="Article level metrics"/>
              </a:rPr>
              <a:t>article level </a:t>
            </a:r>
            <a:r>
              <a:rPr lang="en-GB" dirty="0" smtClean="0">
                <a:hlinkClick r:id="rId3" tooltip="Article level metrics"/>
              </a:rPr>
              <a:t>metrics</a:t>
            </a:r>
            <a:r>
              <a:rPr lang="en-GB" dirty="0" smtClean="0"/>
              <a:t>,</a:t>
            </a:r>
          </a:p>
          <a:p>
            <a:pPr lvl="1"/>
            <a:r>
              <a:rPr lang="en-GB" dirty="0" smtClean="0"/>
              <a:t>alternative </a:t>
            </a:r>
            <a:r>
              <a:rPr lang="en-GB" dirty="0"/>
              <a:t>to the widely used journal </a:t>
            </a:r>
            <a:r>
              <a:rPr lang="en-GB" dirty="0">
                <a:hlinkClick r:id="rId4" tooltip="Impact factor"/>
              </a:rPr>
              <a:t>impact factor</a:t>
            </a:r>
            <a:r>
              <a:rPr lang="en-GB" dirty="0"/>
              <a:t> and personal citation indices like the </a:t>
            </a:r>
            <a:r>
              <a:rPr lang="en-GB" i="1" dirty="0" smtClean="0">
                <a:hlinkClick r:id="rId5" tooltip="H-index"/>
              </a:rPr>
              <a:t>h</a:t>
            </a:r>
            <a:r>
              <a:rPr lang="en-GB" dirty="0" smtClean="0">
                <a:hlinkClick r:id="rId5" tooltip="H-index"/>
              </a:rPr>
              <a:t>-index</a:t>
            </a:r>
            <a:endParaRPr lang="en-GB" dirty="0" smtClean="0"/>
          </a:p>
          <a:p>
            <a:pPr lvl="1"/>
            <a:r>
              <a:rPr lang="en-GB" dirty="0" smtClean="0"/>
              <a:t>Too early for alternative approaches to win widespread support</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14</a:t>
            </a:fld>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753685"/>
            <a:ext cx="2674228" cy="130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1632430"/>
            <a:ext cx="3152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0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92758"/>
          </a:xfrm>
        </p:spPr>
        <p:txBody>
          <a:bodyPr/>
          <a:lstStyle/>
          <a:p>
            <a:r>
              <a:rPr lang="en-GB" dirty="0" smtClean="0"/>
              <a:t>Citizen Science</a:t>
            </a:r>
            <a:endParaRPr lang="en-GB" dirty="0"/>
          </a:p>
        </p:txBody>
      </p:sp>
      <p:sp>
        <p:nvSpPr>
          <p:cNvPr id="3" name="Content Placeholder 2"/>
          <p:cNvSpPr>
            <a:spLocks noGrp="1"/>
          </p:cNvSpPr>
          <p:nvPr>
            <p:ph idx="1"/>
          </p:nvPr>
        </p:nvSpPr>
        <p:spPr>
          <a:xfrm>
            <a:off x="323528" y="1844824"/>
            <a:ext cx="3528392" cy="4465042"/>
          </a:xfrm>
        </p:spPr>
        <p:txBody>
          <a:bodyPr/>
          <a:lstStyle/>
          <a:p>
            <a:r>
              <a:rPr lang="en-GB" dirty="0" smtClean="0"/>
              <a:t>There are many examples of crowdsourcing</a:t>
            </a:r>
          </a:p>
          <a:p>
            <a:r>
              <a:rPr lang="en-GB" dirty="0"/>
              <a:t>C</a:t>
            </a:r>
            <a:r>
              <a:rPr lang="en-GB" dirty="0" smtClean="0"/>
              <a:t>ity of Barcelona has created Citizen </a:t>
            </a:r>
            <a:r>
              <a:rPr lang="en-GB" dirty="0"/>
              <a:t>Science Office </a:t>
            </a:r>
            <a:endParaRPr lang="en-GB" dirty="0" smtClean="0"/>
          </a:p>
          <a:p>
            <a:pPr lvl="1"/>
            <a:r>
              <a:rPr lang="en-GB" u="sng" dirty="0" smtClean="0">
                <a:hlinkClick r:id="rId2"/>
              </a:rPr>
              <a:t>http</a:t>
            </a:r>
            <a:r>
              <a:rPr lang="en-GB" u="sng" dirty="0">
                <a:hlinkClick r:id="rId2"/>
              </a:rPr>
              <a:t>://www.barcelonalab.cat/ca/projectes/oficina-ciencia-ciutadana</a:t>
            </a:r>
            <a:r>
              <a:rPr lang="en-GB" u="sng" dirty="0" smtClean="0">
                <a:hlinkClick r:id="rId2"/>
              </a:rPr>
              <a:t>/</a:t>
            </a:r>
            <a:r>
              <a:rPr lang="en-GB" dirty="0" smtClean="0"/>
              <a:t> </a:t>
            </a:r>
          </a:p>
          <a:p>
            <a:r>
              <a:rPr lang="en-GB" dirty="0" smtClean="0"/>
              <a:t>Collaboration </a:t>
            </a:r>
            <a:r>
              <a:rPr lang="en-GB" dirty="0"/>
              <a:t>of the universities and their researchers</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15</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919" y="1916832"/>
            <a:ext cx="4896544" cy="3672408"/>
          </a:xfrm>
          <a:prstGeom prst="rect">
            <a:avLst/>
          </a:prstGeom>
        </p:spPr>
      </p:pic>
      <p:sp>
        <p:nvSpPr>
          <p:cNvPr id="6" name="TextBox 5"/>
          <p:cNvSpPr txBox="1"/>
          <p:nvPr/>
        </p:nvSpPr>
        <p:spPr>
          <a:xfrm>
            <a:off x="4053239" y="5733256"/>
            <a:ext cx="3888432" cy="276999"/>
          </a:xfrm>
          <a:prstGeom prst="rect">
            <a:avLst/>
          </a:prstGeom>
          <a:noFill/>
        </p:spPr>
        <p:txBody>
          <a:bodyPr wrap="square" rtlCol="0">
            <a:spAutoFit/>
          </a:bodyPr>
          <a:lstStyle/>
          <a:p>
            <a:r>
              <a:rPr lang="en-GB" sz="1200" dirty="0" smtClean="0"/>
              <a:t>Santa Maria Del Mar, Barcelona</a:t>
            </a:r>
            <a:endParaRPr lang="en-GB" sz="1200" dirty="0"/>
          </a:p>
        </p:txBody>
      </p:sp>
    </p:spTree>
    <p:extLst>
      <p:ext uri="{BB962C8B-B14F-4D97-AF65-F5344CB8AC3E}">
        <p14:creationId xmlns:p14="http://schemas.microsoft.com/office/powerpoint/2010/main" val="33242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04726"/>
          </a:xfrm>
        </p:spPr>
        <p:txBody>
          <a:bodyPr/>
          <a:lstStyle/>
          <a:p>
            <a:r>
              <a:rPr lang="en-GB" dirty="0" smtClean="0"/>
              <a:t>Writings of Jeremy Bentham</a:t>
            </a:r>
            <a:endParaRPr lang="en-GB" dirty="0"/>
          </a:p>
        </p:txBody>
      </p:sp>
      <p:sp>
        <p:nvSpPr>
          <p:cNvPr id="3" name="Content Placeholder 2"/>
          <p:cNvSpPr>
            <a:spLocks noGrp="1"/>
          </p:cNvSpPr>
          <p:nvPr>
            <p:ph idx="1"/>
          </p:nvPr>
        </p:nvSpPr>
        <p:spPr>
          <a:xfrm>
            <a:off x="323528" y="1556792"/>
            <a:ext cx="3881760" cy="5032191"/>
          </a:xfrm>
        </p:spPr>
        <p:txBody>
          <a:bodyPr/>
          <a:lstStyle/>
          <a:p>
            <a:r>
              <a:rPr lang="en-GB" dirty="0" smtClean="0"/>
              <a:t>Jeremy Bentham, nineteenth century utilitarian philosopher</a:t>
            </a:r>
          </a:p>
          <a:p>
            <a:r>
              <a:rPr lang="en-GB" dirty="0" smtClean="0"/>
              <a:t>Main collection at UCL</a:t>
            </a:r>
          </a:p>
          <a:p>
            <a:r>
              <a:rPr lang="en-GB" dirty="0" smtClean="0"/>
              <a:t>Bentham MSS being digitised</a:t>
            </a:r>
          </a:p>
          <a:p>
            <a:pPr lvl="1"/>
            <a:r>
              <a:rPr lang="en-GB" dirty="0"/>
              <a:t>See </a:t>
            </a:r>
            <a:r>
              <a:rPr lang="en-GB" dirty="0">
                <a:hlinkClick r:id="rId2"/>
              </a:rPr>
              <a:t>http://blogs.ucl.ac.uk/transcribe-bentham</a:t>
            </a:r>
            <a:r>
              <a:rPr lang="en-GB" dirty="0" smtClean="0">
                <a:hlinkClick r:id="rId2"/>
              </a:rPr>
              <a:t>/</a:t>
            </a:r>
            <a:r>
              <a:rPr lang="en-GB" dirty="0" smtClean="0"/>
              <a:t> </a:t>
            </a:r>
          </a:p>
          <a:p>
            <a:r>
              <a:rPr lang="en-GB" dirty="0" smtClean="0"/>
              <a:t>11,140 MSS transcribed by volunteer help from across the world </a:t>
            </a:r>
            <a:r>
              <a:rPr lang="en-GB" sz="1800" dirty="0" smtClean="0"/>
              <a:t>(17/10/14)</a:t>
            </a:r>
            <a:endParaRPr lang="en-GB" sz="1800"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16</a:t>
            </a:fld>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579" y="1412776"/>
            <a:ext cx="388843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7" y="5458907"/>
            <a:ext cx="2232249" cy="113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770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8815"/>
            <a:ext cx="5393928" cy="543789"/>
          </a:xfrm>
        </p:spPr>
        <p:txBody>
          <a:bodyPr/>
          <a:lstStyle/>
          <a:p>
            <a:r>
              <a:rPr lang="en-GB" dirty="0" smtClean="0"/>
              <a:t>UCL Publishing model</a:t>
            </a:r>
            <a:endParaRPr lang="en-GB" dirty="0"/>
          </a:p>
        </p:txBody>
      </p:sp>
      <p:sp>
        <p:nvSpPr>
          <p:cNvPr id="3" name="Content Placeholder 2"/>
          <p:cNvSpPr>
            <a:spLocks noGrp="1"/>
          </p:cNvSpPr>
          <p:nvPr>
            <p:ph idx="1"/>
          </p:nvPr>
        </p:nvSpPr>
        <p:spPr>
          <a:xfrm>
            <a:off x="441538" y="1379719"/>
            <a:ext cx="4680520" cy="5112568"/>
          </a:xfrm>
        </p:spPr>
        <p:txBody>
          <a:bodyPr/>
          <a:lstStyle/>
          <a:p>
            <a:r>
              <a:rPr lang="en-GB" dirty="0" smtClean="0"/>
              <a:t>Journal publishing platform </a:t>
            </a:r>
          </a:p>
          <a:p>
            <a:pPr lvl="1"/>
            <a:r>
              <a:rPr lang="en-GB" dirty="0" smtClean="0"/>
              <a:t>OJS (Open Journal Systems) overlaying UCL Discovery as storage layer</a:t>
            </a:r>
          </a:p>
          <a:p>
            <a:pPr lvl="1"/>
            <a:r>
              <a:rPr lang="en-GB" dirty="0" smtClean="0"/>
              <a:t>Peer-reviewed journals</a:t>
            </a:r>
          </a:p>
          <a:p>
            <a:pPr lvl="1"/>
            <a:r>
              <a:rPr lang="en-GB" dirty="0" smtClean="0"/>
              <a:t>Run by academic Editorial Committees</a:t>
            </a:r>
          </a:p>
          <a:p>
            <a:r>
              <a:rPr lang="en-GB" dirty="0" smtClean="0"/>
              <a:t>Research Monograph list being launched in 2014-15</a:t>
            </a:r>
          </a:p>
          <a:p>
            <a:pPr lvl="1"/>
            <a:r>
              <a:rPr lang="en-GB" dirty="0" smtClean="0"/>
              <a:t>10 titles in year 1</a:t>
            </a:r>
          </a:p>
          <a:p>
            <a:pPr lvl="1"/>
            <a:r>
              <a:rPr lang="en-GB" dirty="0" smtClean="0"/>
              <a:t>Using Open Monograph Press</a:t>
            </a:r>
          </a:p>
          <a:p>
            <a:r>
              <a:rPr lang="en-GB" dirty="0"/>
              <a:t>Textbook infrastructure</a:t>
            </a:r>
          </a:p>
          <a:p>
            <a:pPr lvl="1"/>
            <a:r>
              <a:rPr lang="en-GB" dirty="0"/>
              <a:t>Being constructed with JISC project </a:t>
            </a:r>
            <a:r>
              <a:rPr lang="en-GB" dirty="0" smtClean="0"/>
              <a:t>monies </a:t>
            </a:r>
            <a:endParaRPr lang="en-GB" dirty="0"/>
          </a:p>
          <a:p>
            <a:pPr lvl="1"/>
            <a:endParaRPr lang="en-GB" dirty="0" smtClean="0"/>
          </a:p>
        </p:txBody>
      </p:sp>
      <p:sp>
        <p:nvSpPr>
          <p:cNvPr id="4" name="Slide Number Placeholder 3"/>
          <p:cNvSpPr>
            <a:spLocks noGrp="1"/>
          </p:cNvSpPr>
          <p:nvPr>
            <p:ph type="sldNum" sz="quarter" idx="10"/>
          </p:nvPr>
        </p:nvSpPr>
        <p:spPr/>
        <p:txBody>
          <a:bodyPr/>
          <a:lstStyle/>
          <a:p>
            <a:fld id="{7FCB502D-A5A1-4D1D-958E-197A5B586D99}" type="slidenum">
              <a:rPr lang="en-GB" smtClean="0"/>
              <a:pPr/>
              <a:t>17</a:t>
            </a:fld>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809973"/>
            <a:ext cx="2013894" cy="151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148064" y="2348880"/>
            <a:ext cx="33123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q"/>
              <a:defRPr sz="2000">
                <a:solidFill>
                  <a:schemeClr val="tx1"/>
                </a:solidFill>
                <a:latin typeface="+mn-lt"/>
              </a:defRPr>
            </a:lvl2pPr>
            <a:lvl3pPr marL="1143000" indent="-228600" algn="l" rtl="0" fontAlgn="base">
              <a:spcBef>
                <a:spcPct val="20000"/>
              </a:spcBef>
              <a:spcAft>
                <a:spcPct val="0"/>
              </a:spcAft>
              <a:buFont typeface="Wingdings" pitchFamily="2" charset="2"/>
              <a:buChar char="q"/>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smtClean="0"/>
              <a:t>Open Access is an opportunity, not a threat</a:t>
            </a:r>
          </a:p>
          <a:p>
            <a:r>
              <a:rPr lang="en-GB" dirty="0"/>
              <a:t>See </a:t>
            </a:r>
            <a:r>
              <a:rPr lang="en-GB" dirty="0">
                <a:hlinkClick r:id="rId3"/>
              </a:rPr>
              <a:t>http://www.ucl.ac.uk/library/ucl-press</a:t>
            </a:r>
            <a:r>
              <a:rPr lang="en-GB" dirty="0"/>
              <a:t> </a:t>
            </a:r>
          </a:p>
          <a:p>
            <a:pPr marL="0" indent="0">
              <a:buNone/>
            </a:pPr>
            <a:endParaRPr lang="en-GB" kern="0" dirty="0" smtClean="0"/>
          </a:p>
          <a:p>
            <a:endParaRPr lang="en-GB" kern="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600" y="4941168"/>
            <a:ext cx="405588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790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421819" cy="648742"/>
          </a:xfrm>
        </p:spPr>
        <p:txBody>
          <a:bodyPr/>
          <a:lstStyle/>
          <a:p>
            <a:r>
              <a:rPr lang="en-GB" dirty="0" smtClean="0"/>
              <a:t>UCL Publishing model</a:t>
            </a:r>
            <a:endParaRPr lang="en-GB" dirty="0"/>
          </a:p>
        </p:txBody>
      </p:sp>
      <p:sp>
        <p:nvSpPr>
          <p:cNvPr id="3" name="Content Placeholder 2"/>
          <p:cNvSpPr>
            <a:spLocks noGrp="1"/>
          </p:cNvSpPr>
          <p:nvPr>
            <p:ph idx="1"/>
          </p:nvPr>
        </p:nvSpPr>
        <p:spPr>
          <a:xfrm>
            <a:off x="323527" y="1556792"/>
            <a:ext cx="4608513" cy="4763689"/>
          </a:xfrm>
        </p:spPr>
        <p:txBody>
          <a:bodyPr/>
          <a:lstStyle/>
          <a:p>
            <a:r>
              <a:rPr lang="en-GB" dirty="0" smtClean="0"/>
              <a:t>Open Access business model</a:t>
            </a:r>
          </a:p>
          <a:p>
            <a:r>
              <a:rPr lang="en-GB" dirty="0" smtClean="0"/>
              <a:t>Sales via Print on Demand/enhanced e-models</a:t>
            </a:r>
          </a:p>
          <a:p>
            <a:r>
              <a:rPr lang="en-GB" dirty="0" smtClean="0"/>
              <a:t>Books will be peer reviewed before publication</a:t>
            </a:r>
          </a:p>
          <a:p>
            <a:r>
              <a:rPr lang="en-GB" dirty="0"/>
              <a:t>Innovative technical solutions for Monographs and Textbooks </a:t>
            </a:r>
            <a:endParaRPr lang="en-GB" dirty="0" smtClean="0"/>
          </a:p>
          <a:p>
            <a:r>
              <a:rPr lang="en-GB" dirty="0"/>
              <a:t>Open up publishing to new </a:t>
            </a:r>
            <a:r>
              <a:rPr lang="en-GB" dirty="0" smtClean="0"/>
              <a:t>communities</a:t>
            </a:r>
          </a:p>
          <a:p>
            <a:r>
              <a:rPr lang="en-GB" dirty="0" smtClean="0"/>
              <a:t>Global impact for the University as an outcome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18</a:t>
            </a:fld>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076" y="1268760"/>
            <a:ext cx="3376001" cy="458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01437" y="5817414"/>
            <a:ext cx="3805637" cy="492443"/>
          </a:xfrm>
          <a:prstGeom prst="rect">
            <a:avLst/>
          </a:prstGeom>
        </p:spPr>
        <p:txBody>
          <a:bodyPr wrap="square">
            <a:spAutoFit/>
          </a:bodyPr>
          <a:lstStyle/>
          <a:p>
            <a:r>
              <a:rPr lang="en-GB" sz="1200" dirty="0" smtClean="0"/>
              <a:t>A Box of Useful Knowledge</a:t>
            </a:r>
          </a:p>
          <a:p>
            <a:r>
              <a:rPr lang="en-GB" sz="1200" dirty="0" smtClean="0"/>
              <a:t> (Brougham Papers, UCL Library Services</a:t>
            </a:r>
            <a:r>
              <a:rPr lang="en-GB" sz="1400" dirty="0" smtClean="0"/>
              <a:t>)</a:t>
            </a:r>
            <a:endParaRPr lang="en-GB" sz="1400" dirty="0"/>
          </a:p>
        </p:txBody>
      </p:sp>
    </p:spTree>
    <p:extLst>
      <p:ext uri="{BB962C8B-B14F-4D97-AF65-F5344CB8AC3E}">
        <p14:creationId xmlns:p14="http://schemas.microsoft.com/office/powerpoint/2010/main" val="3735474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5537944" cy="648742"/>
          </a:xfrm>
        </p:spPr>
        <p:txBody>
          <a:bodyPr/>
          <a:lstStyle/>
          <a:p>
            <a:r>
              <a:rPr lang="en-GB" dirty="0" smtClean="0"/>
              <a:t>Opportunities for Text Books</a:t>
            </a:r>
            <a:endParaRPr lang="en-GB" dirty="0"/>
          </a:p>
        </p:txBody>
      </p:sp>
      <p:sp>
        <p:nvSpPr>
          <p:cNvPr id="3" name="Content Placeholder 2"/>
          <p:cNvSpPr>
            <a:spLocks noGrp="1"/>
          </p:cNvSpPr>
          <p:nvPr>
            <p:ph idx="1"/>
          </p:nvPr>
        </p:nvSpPr>
        <p:spPr>
          <a:xfrm>
            <a:off x="323528" y="1484784"/>
            <a:ext cx="4353371" cy="5040560"/>
          </a:xfrm>
        </p:spPr>
        <p:txBody>
          <a:bodyPr/>
          <a:lstStyle/>
          <a:p>
            <a:r>
              <a:rPr lang="en-GB" dirty="0" smtClean="0"/>
              <a:t>UCL academics, particularly in Physical Sciences and Engineering, produce their own textbooks</a:t>
            </a:r>
          </a:p>
          <a:p>
            <a:r>
              <a:rPr lang="en-GB" dirty="0" smtClean="0"/>
              <a:t>Open Access is a core value of UCL Press</a:t>
            </a:r>
          </a:p>
          <a:p>
            <a:r>
              <a:rPr lang="en-GB" dirty="0" smtClean="0"/>
              <a:t>Open Access to resources will be part of UCL’s new Education Strategy</a:t>
            </a:r>
          </a:p>
          <a:p>
            <a:r>
              <a:rPr lang="en-GB" dirty="0" smtClean="0"/>
              <a:t>UCL’s International Strategy will also embrace Open Scholarship as an offering to the global community</a:t>
            </a:r>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19</a:t>
            </a:fld>
            <a:endParaRPr lang="en-GB"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261869" y="1484784"/>
            <a:ext cx="3020265" cy="4464496"/>
          </a:xfrm>
          <a:prstGeom prst="rect">
            <a:avLst/>
          </a:prstGeom>
        </p:spPr>
      </p:pic>
      <p:sp>
        <p:nvSpPr>
          <p:cNvPr id="8" name="TextBox 7"/>
          <p:cNvSpPr txBox="1"/>
          <p:nvPr/>
        </p:nvSpPr>
        <p:spPr>
          <a:xfrm>
            <a:off x="5261869" y="5936240"/>
            <a:ext cx="3240360" cy="738664"/>
          </a:xfrm>
          <a:prstGeom prst="rect">
            <a:avLst/>
          </a:prstGeom>
          <a:noFill/>
        </p:spPr>
        <p:txBody>
          <a:bodyPr wrap="square" rtlCol="0">
            <a:spAutoFit/>
          </a:bodyPr>
          <a:lstStyle/>
          <a:p>
            <a:r>
              <a:rPr lang="en-GB" sz="1400" dirty="0"/>
              <a:t>COLLEGE COLLECTION PERS</a:t>
            </a:r>
          </a:p>
          <a:p>
            <a:r>
              <a:rPr lang="en-GB" sz="1400" dirty="0"/>
              <a:t>The Centenary edition of the College Magazine, June 1927</a:t>
            </a:r>
          </a:p>
        </p:txBody>
      </p:sp>
    </p:spTree>
    <p:extLst>
      <p:ext uri="{BB962C8B-B14F-4D97-AF65-F5344CB8AC3E}">
        <p14:creationId xmlns:p14="http://schemas.microsoft.com/office/powerpoint/2010/main" val="301181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t>What is Science 2.0?</a:t>
            </a:r>
          </a:p>
          <a:p>
            <a:pPr marL="457200" indent="-457200" eaLnBrk="1" hangingPunct="1">
              <a:buFont typeface="+mj-lt"/>
              <a:buAutoNum type="arabicPeriod"/>
              <a:defRPr/>
            </a:pPr>
            <a:r>
              <a:rPr lang="en-GB" dirty="0" smtClean="0"/>
              <a:t>Open Access to publications</a:t>
            </a:r>
          </a:p>
          <a:p>
            <a:pPr marL="457200" indent="-457200" eaLnBrk="1" hangingPunct="1">
              <a:buFont typeface="+mj-lt"/>
              <a:buAutoNum type="arabicPeriod"/>
              <a:defRPr/>
            </a:pPr>
            <a:r>
              <a:rPr lang="en-GB" dirty="0" smtClean="0"/>
              <a:t>Open data</a:t>
            </a:r>
          </a:p>
          <a:p>
            <a:pPr marL="457200" indent="-457200" eaLnBrk="1" hangingPunct="1">
              <a:buFont typeface="+mj-lt"/>
              <a:buAutoNum type="arabicPeriod"/>
              <a:defRPr/>
            </a:pPr>
            <a:r>
              <a:rPr lang="en-GB" dirty="0" smtClean="0"/>
              <a:t>Other Tools and Services</a:t>
            </a:r>
          </a:p>
          <a:p>
            <a:pPr marL="457200" indent="-457200" eaLnBrk="1" hangingPunct="1">
              <a:buFont typeface="+mj-lt"/>
              <a:buAutoNum type="arabicPeriod"/>
              <a:defRPr/>
            </a:pPr>
            <a:r>
              <a:rPr lang="en-GB" dirty="0" smtClean="0"/>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2</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107734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6978104" cy="504726"/>
          </a:xfrm>
        </p:spPr>
        <p:txBody>
          <a:bodyPr/>
          <a:lstStyle/>
          <a:p>
            <a:r>
              <a:rPr lang="en-GB" dirty="0" smtClean="0"/>
              <a:t>JISC Call - Institution </a:t>
            </a:r>
            <a:r>
              <a:rPr lang="en-GB" dirty="0"/>
              <a:t>as </a:t>
            </a:r>
            <a:r>
              <a:rPr lang="en-GB" dirty="0" smtClean="0"/>
              <a:t>E-Text Book </a:t>
            </a:r>
            <a:r>
              <a:rPr lang="en-GB" dirty="0"/>
              <a:t>publisher</a:t>
            </a:r>
            <a:br>
              <a:rPr lang="en-GB" dirty="0"/>
            </a:br>
            <a:endParaRPr lang="en-GB" dirty="0"/>
          </a:p>
        </p:txBody>
      </p:sp>
      <p:sp>
        <p:nvSpPr>
          <p:cNvPr id="3" name="Content Placeholder 2"/>
          <p:cNvSpPr>
            <a:spLocks noGrp="1"/>
          </p:cNvSpPr>
          <p:nvPr>
            <p:ph idx="1"/>
          </p:nvPr>
        </p:nvSpPr>
        <p:spPr>
          <a:xfrm>
            <a:off x="323528" y="2060848"/>
            <a:ext cx="4313808" cy="4306422"/>
          </a:xfrm>
        </p:spPr>
        <p:txBody>
          <a:bodyPr/>
          <a:lstStyle/>
          <a:p>
            <a:r>
              <a:rPr lang="en-GB" dirty="0" smtClean="0"/>
              <a:t>£75,000 awarded to UCL</a:t>
            </a:r>
          </a:p>
          <a:p>
            <a:r>
              <a:rPr lang="en-GB" dirty="0" smtClean="0"/>
              <a:t>To create an Open Access E-Textbook publishing platform</a:t>
            </a:r>
          </a:p>
          <a:p>
            <a:pPr lvl="1"/>
            <a:r>
              <a:rPr lang="en-GB" dirty="0" smtClean="0"/>
              <a:t>To complement OJS for journals and OMP for monographs</a:t>
            </a:r>
          </a:p>
          <a:p>
            <a:r>
              <a:rPr lang="en-GB" dirty="0" smtClean="0"/>
              <a:t>2 textbooks being delivered as proof of concept</a:t>
            </a:r>
          </a:p>
          <a:p>
            <a:r>
              <a:rPr lang="en-GB" dirty="0" smtClean="0"/>
              <a:t>1 in Medical Sciences and 1 in Social Sciences</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20</a:t>
            </a:fld>
            <a:endParaRPr lang="en-GB" dirty="0"/>
          </a:p>
        </p:txBody>
      </p:sp>
      <p:pic>
        <p:nvPicPr>
          <p:cNvPr id="5" name="Picture 3" descr="C:\My Pictures from N drive\UCL pictures\Library and 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1556792"/>
            <a:ext cx="3446339" cy="45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64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1">
                    <a:lumMod val="50000"/>
                  </a:schemeClr>
                </a:solidFill>
              </a:rPr>
              <a:t>What is Science 2.0?</a:t>
            </a:r>
          </a:p>
          <a:p>
            <a:pPr marL="457200" indent="-457200" eaLnBrk="1" hangingPunct="1">
              <a:buFont typeface="+mj-lt"/>
              <a:buAutoNum type="arabicPeriod"/>
              <a:defRPr/>
            </a:pPr>
            <a:r>
              <a:rPr lang="en-GB" dirty="0" smtClean="0">
                <a:solidFill>
                  <a:schemeClr val="bg1">
                    <a:lumMod val="50000"/>
                  </a:schemeClr>
                </a:solidFill>
              </a:rPr>
              <a:t>Open Access to publications</a:t>
            </a:r>
          </a:p>
          <a:p>
            <a:pPr marL="457200" indent="-457200" eaLnBrk="1" hangingPunct="1">
              <a:buFont typeface="+mj-lt"/>
              <a:buAutoNum type="arabicPeriod"/>
              <a:defRPr/>
            </a:pPr>
            <a:r>
              <a:rPr lang="en-GB" dirty="0" smtClean="0">
                <a:solidFill>
                  <a:schemeClr val="bg1">
                    <a:lumMod val="50000"/>
                  </a:schemeClr>
                </a:solidFill>
              </a:rPr>
              <a:t>Open data</a:t>
            </a:r>
          </a:p>
          <a:p>
            <a:pPr marL="457200" indent="-457200" eaLnBrk="1" hangingPunct="1">
              <a:buFont typeface="+mj-lt"/>
              <a:buAutoNum type="arabicPeriod"/>
              <a:defRPr/>
            </a:pPr>
            <a:r>
              <a:rPr lang="en-GB" dirty="0" smtClean="0">
                <a:solidFill>
                  <a:schemeClr val="bg1">
                    <a:lumMod val="50000"/>
                  </a:schemeClr>
                </a:solidFill>
              </a:rPr>
              <a:t>Other Tools and Services</a:t>
            </a:r>
          </a:p>
          <a:p>
            <a:pPr marL="457200" indent="-457200" eaLnBrk="1" hangingPunct="1">
              <a:buFont typeface="+mj-lt"/>
              <a:buAutoNum type="arabicPeriod"/>
              <a:defRPr/>
            </a:pPr>
            <a:r>
              <a:rPr lang="en-GB" dirty="0" smtClean="0"/>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21</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3778595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22</a:t>
            </a:fld>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402" y="1152229"/>
            <a:ext cx="3804280" cy="506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44170" y="6221995"/>
            <a:ext cx="3672408" cy="276999"/>
          </a:xfrm>
          <a:prstGeom prst="rect">
            <a:avLst/>
          </a:prstGeom>
          <a:noFill/>
        </p:spPr>
        <p:txBody>
          <a:bodyPr wrap="square" rtlCol="0">
            <a:spAutoFit/>
          </a:bodyPr>
          <a:lstStyle/>
          <a:p>
            <a:r>
              <a:rPr lang="en-GB" sz="1200" dirty="0" smtClean="0"/>
              <a:t>Old State House, Boston, USA</a:t>
            </a:r>
            <a:endParaRPr lang="en-GB" sz="1200" dirty="0"/>
          </a:p>
        </p:txBody>
      </p:sp>
      <p:sp>
        <p:nvSpPr>
          <p:cNvPr id="7" name="Content Placeholder 2"/>
          <p:cNvSpPr txBox="1">
            <a:spLocks/>
          </p:cNvSpPr>
          <p:nvPr/>
        </p:nvSpPr>
        <p:spPr bwMode="auto">
          <a:xfrm>
            <a:off x="323528" y="1268760"/>
            <a:ext cx="3888432"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smtClean="0"/>
              <a:t>Open Scholarship (Science 2.0) is new feature in research landscape</a:t>
            </a:r>
          </a:p>
          <a:p>
            <a:r>
              <a:rPr lang="en-GB" kern="0" dirty="0" smtClean="0"/>
              <a:t>LERU embraces</a:t>
            </a:r>
          </a:p>
          <a:p>
            <a:pPr lvl="1"/>
            <a:r>
              <a:rPr lang="en-GB" kern="0" dirty="0" smtClean="0"/>
              <a:t>New means of dissemination</a:t>
            </a:r>
          </a:p>
          <a:p>
            <a:pPr lvl="1"/>
            <a:r>
              <a:rPr lang="en-GB" kern="0" dirty="0" smtClean="0"/>
              <a:t>Increased importance for research data</a:t>
            </a:r>
          </a:p>
          <a:p>
            <a:r>
              <a:rPr lang="en-GB" kern="0" dirty="0" smtClean="0"/>
              <a:t>Implications of other tools and services need more thought</a:t>
            </a:r>
          </a:p>
          <a:p>
            <a:r>
              <a:rPr lang="en-GB" kern="0" dirty="0" smtClean="0"/>
              <a:t>Change is a process, not an event</a:t>
            </a:r>
          </a:p>
        </p:txBody>
      </p:sp>
      <p:sp>
        <p:nvSpPr>
          <p:cNvPr id="8" name="Title 1"/>
          <p:cNvSpPr>
            <a:spLocks noGrp="1"/>
          </p:cNvSpPr>
          <p:nvPr>
            <p:ph type="title"/>
          </p:nvPr>
        </p:nvSpPr>
        <p:spPr>
          <a:xfrm>
            <a:off x="323528" y="764704"/>
            <a:ext cx="3953768" cy="576063"/>
          </a:xfrm>
        </p:spPr>
        <p:txBody>
          <a:bodyPr/>
          <a:lstStyle/>
          <a:p>
            <a:r>
              <a:rPr lang="en-GB" dirty="0" smtClean="0"/>
              <a:t>Next Steps</a:t>
            </a:r>
            <a:endParaRPr lang="en-GB" dirty="0"/>
          </a:p>
        </p:txBody>
      </p:sp>
    </p:spTree>
    <p:extLst>
      <p:ext uri="{BB962C8B-B14F-4D97-AF65-F5344CB8AC3E}">
        <p14:creationId xmlns:p14="http://schemas.microsoft.com/office/powerpoint/2010/main" val="14284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Science 2.0?</a:t>
            </a:r>
            <a:endParaRPr lang="en-GB" dirty="0"/>
          </a:p>
        </p:txBody>
      </p:sp>
      <p:sp>
        <p:nvSpPr>
          <p:cNvPr id="3" name="Content Placeholder 2"/>
          <p:cNvSpPr>
            <a:spLocks noGrp="1"/>
          </p:cNvSpPr>
          <p:nvPr>
            <p:ph idx="1"/>
          </p:nvPr>
        </p:nvSpPr>
        <p:spPr>
          <a:xfrm>
            <a:off x="323528" y="3212976"/>
            <a:ext cx="8418264" cy="3096344"/>
          </a:xfrm>
        </p:spPr>
        <p:txBody>
          <a:bodyPr/>
          <a:lstStyle/>
          <a:p>
            <a:r>
              <a:rPr lang="en-GB" dirty="0" smtClean="0"/>
              <a:t>Open Scholarship, called by the European Commission Science 2.0, is a new framework for doing research</a:t>
            </a:r>
          </a:p>
          <a:p>
            <a:r>
              <a:rPr lang="en-GB" dirty="0"/>
              <a:t>Open </a:t>
            </a:r>
            <a:r>
              <a:rPr lang="en-GB" dirty="0" smtClean="0"/>
              <a:t>scholarship encompasses </a:t>
            </a:r>
            <a:r>
              <a:rPr lang="en-GB" dirty="0">
                <a:hlinkClick r:id="rId2" tooltip="Open Access"/>
              </a:rPr>
              <a:t>open access</a:t>
            </a:r>
            <a:r>
              <a:rPr lang="en-GB" dirty="0"/>
              <a:t>, </a:t>
            </a:r>
            <a:r>
              <a:rPr lang="en-GB" dirty="0">
                <a:hlinkClick r:id="rId3" tooltip="Open Data"/>
              </a:rPr>
              <a:t>open data</a:t>
            </a:r>
            <a:r>
              <a:rPr lang="en-GB" dirty="0"/>
              <a:t>, </a:t>
            </a:r>
            <a:r>
              <a:rPr lang="en-GB" dirty="0">
                <a:hlinkClick r:id="rId4" tooltip="Open Educational Resources"/>
              </a:rPr>
              <a:t>open educational resources</a:t>
            </a:r>
            <a:r>
              <a:rPr lang="en-GB" dirty="0"/>
              <a:t>, and all other forms of openness in the scholarly and research </a:t>
            </a:r>
            <a:r>
              <a:rPr lang="en-GB" dirty="0" smtClean="0"/>
              <a:t>environment</a:t>
            </a:r>
          </a:p>
          <a:p>
            <a:r>
              <a:rPr lang="en-GB" dirty="0" smtClean="0"/>
              <a:t>Open Scholarship </a:t>
            </a:r>
            <a:r>
              <a:rPr lang="en-GB" dirty="0"/>
              <a:t>website at </a:t>
            </a:r>
            <a:r>
              <a:rPr lang="en-GB" dirty="0">
                <a:hlinkClick r:id="rId5"/>
              </a:rPr>
              <a:t>http://</a:t>
            </a:r>
            <a:r>
              <a:rPr lang="en-GB" dirty="0" smtClean="0">
                <a:hlinkClick r:id="rId5"/>
              </a:rPr>
              <a:t>www.openscholarship.org/jcms/c_6160/en/open-scholarship</a:t>
            </a:r>
            <a:r>
              <a:rPr lang="en-GB" dirty="0" smtClean="0"/>
              <a: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a:t>
            </a:fld>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743529"/>
            <a:ext cx="3390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556792"/>
            <a:ext cx="4314310" cy="151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957" y="2396126"/>
            <a:ext cx="2736304" cy="461665"/>
          </a:xfrm>
          <a:prstGeom prst="rect">
            <a:avLst/>
          </a:prstGeom>
          <a:noFill/>
        </p:spPr>
        <p:txBody>
          <a:bodyPr wrap="square" rtlCol="0">
            <a:spAutoFit/>
          </a:bodyPr>
          <a:lstStyle/>
          <a:p>
            <a:r>
              <a:rPr lang="en-GB" sz="1200" dirty="0">
                <a:hlinkClick r:id="rId8"/>
              </a:rPr>
              <a:t>http://</a:t>
            </a:r>
            <a:r>
              <a:rPr lang="en-GB" sz="1200" dirty="0" smtClean="0">
                <a:hlinkClick r:id="rId8"/>
              </a:rPr>
              <a:t>www.openscholarship.org/jcms/c_5012/en/home</a:t>
            </a:r>
            <a:r>
              <a:rPr lang="en-GB" sz="1200" dirty="0" smtClean="0"/>
              <a:t> </a:t>
            </a:r>
            <a:endParaRPr lang="en-GB" sz="1200" dirty="0"/>
          </a:p>
        </p:txBody>
      </p:sp>
    </p:spTree>
    <p:extLst>
      <p:ext uri="{BB962C8B-B14F-4D97-AF65-F5344CB8AC3E}">
        <p14:creationId xmlns:p14="http://schemas.microsoft.com/office/powerpoint/2010/main" val="134084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2.0 consultation</a:t>
            </a:r>
            <a:endParaRPr lang="en-GB" dirty="0"/>
          </a:p>
        </p:txBody>
      </p:sp>
      <p:sp>
        <p:nvSpPr>
          <p:cNvPr id="3" name="Content Placeholder 2"/>
          <p:cNvSpPr>
            <a:spLocks noGrp="1"/>
          </p:cNvSpPr>
          <p:nvPr>
            <p:ph idx="1"/>
          </p:nvPr>
        </p:nvSpPr>
        <p:spPr/>
        <p:txBody>
          <a:bodyPr/>
          <a:lstStyle/>
          <a:p>
            <a:r>
              <a:rPr lang="en-GB" dirty="0"/>
              <a:t>‘Science 2.0’ describes the on-going evolution in the modus operandi of doing research and organising science. These changes in the dynamics of science and research are enabled by digital technologies and driven by the globalisation of the scientific community, as well as the need to address the Grand Challenges of our times. They have an impact on the entire research cycle, from the inception of research to its publication, as well as on the way in which this cycle is organised</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4</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18" y="1594799"/>
            <a:ext cx="5021585" cy="100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18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1">
                    <a:lumMod val="50000"/>
                  </a:schemeClr>
                </a:solidFill>
              </a:rPr>
              <a:t>What is Science 2.0?</a:t>
            </a:r>
          </a:p>
          <a:p>
            <a:pPr marL="457200" indent="-457200" eaLnBrk="1" hangingPunct="1">
              <a:buFont typeface="+mj-lt"/>
              <a:buAutoNum type="arabicPeriod"/>
              <a:defRPr/>
            </a:pPr>
            <a:r>
              <a:rPr lang="en-GB" dirty="0" smtClean="0"/>
              <a:t>Open Access to publications</a:t>
            </a:r>
          </a:p>
          <a:p>
            <a:pPr marL="457200" indent="-457200" eaLnBrk="1" hangingPunct="1">
              <a:buFont typeface="+mj-lt"/>
              <a:buAutoNum type="arabicPeriod"/>
              <a:defRPr/>
            </a:pPr>
            <a:r>
              <a:rPr lang="en-GB" dirty="0" smtClean="0">
                <a:solidFill>
                  <a:schemeClr val="bg1">
                    <a:lumMod val="50000"/>
                  </a:schemeClr>
                </a:solidFill>
              </a:rPr>
              <a:t>Open data</a:t>
            </a:r>
          </a:p>
          <a:p>
            <a:pPr marL="457200" indent="-457200" eaLnBrk="1" hangingPunct="1">
              <a:buFont typeface="+mj-lt"/>
              <a:buAutoNum type="arabicPeriod"/>
              <a:defRPr/>
            </a:pPr>
            <a:r>
              <a:rPr lang="en-GB" dirty="0" smtClean="0">
                <a:solidFill>
                  <a:schemeClr val="bg1">
                    <a:lumMod val="50000"/>
                  </a:schemeClr>
                </a:solidFill>
              </a:rPr>
              <a:t>Other Tools and Services</a:t>
            </a:r>
          </a:p>
          <a:p>
            <a:pPr marL="457200" indent="-457200" eaLnBrk="1" hangingPunct="1">
              <a:buFont typeface="+mj-lt"/>
              <a:buAutoNum type="arabicPeriod"/>
              <a:defRPr/>
            </a:pPr>
            <a:r>
              <a:rPr lang="en-GB" dirty="0" smtClean="0">
                <a:solidFill>
                  <a:schemeClr val="bg1">
                    <a:lumMod val="50000"/>
                  </a:schemeClr>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5</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30924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313808" cy="1296988"/>
          </a:xfrm>
        </p:spPr>
        <p:txBody>
          <a:bodyPr/>
          <a:lstStyle/>
          <a:p>
            <a:r>
              <a:rPr lang="en-GB" dirty="0"/>
              <a:t>Open Access to </a:t>
            </a:r>
            <a:r>
              <a:rPr lang="en-GB" dirty="0" smtClean="0"/>
              <a:t/>
            </a:r>
            <a:br>
              <a:rPr lang="en-GB" dirty="0" smtClean="0"/>
            </a:br>
            <a:r>
              <a:rPr lang="en-GB" dirty="0" smtClean="0"/>
              <a:t>publications</a:t>
            </a:r>
            <a:endParaRPr lang="en-GB" dirty="0"/>
          </a:p>
        </p:txBody>
      </p:sp>
      <p:sp>
        <p:nvSpPr>
          <p:cNvPr id="3" name="Content Placeholder 2"/>
          <p:cNvSpPr>
            <a:spLocks noGrp="1"/>
          </p:cNvSpPr>
          <p:nvPr>
            <p:ph idx="1"/>
          </p:nvPr>
        </p:nvSpPr>
        <p:spPr>
          <a:xfrm>
            <a:off x="330200" y="1988841"/>
            <a:ext cx="4745856" cy="4491202"/>
          </a:xfrm>
        </p:spPr>
        <p:txBody>
          <a:bodyPr/>
          <a:lstStyle/>
          <a:p>
            <a:r>
              <a:rPr lang="en-GB" dirty="0" smtClean="0"/>
              <a:t>Benefits for researchers</a:t>
            </a:r>
            <a:endParaRPr lang="en-GB" sz="2000" dirty="0" smtClean="0"/>
          </a:p>
          <a:p>
            <a:pPr lvl="1"/>
            <a:r>
              <a:rPr lang="en-GB" dirty="0" smtClean="0"/>
              <a:t>Authors gain increased visibility</a:t>
            </a:r>
          </a:p>
          <a:p>
            <a:pPr lvl="1"/>
            <a:r>
              <a:rPr lang="en-GB" dirty="0" smtClean="0"/>
              <a:t>Literature now used as data </a:t>
            </a:r>
          </a:p>
          <a:p>
            <a:pPr lvl="1"/>
            <a:r>
              <a:rPr lang="en-GB" dirty="0" smtClean="0"/>
              <a:t>This visibility and usage are new –in a subscription world, subscriptions are a barrier to access</a:t>
            </a:r>
          </a:p>
          <a:p>
            <a:pPr lvl="1"/>
            <a:r>
              <a:rPr lang="en-GB" dirty="0" smtClean="0"/>
              <a:t>Many lower-income countries report access to the literature as a barrier – despite efforts by commercial publishers</a:t>
            </a:r>
          </a:p>
          <a:p>
            <a:pPr lvl="1"/>
            <a:r>
              <a:rPr lang="en-GB" dirty="0" smtClean="0"/>
              <a:t>University’s Mission is to create Knowledge and share it</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6</a:t>
            </a:fld>
            <a:endParaRPr lang="en-GB"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680" y="1196752"/>
            <a:ext cx="357994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696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92139" y="641350"/>
            <a:ext cx="3403798" cy="695325"/>
          </a:xfrm>
        </p:spPr>
        <p:txBody>
          <a:bodyPr/>
          <a:lstStyle/>
          <a:p>
            <a:r>
              <a:rPr lang="en-GB" dirty="0" smtClean="0"/>
              <a:t>All APCs</a:t>
            </a:r>
          </a:p>
        </p:txBody>
      </p:sp>
      <p:graphicFrame>
        <p:nvGraphicFramePr>
          <p:cNvPr id="17410" name="Chart 7"/>
          <p:cNvGraphicFramePr>
            <a:graphicFrameLocks/>
          </p:cNvGraphicFramePr>
          <p:nvPr/>
        </p:nvGraphicFramePr>
        <p:xfrm>
          <a:off x="-50800" y="2114550"/>
          <a:ext cx="8880475" cy="4281488"/>
        </p:xfrm>
        <a:graphic>
          <a:graphicData uri="http://schemas.openxmlformats.org/presentationml/2006/ole">
            <mc:AlternateContent xmlns:mc="http://schemas.openxmlformats.org/markup-compatibility/2006">
              <mc:Choice xmlns:v="urn:schemas-microsoft-com:vml" Requires="v">
                <p:oleObj spid="_x0000_s1040" r:id="rId3" imgW="8876545" imgH="4279763" progId="Excel.Chart.8">
                  <p:embed/>
                </p:oleObj>
              </mc:Choice>
              <mc:Fallback>
                <p:oleObj r:id="rId3" imgW="8876545" imgH="427976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114550"/>
                        <a:ext cx="8880475" cy="428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txBox="1">
            <a:spLocks noChangeArrowheads="1"/>
          </p:cNvSpPr>
          <p:nvPr/>
        </p:nvSpPr>
        <p:spPr bwMode="auto">
          <a:xfrm>
            <a:off x="714018" y="1412776"/>
            <a:ext cx="6013648" cy="874015"/>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sz="2000" b="1" kern="0" dirty="0" smtClean="0">
                <a:solidFill>
                  <a:schemeClr val="tx2"/>
                </a:solidFill>
              </a:rPr>
              <a:t>3,137 APCs processed since April 2013</a:t>
            </a:r>
          </a:p>
          <a:p>
            <a:pPr marL="0" indent="0" eaLnBrk="1" hangingPunct="1">
              <a:buNone/>
              <a:defRPr/>
            </a:pPr>
            <a:r>
              <a:rPr lang="en-US" sz="2000" b="1" kern="0" dirty="0">
                <a:solidFill>
                  <a:schemeClr val="tx2"/>
                </a:solidFill>
              </a:rPr>
              <a:t>RCUK: 1,362   Wellcome: 590	  UCL Gold: 1,185</a:t>
            </a:r>
          </a:p>
          <a:p>
            <a:pPr marL="0" indent="0" eaLnBrk="1" hangingPunct="1">
              <a:buFontTx/>
              <a:buNone/>
              <a:defRPr/>
            </a:pPr>
            <a:endParaRPr lang="en-US" sz="2000" b="1" kern="0" dirty="0">
              <a:solidFill>
                <a:schemeClr val="tx2"/>
              </a:solidFill>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077072"/>
            <a:ext cx="1403648" cy="136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1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95" y="764704"/>
            <a:ext cx="8489950" cy="576734"/>
          </a:xfrm>
        </p:spPr>
        <p:txBody>
          <a:bodyPr/>
          <a:lstStyle/>
          <a:p>
            <a:r>
              <a:rPr lang="en-GB" dirty="0" smtClean="0"/>
              <a:t>The Future – Green or Gold? </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8</a:t>
            </a:fld>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0934" y="1302859"/>
            <a:ext cx="7416824" cy="4608512"/>
          </a:xfrm>
          <a:prstGeom prst="rect">
            <a:avLst/>
          </a:prstGeom>
          <a:noFill/>
          <a:ln>
            <a:noFill/>
          </a:ln>
          <a:effectLst/>
          <a:extLst/>
        </p:spPr>
      </p:pic>
      <p:sp>
        <p:nvSpPr>
          <p:cNvPr id="7" name="Rectangle 6"/>
          <p:cNvSpPr/>
          <p:nvPr/>
        </p:nvSpPr>
        <p:spPr>
          <a:xfrm>
            <a:off x="390269" y="6119920"/>
            <a:ext cx="7998155" cy="400110"/>
          </a:xfrm>
          <a:prstGeom prst="rect">
            <a:avLst/>
          </a:prstGeom>
        </p:spPr>
        <p:txBody>
          <a:bodyPr wrap="square">
            <a:spAutoFit/>
          </a:bodyPr>
          <a:lstStyle/>
          <a:p>
            <a:r>
              <a:rPr lang="en-GB" sz="1000" dirty="0"/>
              <a:t>Houghton, J., and Swan, A., </a:t>
            </a:r>
            <a:r>
              <a:rPr lang="en-GB" sz="1000" i="1" dirty="0"/>
              <a:t>Going for Gold? The costs and benefits of Gold Open Access for UK research institutions: further economic modelling. Report to the UK Open Access Implementation Group (2012). See </a:t>
            </a:r>
            <a:r>
              <a:rPr lang="en-GB" sz="1000" u="sng" dirty="0">
                <a:hlinkClick r:id="rId3"/>
              </a:rPr>
              <a:t>http://repository.jisc.ac.uk/610/</a:t>
            </a:r>
            <a:r>
              <a:rPr lang="en-GB" sz="1000" i="1" dirty="0"/>
              <a:t>. </a:t>
            </a:r>
            <a:endParaRPr lang="en-GB" sz="1000" dirty="0"/>
          </a:p>
        </p:txBody>
      </p:sp>
    </p:spTree>
    <p:extLst>
      <p:ext uri="{BB962C8B-B14F-4D97-AF65-F5344CB8AC3E}">
        <p14:creationId xmlns:p14="http://schemas.microsoft.com/office/powerpoint/2010/main" val="3825439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1">
                    <a:lumMod val="50000"/>
                  </a:schemeClr>
                </a:solidFill>
              </a:rPr>
              <a:t>What is Science 2.0?</a:t>
            </a:r>
          </a:p>
          <a:p>
            <a:pPr marL="457200" indent="-457200" eaLnBrk="1" hangingPunct="1">
              <a:buFont typeface="+mj-lt"/>
              <a:buAutoNum type="arabicPeriod"/>
              <a:defRPr/>
            </a:pPr>
            <a:r>
              <a:rPr lang="en-GB" dirty="0" smtClean="0">
                <a:solidFill>
                  <a:schemeClr val="bg1">
                    <a:lumMod val="50000"/>
                  </a:schemeClr>
                </a:solidFill>
              </a:rPr>
              <a:t>Open Access to publications</a:t>
            </a:r>
          </a:p>
          <a:p>
            <a:pPr marL="457200" indent="-457200" eaLnBrk="1" hangingPunct="1">
              <a:buFont typeface="+mj-lt"/>
              <a:buAutoNum type="arabicPeriod"/>
              <a:defRPr/>
            </a:pPr>
            <a:r>
              <a:rPr lang="en-GB" dirty="0" smtClean="0"/>
              <a:t>Open data</a:t>
            </a:r>
          </a:p>
          <a:p>
            <a:pPr marL="457200" indent="-457200" eaLnBrk="1" hangingPunct="1">
              <a:buFont typeface="+mj-lt"/>
              <a:buAutoNum type="arabicPeriod"/>
              <a:defRPr/>
            </a:pPr>
            <a:r>
              <a:rPr lang="en-GB" dirty="0" smtClean="0">
                <a:solidFill>
                  <a:schemeClr val="bg1">
                    <a:lumMod val="50000"/>
                  </a:schemeClr>
                </a:solidFill>
              </a:rPr>
              <a:t>Other Tools and Services</a:t>
            </a:r>
          </a:p>
          <a:p>
            <a:pPr marL="457200" indent="-457200" eaLnBrk="1" hangingPunct="1">
              <a:buFont typeface="+mj-lt"/>
              <a:buAutoNum type="arabicPeriod"/>
              <a:defRPr/>
            </a:pPr>
            <a:r>
              <a:rPr lang="en-GB" dirty="0" smtClean="0">
                <a:solidFill>
                  <a:schemeClr val="bg1">
                    <a:lumMod val="50000"/>
                  </a:schemeClr>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9</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316278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UCL Library Services">
  <a:themeElements>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UCL Library Serv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L Library 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L Library 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L Library 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L Library 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L Library 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L Library 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L Library 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L Library 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L Library 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L Library 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L Library 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L Library 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CL Library Services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TotalTime>
  <Words>1065</Words>
  <Application>Microsoft Office PowerPoint</Application>
  <PresentationFormat>On-screen Show (4:3)</PresentationFormat>
  <Paragraphs>189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UCL Library Services</vt:lpstr>
      <vt:lpstr>Microsoft Excel Chart</vt:lpstr>
      <vt:lpstr>Science 2.0: the view from LERU (League of European Research Universities)</vt:lpstr>
      <vt:lpstr>Contents</vt:lpstr>
      <vt:lpstr>What is Science 2.0?</vt:lpstr>
      <vt:lpstr>Science 2.0 consultation</vt:lpstr>
      <vt:lpstr>Contents</vt:lpstr>
      <vt:lpstr>Open Access to  publications</vt:lpstr>
      <vt:lpstr>All APCs</vt:lpstr>
      <vt:lpstr>The Future – Green or Gold? </vt:lpstr>
      <vt:lpstr>Contents</vt:lpstr>
      <vt:lpstr>LERU Roadmap for Research Data</vt:lpstr>
      <vt:lpstr>Key Messages</vt:lpstr>
      <vt:lpstr>Contents</vt:lpstr>
      <vt:lpstr>Other Tools and Services</vt:lpstr>
      <vt:lpstr>Metrics and Altmetrics</vt:lpstr>
      <vt:lpstr>Citizen Science</vt:lpstr>
      <vt:lpstr>Writings of Jeremy Bentham</vt:lpstr>
      <vt:lpstr>UCL Publishing model</vt:lpstr>
      <vt:lpstr>UCL Publishing model</vt:lpstr>
      <vt:lpstr>Opportunities for Text Books</vt:lpstr>
      <vt:lpstr>JISC Call - Institution as E-Text Book publisher </vt:lpstr>
      <vt:lpstr>Contents</vt:lpstr>
      <vt:lpstr>Next Steps</vt:lpstr>
    </vt:vector>
  </TitlesOfParts>
  <Company>University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ucylpay</dc:creator>
  <cp:lastModifiedBy>David Stephenson</cp:lastModifiedBy>
  <cp:revision>202</cp:revision>
  <dcterms:created xsi:type="dcterms:W3CDTF">2007-07-09T08:18:27Z</dcterms:created>
  <dcterms:modified xsi:type="dcterms:W3CDTF">2014-10-29T13:53:37Z</dcterms:modified>
</cp:coreProperties>
</file>