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56" r:id="rId2"/>
    <p:sldId id="261" r:id="rId3"/>
    <p:sldId id="333" r:id="rId4"/>
    <p:sldId id="359" r:id="rId5"/>
    <p:sldId id="360" r:id="rId6"/>
    <p:sldId id="365" r:id="rId7"/>
    <p:sldId id="364" r:id="rId8"/>
    <p:sldId id="370" r:id="rId9"/>
    <p:sldId id="334" r:id="rId10"/>
    <p:sldId id="366" r:id="rId11"/>
    <p:sldId id="367" r:id="rId12"/>
    <p:sldId id="361" r:id="rId13"/>
    <p:sldId id="362" r:id="rId14"/>
    <p:sldId id="363" r:id="rId15"/>
    <p:sldId id="309" r:id="rId16"/>
    <p:sldId id="311" r:id="rId17"/>
    <p:sldId id="312" r:id="rId18"/>
    <p:sldId id="314" r:id="rId19"/>
    <p:sldId id="358" r:id="rId20"/>
    <p:sldId id="346" r:id="rId21"/>
    <p:sldId id="350" r:id="rId22"/>
    <p:sldId id="347" r:id="rId23"/>
    <p:sldId id="349" r:id="rId24"/>
    <p:sldId id="351" r:id="rId25"/>
    <p:sldId id="371" r:id="rId26"/>
    <p:sldId id="353" r:id="rId27"/>
    <p:sldId id="354" r:id="rId28"/>
    <p:sldId id="355" r:id="rId29"/>
    <p:sldId id="341" r:id="rId30"/>
    <p:sldId id="368" r:id="rId31"/>
    <p:sldId id="343" r:id="rId32"/>
    <p:sldId id="369" r:id="rId3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83" d="100"/>
          <a:sy n="83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2A888-AD8B-4232-AF00-D98DE900ED8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B6FDA4-4C7F-48FD-BAF8-32B98236ADE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APCs</a:t>
          </a:r>
          <a:endParaRPr lang="en-GB" dirty="0"/>
        </a:p>
      </dgm:t>
    </dgm:pt>
    <dgm:pt modelId="{D4FBBF86-38D9-4C48-BC6E-89BA0A08EE73}" type="parTrans" cxnId="{74E2AC53-B481-4820-AA1B-F86B3CB7B267}">
      <dgm:prSet/>
      <dgm:spPr/>
      <dgm:t>
        <a:bodyPr/>
        <a:lstStyle/>
        <a:p>
          <a:endParaRPr lang="en-GB"/>
        </a:p>
      </dgm:t>
    </dgm:pt>
    <dgm:pt modelId="{114BB3EE-0029-472B-9C9D-1C299D688ABC}" type="sibTrans" cxnId="{74E2AC53-B481-4820-AA1B-F86B3CB7B267}">
      <dgm:prSet/>
      <dgm:spPr/>
      <dgm:t>
        <a:bodyPr/>
        <a:lstStyle/>
        <a:p>
          <a:endParaRPr lang="en-GB"/>
        </a:p>
      </dgm:t>
    </dgm:pt>
    <dgm:pt modelId="{4A1E427B-6B71-4891-95EC-87E1705EB2FB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GB" dirty="0" smtClean="0"/>
            <a:t>Article Processing Charges</a:t>
          </a:r>
          <a:endParaRPr lang="en-GB" dirty="0"/>
        </a:p>
      </dgm:t>
    </dgm:pt>
    <dgm:pt modelId="{42EFBB02-8347-48B4-BACF-DB7B04613D42}" type="parTrans" cxnId="{377F6B44-CAAC-4540-9561-56BCCB90D978}">
      <dgm:prSet/>
      <dgm:spPr/>
      <dgm:t>
        <a:bodyPr/>
        <a:lstStyle/>
        <a:p>
          <a:endParaRPr lang="en-GB"/>
        </a:p>
      </dgm:t>
    </dgm:pt>
    <dgm:pt modelId="{6B7AB98D-2154-4CEA-967E-B5120E143CC2}" type="sibTrans" cxnId="{377F6B44-CAAC-4540-9561-56BCCB90D978}">
      <dgm:prSet/>
      <dgm:spPr/>
      <dgm:t>
        <a:bodyPr/>
        <a:lstStyle/>
        <a:p>
          <a:endParaRPr lang="en-GB"/>
        </a:p>
      </dgm:t>
    </dgm:pt>
    <dgm:pt modelId="{15E538B3-B447-484A-9D64-028BADF1D19F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GB" dirty="0" smtClean="0"/>
            <a:t>£11 million per annum</a:t>
          </a:r>
          <a:endParaRPr lang="en-GB" dirty="0"/>
        </a:p>
      </dgm:t>
    </dgm:pt>
    <dgm:pt modelId="{0CDBC17D-8FDA-4D0D-B625-1390B0DEF15C}" type="parTrans" cxnId="{1C33CDF6-E752-44C6-AF95-DFB958163C60}">
      <dgm:prSet/>
      <dgm:spPr/>
      <dgm:t>
        <a:bodyPr/>
        <a:lstStyle/>
        <a:p>
          <a:endParaRPr lang="en-GB"/>
        </a:p>
      </dgm:t>
    </dgm:pt>
    <dgm:pt modelId="{E334A2F0-6272-4775-8C16-899EBB3B16D1}" type="sibTrans" cxnId="{1C33CDF6-E752-44C6-AF95-DFB958163C60}">
      <dgm:prSet/>
      <dgm:spPr/>
      <dgm:t>
        <a:bodyPr/>
        <a:lstStyle/>
        <a:p>
          <a:endParaRPr lang="en-GB"/>
        </a:p>
      </dgm:t>
    </dgm:pt>
    <dgm:pt modelId="{CB0B1100-2E52-49F1-BBB9-7271F1022E3C}">
      <dgm:prSet phldrT="[Text]"/>
      <dgm:spPr/>
      <dgm:t>
        <a:bodyPr/>
        <a:lstStyle/>
        <a:p>
          <a:r>
            <a:rPr lang="en-GB" dirty="0" smtClean="0"/>
            <a:t>Administration</a:t>
          </a:r>
          <a:endParaRPr lang="en-GB" dirty="0"/>
        </a:p>
      </dgm:t>
    </dgm:pt>
    <dgm:pt modelId="{588301DB-D050-491E-8CC6-B806676DF557}" type="parTrans" cxnId="{FFF375A9-17C7-49D1-A941-0A2FF3481248}">
      <dgm:prSet/>
      <dgm:spPr/>
      <dgm:t>
        <a:bodyPr/>
        <a:lstStyle/>
        <a:p>
          <a:endParaRPr lang="en-GB"/>
        </a:p>
      </dgm:t>
    </dgm:pt>
    <dgm:pt modelId="{EE66E9D0-623F-4B17-8981-1FD7B15CE5BE}" type="sibTrans" cxnId="{FFF375A9-17C7-49D1-A941-0A2FF3481248}">
      <dgm:prSet/>
      <dgm:spPr/>
      <dgm:t>
        <a:bodyPr/>
        <a:lstStyle/>
        <a:p>
          <a:endParaRPr lang="en-GB"/>
        </a:p>
      </dgm:t>
    </dgm:pt>
    <dgm:pt modelId="{07AC6B4C-1CEA-4461-98E0-645BD45D8F94}">
      <dgm:prSet phldrT="[Text]"/>
      <dgm:spPr/>
      <dgm:t>
        <a:bodyPr/>
        <a:lstStyle/>
        <a:p>
          <a:r>
            <a:rPr lang="en-GB" dirty="0" smtClean="0"/>
            <a:t>Infrastructure, Advocacy, Management</a:t>
          </a:r>
          <a:endParaRPr lang="en-GB" dirty="0"/>
        </a:p>
      </dgm:t>
    </dgm:pt>
    <dgm:pt modelId="{544FDE83-FBA8-4990-93C1-A38D51BEEAC1}" type="parTrans" cxnId="{DBD553D0-88E1-491B-AB4E-CA16666DC89A}">
      <dgm:prSet/>
      <dgm:spPr/>
      <dgm:t>
        <a:bodyPr/>
        <a:lstStyle/>
        <a:p>
          <a:endParaRPr lang="en-GB"/>
        </a:p>
      </dgm:t>
    </dgm:pt>
    <dgm:pt modelId="{1577B007-CE49-40E3-A6F0-6A53995E7629}" type="sibTrans" cxnId="{DBD553D0-88E1-491B-AB4E-CA16666DC89A}">
      <dgm:prSet/>
      <dgm:spPr/>
      <dgm:t>
        <a:bodyPr/>
        <a:lstStyle/>
        <a:p>
          <a:endParaRPr lang="en-GB"/>
        </a:p>
      </dgm:t>
    </dgm:pt>
    <dgm:pt modelId="{D30BE7BF-59AC-448B-B806-B0BAD96A62E6}">
      <dgm:prSet phldrT="[Text]"/>
      <dgm:spPr/>
      <dgm:t>
        <a:bodyPr/>
        <a:lstStyle/>
        <a:p>
          <a:r>
            <a:rPr lang="en-GB" dirty="0" smtClean="0"/>
            <a:t>£9.2 million</a:t>
          </a:r>
          <a:endParaRPr lang="en-GB" dirty="0"/>
        </a:p>
      </dgm:t>
    </dgm:pt>
    <dgm:pt modelId="{1B9A3736-4E91-4023-9DEA-1354A68A8C89}" type="parTrans" cxnId="{2149CA4D-F510-4D0E-A748-3DB0F6279266}">
      <dgm:prSet/>
      <dgm:spPr/>
      <dgm:t>
        <a:bodyPr/>
        <a:lstStyle/>
        <a:p>
          <a:endParaRPr lang="en-GB"/>
        </a:p>
      </dgm:t>
    </dgm:pt>
    <dgm:pt modelId="{0A11B60E-8A2B-4A56-9D99-1DD5927BA684}" type="sibTrans" cxnId="{2149CA4D-F510-4D0E-A748-3DB0F6279266}">
      <dgm:prSet/>
      <dgm:spPr/>
      <dgm:t>
        <a:bodyPr/>
        <a:lstStyle/>
        <a:p>
          <a:endParaRPr lang="en-GB"/>
        </a:p>
      </dgm:t>
    </dgm:pt>
    <dgm:pt modelId="{7E0B18FE-E61F-4DDF-B0DB-A3EC5D524E62}" type="pres">
      <dgm:prSet presAssocID="{BBB2A888-AD8B-4232-AF00-D98DE900ED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2E894EC-89FA-487C-8F5D-712F08A00035}" type="pres">
      <dgm:prSet presAssocID="{57B6FDA4-4C7F-48FD-BAF8-32B98236ADE5}" presName="linNode" presStyleCnt="0"/>
      <dgm:spPr/>
    </dgm:pt>
    <dgm:pt modelId="{D91001A4-46ED-44BA-8CC4-8C267D8E0097}" type="pres">
      <dgm:prSet presAssocID="{57B6FDA4-4C7F-48FD-BAF8-32B98236ADE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310B2B-CFBA-451E-BBF8-47CEBDA332EC}" type="pres">
      <dgm:prSet presAssocID="{57B6FDA4-4C7F-48FD-BAF8-32B98236ADE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B78FF0-7644-40AC-9490-1444EA3B66AC}" type="pres">
      <dgm:prSet presAssocID="{114BB3EE-0029-472B-9C9D-1C299D688ABC}" presName="spacing" presStyleCnt="0"/>
      <dgm:spPr/>
    </dgm:pt>
    <dgm:pt modelId="{0E7A6788-7101-4B55-AE58-5769ED7770A3}" type="pres">
      <dgm:prSet presAssocID="{CB0B1100-2E52-49F1-BBB9-7271F1022E3C}" presName="linNode" presStyleCnt="0"/>
      <dgm:spPr/>
    </dgm:pt>
    <dgm:pt modelId="{B65B50F8-F221-4163-A1E3-4B9429FD1A03}" type="pres">
      <dgm:prSet presAssocID="{CB0B1100-2E52-49F1-BBB9-7271F1022E3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BA9015-9631-4DF2-B239-04FBAC2D8060}" type="pres">
      <dgm:prSet presAssocID="{CB0B1100-2E52-49F1-BBB9-7271F1022E3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D936F9-7661-4CB4-846C-162EDE732F5F}" type="presOf" srcId="{4A1E427B-6B71-4891-95EC-87E1705EB2FB}" destId="{66310B2B-CFBA-451E-BBF8-47CEBDA332EC}" srcOrd="0" destOrd="0" presId="urn:microsoft.com/office/officeart/2005/8/layout/vList6"/>
    <dgm:cxn modelId="{2149CA4D-F510-4D0E-A748-3DB0F6279266}" srcId="{CB0B1100-2E52-49F1-BBB9-7271F1022E3C}" destId="{D30BE7BF-59AC-448B-B806-B0BAD96A62E6}" srcOrd="1" destOrd="0" parTransId="{1B9A3736-4E91-4023-9DEA-1354A68A8C89}" sibTransId="{0A11B60E-8A2B-4A56-9D99-1DD5927BA684}"/>
    <dgm:cxn modelId="{DBD553D0-88E1-491B-AB4E-CA16666DC89A}" srcId="{CB0B1100-2E52-49F1-BBB9-7271F1022E3C}" destId="{07AC6B4C-1CEA-4461-98E0-645BD45D8F94}" srcOrd="0" destOrd="0" parTransId="{544FDE83-FBA8-4990-93C1-A38D51BEEAC1}" sibTransId="{1577B007-CE49-40E3-A6F0-6A53995E7629}"/>
    <dgm:cxn modelId="{377F6B44-CAAC-4540-9561-56BCCB90D978}" srcId="{57B6FDA4-4C7F-48FD-BAF8-32B98236ADE5}" destId="{4A1E427B-6B71-4891-95EC-87E1705EB2FB}" srcOrd="0" destOrd="0" parTransId="{42EFBB02-8347-48B4-BACF-DB7B04613D42}" sibTransId="{6B7AB98D-2154-4CEA-967E-B5120E143CC2}"/>
    <dgm:cxn modelId="{642C4BE1-6F46-4C50-9449-56D76D09D25B}" type="presOf" srcId="{15E538B3-B447-484A-9D64-028BADF1D19F}" destId="{66310B2B-CFBA-451E-BBF8-47CEBDA332EC}" srcOrd="0" destOrd="1" presId="urn:microsoft.com/office/officeart/2005/8/layout/vList6"/>
    <dgm:cxn modelId="{9A5489EC-5C2F-4E24-95F2-457107567225}" type="presOf" srcId="{57B6FDA4-4C7F-48FD-BAF8-32B98236ADE5}" destId="{D91001A4-46ED-44BA-8CC4-8C267D8E0097}" srcOrd="0" destOrd="0" presId="urn:microsoft.com/office/officeart/2005/8/layout/vList6"/>
    <dgm:cxn modelId="{74E2AC53-B481-4820-AA1B-F86B3CB7B267}" srcId="{BBB2A888-AD8B-4232-AF00-D98DE900ED82}" destId="{57B6FDA4-4C7F-48FD-BAF8-32B98236ADE5}" srcOrd="0" destOrd="0" parTransId="{D4FBBF86-38D9-4C48-BC6E-89BA0A08EE73}" sibTransId="{114BB3EE-0029-472B-9C9D-1C299D688ABC}"/>
    <dgm:cxn modelId="{7D9AA455-F350-4A30-8077-9AC26B1D5408}" type="presOf" srcId="{CB0B1100-2E52-49F1-BBB9-7271F1022E3C}" destId="{B65B50F8-F221-4163-A1E3-4B9429FD1A03}" srcOrd="0" destOrd="0" presId="urn:microsoft.com/office/officeart/2005/8/layout/vList6"/>
    <dgm:cxn modelId="{C3729C93-1E84-4F86-AF43-28E56DAC136E}" type="presOf" srcId="{D30BE7BF-59AC-448B-B806-B0BAD96A62E6}" destId="{B5BA9015-9631-4DF2-B239-04FBAC2D8060}" srcOrd="0" destOrd="1" presId="urn:microsoft.com/office/officeart/2005/8/layout/vList6"/>
    <dgm:cxn modelId="{FFF375A9-17C7-49D1-A941-0A2FF3481248}" srcId="{BBB2A888-AD8B-4232-AF00-D98DE900ED82}" destId="{CB0B1100-2E52-49F1-BBB9-7271F1022E3C}" srcOrd="1" destOrd="0" parTransId="{588301DB-D050-491E-8CC6-B806676DF557}" sibTransId="{EE66E9D0-623F-4B17-8981-1FD7B15CE5BE}"/>
    <dgm:cxn modelId="{1C33CDF6-E752-44C6-AF95-DFB958163C60}" srcId="{57B6FDA4-4C7F-48FD-BAF8-32B98236ADE5}" destId="{15E538B3-B447-484A-9D64-028BADF1D19F}" srcOrd="1" destOrd="0" parTransId="{0CDBC17D-8FDA-4D0D-B625-1390B0DEF15C}" sibTransId="{E334A2F0-6272-4775-8C16-899EBB3B16D1}"/>
    <dgm:cxn modelId="{D71D1558-9859-4BD2-83D0-2EF75B945FB6}" type="presOf" srcId="{BBB2A888-AD8B-4232-AF00-D98DE900ED82}" destId="{7E0B18FE-E61F-4DDF-B0DB-A3EC5D524E62}" srcOrd="0" destOrd="0" presId="urn:microsoft.com/office/officeart/2005/8/layout/vList6"/>
    <dgm:cxn modelId="{28581329-9C77-4CD9-9590-ADEE3CB368CA}" type="presOf" srcId="{07AC6B4C-1CEA-4461-98E0-645BD45D8F94}" destId="{B5BA9015-9631-4DF2-B239-04FBAC2D8060}" srcOrd="0" destOrd="0" presId="urn:microsoft.com/office/officeart/2005/8/layout/vList6"/>
    <dgm:cxn modelId="{07047BD8-202E-478C-B9E9-199D9052DF67}" type="presParOf" srcId="{7E0B18FE-E61F-4DDF-B0DB-A3EC5D524E62}" destId="{E2E894EC-89FA-487C-8F5D-712F08A00035}" srcOrd="0" destOrd="0" presId="urn:microsoft.com/office/officeart/2005/8/layout/vList6"/>
    <dgm:cxn modelId="{2D7520CD-2092-47EB-AEE7-DE98105B8708}" type="presParOf" srcId="{E2E894EC-89FA-487C-8F5D-712F08A00035}" destId="{D91001A4-46ED-44BA-8CC4-8C267D8E0097}" srcOrd="0" destOrd="0" presId="urn:microsoft.com/office/officeart/2005/8/layout/vList6"/>
    <dgm:cxn modelId="{4980EE34-975C-4ED5-9608-AF31ACFC0B3D}" type="presParOf" srcId="{E2E894EC-89FA-487C-8F5D-712F08A00035}" destId="{66310B2B-CFBA-451E-BBF8-47CEBDA332EC}" srcOrd="1" destOrd="0" presId="urn:microsoft.com/office/officeart/2005/8/layout/vList6"/>
    <dgm:cxn modelId="{D85FF673-1521-40A3-9FE0-885C9A5900B7}" type="presParOf" srcId="{7E0B18FE-E61F-4DDF-B0DB-A3EC5D524E62}" destId="{9CB78FF0-7644-40AC-9490-1444EA3B66AC}" srcOrd="1" destOrd="0" presId="urn:microsoft.com/office/officeart/2005/8/layout/vList6"/>
    <dgm:cxn modelId="{56FA9536-7D15-44A1-B3CF-4629201BFB6F}" type="presParOf" srcId="{7E0B18FE-E61F-4DDF-B0DB-A3EC5D524E62}" destId="{0E7A6788-7101-4B55-AE58-5769ED7770A3}" srcOrd="2" destOrd="0" presId="urn:microsoft.com/office/officeart/2005/8/layout/vList6"/>
    <dgm:cxn modelId="{B81A4063-60F7-4F8A-B547-45F48697E88E}" type="presParOf" srcId="{0E7A6788-7101-4B55-AE58-5769ED7770A3}" destId="{B65B50F8-F221-4163-A1E3-4B9429FD1A03}" srcOrd="0" destOrd="0" presId="urn:microsoft.com/office/officeart/2005/8/layout/vList6"/>
    <dgm:cxn modelId="{D013D6E4-1526-4D13-9BE0-29203C58E61B}" type="presParOf" srcId="{0E7A6788-7101-4B55-AE58-5769ED7770A3}" destId="{B5BA9015-9631-4DF2-B239-04FBAC2D80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DA1B0-91DE-4080-9202-1BED625E3ED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75B23A-A6FA-4DF8-9CBB-3671B6BDB3A1}">
      <dgm:prSet phldrT="[Text]"/>
      <dgm:spPr/>
      <dgm:t>
        <a:bodyPr/>
        <a:lstStyle/>
        <a:p>
          <a:r>
            <a:rPr lang="en-GB" dirty="0" smtClean="0"/>
            <a:t>Costs of Implementation</a:t>
          </a:r>
          <a:endParaRPr lang="en-GB" dirty="0"/>
        </a:p>
      </dgm:t>
    </dgm:pt>
    <dgm:pt modelId="{8AAC5E78-110E-4297-9BF6-C7815CC43D79}" type="parTrans" cxnId="{640628E3-4059-4172-9A70-09DF6FD7E7FB}">
      <dgm:prSet/>
      <dgm:spPr/>
      <dgm:t>
        <a:bodyPr/>
        <a:lstStyle/>
        <a:p>
          <a:endParaRPr lang="en-GB"/>
        </a:p>
      </dgm:t>
    </dgm:pt>
    <dgm:pt modelId="{460DB052-8BB3-44A2-B542-688396C961EF}" type="sibTrans" cxnId="{640628E3-4059-4172-9A70-09DF6FD7E7FB}">
      <dgm:prSet/>
      <dgm:spPr/>
      <dgm:t>
        <a:bodyPr/>
        <a:lstStyle/>
        <a:p>
          <a:endParaRPr lang="en-GB"/>
        </a:p>
      </dgm:t>
    </dgm:pt>
    <dgm:pt modelId="{773668B3-C3ED-4B78-998A-D92C359CE44D}">
      <dgm:prSet phldrT="[Text]"/>
      <dgm:spPr/>
      <dgm:t>
        <a:bodyPr/>
        <a:lstStyle/>
        <a:p>
          <a:r>
            <a:rPr lang="en-GB" dirty="0" smtClean="0"/>
            <a:t>£4 million - £5 million</a:t>
          </a:r>
          <a:endParaRPr lang="en-GB" dirty="0"/>
        </a:p>
      </dgm:t>
    </dgm:pt>
    <dgm:pt modelId="{0DE16968-EA7D-4C6E-9BF0-233A1C08D681}" type="parTrans" cxnId="{47ED53F5-A94C-4949-B6D5-3994C69D5720}">
      <dgm:prSet/>
      <dgm:spPr/>
      <dgm:t>
        <a:bodyPr/>
        <a:lstStyle/>
        <a:p>
          <a:endParaRPr lang="en-GB"/>
        </a:p>
      </dgm:t>
    </dgm:pt>
    <dgm:pt modelId="{0BDE9D99-48C2-4F01-B295-EF7A741866BE}" type="sibTrans" cxnId="{47ED53F5-A94C-4949-B6D5-3994C69D5720}">
      <dgm:prSet/>
      <dgm:spPr/>
      <dgm:t>
        <a:bodyPr/>
        <a:lstStyle/>
        <a:p>
          <a:endParaRPr lang="en-GB"/>
        </a:p>
      </dgm:t>
    </dgm:pt>
    <dgm:pt modelId="{A351F1DF-7B12-4862-AA84-6C6A02196780}">
      <dgm:prSet phldrT="[Text]"/>
      <dgm:spPr/>
      <dgm:t>
        <a:bodyPr/>
        <a:lstStyle/>
        <a:p>
          <a:r>
            <a:rPr lang="en-GB" dirty="0" smtClean="0"/>
            <a:t>Administration -£9.2 million</a:t>
          </a:r>
          <a:endParaRPr lang="en-GB" dirty="0"/>
        </a:p>
      </dgm:t>
    </dgm:pt>
    <dgm:pt modelId="{B311990D-BE21-4698-AD13-66E41C5BFEBB}" type="parTrans" cxnId="{7DA20326-35E7-478D-8833-169FB7FF6A11}">
      <dgm:prSet/>
      <dgm:spPr/>
      <dgm:t>
        <a:bodyPr/>
        <a:lstStyle/>
        <a:p>
          <a:endParaRPr lang="en-GB"/>
        </a:p>
      </dgm:t>
    </dgm:pt>
    <dgm:pt modelId="{EB961061-48F2-416F-A797-FBB3CA1762B1}" type="sibTrans" cxnId="{7DA20326-35E7-478D-8833-169FB7FF6A11}">
      <dgm:prSet/>
      <dgm:spPr/>
      <dgm:t>
        <a:bodyPr/>
        <a:lstStyle/>
        <a:p>
          <a:endParaRPr lang="en-GB"/>
        </a:p>
      </dgm:t>
    </dgm:pt>
    <dgm:pt modelId="{75111E9D-8766-444F-885D-D38DE20F16B1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Costs of Gold OA administration</a:t>
          </a:r>
          <a:endParaRPr lang="en-GB" dirty="0"/>
        </a:p>
      </dgm:t>
    </dgm:pt>
    <dgm:pt modelId="{F49C8988-3D50-47ED-9FC7-F5D565EE217E}" type="parTrans" cxnId="{7D7FDC63-F203-4ECF-AA0B-6DB70065D246}">
      <dgm:prSet/>
      <dgm:spPr/>
      <dgm:t>
        <a:bodyPr/>
        <a:lstStyle/>
        <a:p>
          <a:endParaRPr lang="en-GB"/>
        </a:p>
      </dgm:t>
    </dgm:pt>
    <dgm:pt modelId="{286D0E39-6F98-4727-A38D-447D3EEE58FE}" type="sibTrans" cxnId="{7D7FDC63-F203-4ECF-AA0B-6DB70065D246}">
      <dgm:prSet/>
      <dgm:spPr/>
      <dgm:t>
        <a:bodyPr/>
        <a:lstStyle/>
        <a:p>
          <a:endParaRPr lang="en-GB"/>
        </a:p>
      </dgm:t>
    </dgm:pt>
    <dgm:pt modelId="{7C194FC2-85E1-4995-9073-8C7E1B8E7E1B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£81 per article</a:t>
          </a:r>
          <a:endParaRPr lang="en-GB" dirty="0"/>
        </a:p>
      </dgm:t>
    </dgm:pt>
    <dgm:pt modelId="{5A161BA8-B73A-446D-93BC-763BD478CDE1}" type="parTrans" cxnId="{37AC7845-EA42-4E63-BB08-592F18ACBD73}">
      <dgm:prSet/>
      <dgm:spPr/>
      <dgm:t>
        <a:bodyPr/>
        <a:lstStyle/>
        <a:p>
          <a:endParaRPr lang="en-GB"/>
        </a:p>
      </dgm:t>
    </dgm:pt>
    <dgm:pt modelId="{401F7D6F-BA33-403D-B281-52632A0919FE}" type="sibTrans" cxnId="{37AC7845-EA42-4E63-BB08-592F18ACBD73}">
      <dgm:prSet/>
      <dgm:spPr/>
      <dgm:t>
        <a:bodyPr/>
        <a:lstStyle/>
        <a:p>
          <a:endParaRPr lang="en-GB"/>
        </a:p>
      </dgm:t>
    </dgm:pt>
    <dgm:pt modelId="{AD585F97-392A-4C2E-876B-380C274CC4BC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1 extra FTE needed for every 500 APCs</a:t>
          </a:r>
          <a:endParaRPr lang="en-GB" dirty="0"/>
        </a:p>
      </dgm:t>
    </dgm:pt>
    <dgm:pt modelId="{BFBB9720-6C75-4287-AC69-A50916525839}" type="parTrans" cxnId="{E2BDA4C5-5DD4-44F2-8903-E68A7C6430A1}">
      <dgm:prSet/>
      <dgm:spPr/>
      <dgm:t>
        <a:bodyPr/>
        <a:lstStyle/>
        <a:p>
          <a:endParaRPr lang="en-GB"/>
        </a:p>
      </dgm:t>
    </dgm:pt>
    <dgm:pt modelId="{552C7F00-19F7-4489-967B-5032DDE016FF}" type="sibTrans" cxnId="{E2BDA4C5-5DD4-44F2-8903-E68A7C6430A1}">
      <dgm:prSet/>
      <dgm:spPr/>
      <dgm:t>
        <a:bodyPr/>
        <a:lstStyle/>
        <a:p>
          <a:endParaRPr lang="en-GB"/>
        </a:p>
      </dgm:t>
    </dgm:pt>
    <dgm:pt modelId="{9AE5DE4D-B296-4790-89A0-8C07735120F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Costs of Green OA</a:t>
          </a:r>
          <a:endParaRPr lang="en-GB" dirty="0"/>
        </a:p>
      </dgm:t>
    </dgm:pt>
    <dgm:pt modelId="{4CA1BDF1-D88F-42D4-9DDA-1F34D3DC7C59}" type="parTrans" cxnId="{C8D843D6-2E57-4437-AF2D-F6796F8A72B9}">
      <dgm:prSet/>
      <dgm:spPr/>
      <dgm:t>
        <a:bodyPr/>
        <a:lstStyle/>
        <a:p>
          <a:endParaRPr lang="en-GB"/>
        </a:p>
      </dgm:t>
    </dgm:pt>
    <dgm:pt modelId="{997C981A-FAE6-4AF2-A6EA-8C7D24D3C4B6}" type="sibTrans" cxnId="{C8D843D6-2E57-4437-AF2D-F6796F8A72B9}">
      <dgm:prSet/>
      <dgm:spPr/>
      <dgm:t>
        <a:bodyPr/>
        <a:lstStyle/>
        <a:p>
          <a:endParaRPr lang="en-GB"/>
        </a:p>
      </dgm:t>
    </dgm:pt>
    <dgm:pt modelId="{4D97EDA3-F6F3-4F4B-8DDE-C34C51911A28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£33 per article</a:t>
          </a:r>
          <a:endParaRPr lang="en-GB" dirty="0"/>
        </a:p>
      </dgm:t>
    </dgm:pt>
    <dgm:pt modelId="{ABFC0A8B-1697-4F6E-98F1-AB9CCD5217D6}" type="parTrans" cxnId="{0175B9FA-F2EE-46D2-ACE9-7109018C1206}">
      <dgm:prSet/>
      <dgm:spPr/>
      <dgm:t>
        <a:bodyPr/>
        <a:lstStyle/>
        <a:p>
          <a:endParaRPr lang="en-GB"/>
        </a:p>
      </dgm:t>
    </dgm:pt>
    <dgm:pt modelId="{6427EFE8-2028-4750-BD08-F4055BF8CAB7}" type="sibTrans" cxnId="{0175B9FA-F2EE-46D2-ACE9-7109018C1206}">
      <dgm:prSet/>
      <dgm:spPr/>
      <dgm:t>
        <a:bodyPr/>
        <a:lstStyle/>
        <a:p>
          <a:endParaRPr lang="en-GB"/>
        </a:p>
      </dgm:t>
    </dgm:pt>
    <dgm:pt modelId="{FE35C0A9-0CED-40B4-AE32-66AC125DBFEB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1 extra FTE needed for every 1500 repository deposits</a:t>
          </a:r>
          <a:endParaRPr lang="en-GB" dirty="0"/>
        </a:p>
      </dgm:t>
    </dgm:pt>
    <dgm:pt modelId="{0E26D929-DE24-4EF4-9F2A-5D402F0DB1E0}" type="sibTrans" cxnId="{163F9E2C-88F9-482C-ADA5-169CAB1502E7}">
      <dgm:prSet/>
      <dgm:spPr/>
      <dgm:t>
        <a:bodyPr/>
        <a:lstStyle/>
        <a:p>
          <a:endParaRPr lang="en-GB"/>
        </a:p>
      </dgm:t>
    </dgm:pt>
    <dgm:pt modelId="{E129E0FA-BC8F-4763-BD30-A3C71D79E3EB}" type="parTrans" cxnId="{163F9E2C-88F9-482C-ADA5-169CAB1502E7}">
      <dgm:prSet/>
      <dgm:spPr/>
      <dgm:t>
        <a:bodyPr/>
        <a:lstStyle/>
        <a:p>
          <a:endParaRPr lang="en-GB"/>
        </a:p>
      </dgm:t>
    </dgm:pt>
    <dgm:pt modelId="{F2C3058E-C33F-4B3C-886B-2FC82A44C32A}" type="pres">
      <dgm:prSet presAssocID="{4B4DA1B0-91DE-4080-9202-1BED625E3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893960A-7D88-4B4B-AA10-47410FDA51CE}" type="pres">
      <dgm:prSet presAssocID="{C275B23A-A6FA-4DF8-9CBB-3671B6BDB3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E4C94C-DC9D-43F7-AC9A-9F9C7DBEBE5C}" type="pres">
      <dgm:prSet presAssocID="{460DB052-8BB3-44A2-B542-688396C961EF}" presName="sibTrans" presStyleCnt="0"/>
      <dgm:spPr/>
    </dgm:pt>
    <dgm:pt modelId="{A8110EFE-55DA-4FD9-8110-C11B406F172F}" type="pres">
      <dgm:prSet presAssocID="{75111E9D-8766-444F-885D-D38DE20F16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F9E38F-EBA2-4A6E-A778-C92273AD12F8}" type="pres">
      <dgm:prSet presAssocID="{286D0E39-6F98-4727-A38D-447D3EEE58FE}" presName="sibTrans" presStyleCnt="0"/>
      <dgm:spPr/>
    </dgm:pt>
    <dgm:pt modelId="{FA495057-15FD-4373-8357-961472FB058E}" type="pres">
      <dgm:prSet presAssocID="{9AE5DE4D-B296-4790-89A0-8C07735120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905CCB-F65F-43BF-B58E-4CB1CC119772}" type="presOf" srcId="{75111E9D-8766-444F-885D-D38DE20F16B1}" destId="{A8110EFE-55DA-4FD9-8110-C11B406F172F}" srcOrd="0" destOrd="0" presId="urn:microsoft.com/office/officeart/2005/8/layout/hList6"/>
    <dgm:cxn modelId="{DD410BA3-A5F3-4EE6-BC91-AD7950CC45C5}" type="presOf" srcId="{C275B23A-A6FA-4DF8-9CBB-3671B6BDB3A1}" destId="{3893960A-7D88-4B4B-AA10-47410FDA51CE}" srcOrd="0" destOrd="0" presId="urn:microsoft.com/office/officeart/2005/8/layout/hList6"/>
    <dgm:cxn modelId="{4E0C3BBC-68B5-42DB-A0CA-0CC468E4B0E6}" type="presOf" srcId="{AD585F97-392A-4C2E-876B-380C274CC4BC}" destId="{A8110EFE-55DA-4FD9-8110-C11B406F172F}" srcOrd="0" destOrd="2" presId="urn:microsoft.com/office/officeart/2005/8/layout/hList6"/>
    <dgm:cxn modelId="{0288BFFC-E1AB-4B5D-BD25-C9CB3F7E230B}" type="presOf" srcId="{773668B3-C3ED-4B78-998A-D92C359CE44D}" destId="{3893960A-7D88-4B4B-AA10-47410FDA51CE}" srcOrd="0" destOrd="1" presId="urn:microsoft.com/office/officeart/2005/8/layout/hList6"/>
    <dgm:cxn modelId="{EBCC28FF-FFB5-470B-99AE-192C786E2DA1}" type="presOf" srcId="{A351F1DF-7B12-4862-AA84-6C6A02196780}" destId="{3893960A-7D88-4B4B-AA10-47410FDA51CE}" srcOrd="0" destOrd="2" presId="urn:microsoft.com/office/officeart/2005/8/layout/hList6"/>
    <dgm:cxn modelId="{640628E3-4059-4172-9A70-09DF6FD7E7FB}" srcId="{4B4DA1B0-91DE-4080-9202-1BED625E3ED8}" destId="{C275B23A-A6FA-4DF8-9CBB-3671B6BDB3A1}" srcOrd="0" destOrd="0" parTransId="{8AAC5E78-110E-4297-9BF6-C7815CC43D79}" sibTransId="{460DB052-8BB3-44A2-B542-688396C961EF}"/>
    <dgm:cxn modelId="{163F9E2C-88F9-482C-ADA5-169CAB1502E7}" srcId="{9AE5DE4D-B296-4790-89A0-8C07735120FF}" destId="{FE35C0A9-0CED-40B4-AE32-66AC125DBFEB}" srcOrd="1" destOrd="0" parTransId="{E129E0FA-BC8F-4763-BD30-A3C71D79E3EB}" sibTransId="{0E26D929-DE24-4EF4-9F2A-5D402F0DB1E0}"/>
    <dgm:cxn modelId="{E2BDA4C5-5DD4-44F2-8903-E68A7C6430A1}" srcId="{75111E9D-8766-444F-885D-D38DE20F16B1}" destId="{AD585F97-392A-4C2E-876B-380C274CC4BC}" srcOrd="1" destOrd="0" parTransId="{BFBB9720-6C75-4287-AC69-A50916525839}" sibTransId="{552C7F00-19F7-4489-967B-5032DDE016FF}"/>
    <dgm:cxn modelId="{7DA20326-35E7-478D-8833-169FB7FF6A11}" srcId="{C275B23A-A6FA-4DF8-9CBB-3671B6BDB3A1}" destId="{A351F1DF-7B12-4862-AA84-6C6A02196780}" srcOrd="1" destOrd="0" parTransId="{B311990D-BE21-4698-AD13-66E41C5BFEBB}" sibTransId="{EB961061-48F2-416F-A797-FBB3CA1762B1}"/>
    <dgm:cxn modelId="{75091596-8E3F-4E9A-A0C4-7F8BC75B7C7E}" type="presOf" srcId="{FE35C0A9-0CED-40B4-AE32-66AC125DBFEB}" destId="{FA495057-15FD-4373-8357-961472FB058E}" srcOrd="0" destOrd="2" presId="urn:microsoft.com/office/officeart/2005/8/layout/hList6"/>
    <dgm:cxn modelId="{81DE39C6-9C23-49A9-9AC3-9DB0D555BBAC}" type="presOf" srcId="{7C194FC2-85E1-4995-9073-8C7E1B8E7E1B}" destId="{A8110EFE-55DA-4FD9-8110-C11B406F172F}" srcOrd="0" destOrd="1" presId="urn:microsoft.com/office/officeart/2005/8/layout/hList6"/>
    <dgm:cxn modelId="{7D7FDC63-F203-4ECF-AA0B-6DB70065D246}" srcId="{4B4DA1B0-91DE-4080-9202-1BED625E3ED8}" destId="{75111E9D-8766-444F-885D-D38DE20F16B1}" srcOrd="1" destOrd="0" parTransId="{F49C8988-3D50-47ED-9FC7-F5D565EE217E}" sibTransId="{286D0E39-6F98-4727-A38D-447D3EEE58FE}"/>
    <dgm:cxn modelId="{A7AAF3B6-684F-4C85-A768-8B6CC08BAF87}" type="presOf" srcId="{4D97EDA3-F6F3-4F4B-8DDE-C34C51911A28}" destId="{FA495057-15FD-4373-8357-961472FB058E}" srcOrd="0" destOrd="1" presId="urn:microsoft.com/office/officeart/2005/8/layout/hList6"/>
    <dgm:cxn modelId="{47ED53F5-A94C-4949-B6D5-3994C69D5720}" srcId="{C275B23A-A6FA-4DF8-9CBB-3671B6BDB3A1}" destId="{773668B3-C3ED-4B78-998A-D92C359CE44D}" srcOrd="0" destOrd="0" parTransId="{0DE16968-EA7D-4C6E-9BF0-233A1C08D681}" sibTransId="{0BDE9D99-48C2-4F01-B295-EF7A741866BE}"/>
    <dgm:cxn modelId="{C8D843D6-2E57-4437-AF2D-F6796F8A72B9}" srcId="{4B4DA1B0-91DE-4080-9202-1BED625E3ED8}" destId="{9AE5DE4D-B296-4790-89A0-8C07735120FF}" srcOrd="2" destOrd="0" parTransId="{4CA1BDF1-D88F-42D4-9DDA-1F34D3DC7C59}" sibTransId="{997C981A-FAE6-4AF2-A6EA-8C7D24D3C4B6}"/>
    <dgm:cxn modelId="{0DBB7B41-473B-4AD0-BFA5-F6EAA5B0F027}" type="presOf" srcId="{9AE5DE4D-B296-4790-89A0-8C07735120FF}" destId="{FA495057-15FD-4373-8357-961472FB058E}" srcOrd="0" destOrd="0" presId="urn:microsoft.com/office/officeart/2005/8/layout/hList6"/>
    <dgm:cxn modelId="{B9EE8A6B-AFC1-4D7D-8738-AB8F6F357F03}" type="presOf" srcId="{4B4DA1B0-91DE-4080-9202-1BED625E3ED8}" destId="{F2C3058E-C33F-4B3C-886B-2FC82A44C32A}" srcOrd="0" destOrd="0" presId="urn:microsoft.com/office/officeart/2005/8/layout/hList6"/>
    <dgm:cxn modelId="{37AC7845-EA42-4E63-BB08-592F18ACBD73}" srcId="{75111E9D-8766-444F-885D-D38DE20F16B1}" destId="{7C194FC2-85E1-4995-9073-8C7E1B8E7E1B}" srcOrd="0" destOrd="0" parTransId="{5A161BA8-B73A-446D-93BC-763BD478CDE1}" sibTransId="{401F7D6F-BA33-403D-B281-52632A0919FE}"/>
    <dgm:cxn modelId="{0175B9FA-F2EE-46D2-ACE9-7109018C1206}" srcId="{9AE5DE4D-B296-4790-89A0-8C07735120FF}" destId="{4D97EDA3-F6F3-4F4B-8DDE-C34C51911A28}" srcOrd="0" destOrd="0" parTransId="{ABFC0A8B-1697-4F6E-98F1-AB9CCD5217D6}" sibTransId="{6427EFE8-2028-4750-BD08-F4055BF8CAB7}"/>
    <dgm:cxn modelId="{616EA980-9BB2-4D83-946B-1224659EF0C6}" type="presParOf" srcId="{F2C3058E-C33F-4B3C-886B-2FC82A44C32A}" destId="{3893960A-7D88-4B4B-AA10-47410FDA51CE}" srcOrd="0" destOrd="0" presId="urn:microsoft.com/office/officeart/2005/8/layout/hList6"/>
    <dgm:cxn modelId="{2724158F-D194-4C86-80CE-9CC660892DE1}" type="presParOf" srcId="{F2C3058E-C33F-4B3C-886B-2FC82A44C32A}" destId="{F0E4C94C-DC9D-43F7-AC9A-9F9C7DBEBE5C}" srcOrd="1" destOrd="0" presId="urn:microsoft.com/office/officeart/2005/8/layout/hList6"/>
    <dgm:cxn modelId="{AA34472D-972D-4173-9077-111AC4CECFFA}" type="presParOf" srcId="{F2C3058E-C33F-4B3C-886B-2FC82A44C32A}" destId="{A8110EFE-55DA-4FD9-8110-C11B406F172F}" srcOrd="2" destOrd="0" presId="urn:microsoft.com/office/officeart/2005/8/layout/hList6"/>
    <dgm:cxn modelId="{B30F0587-10B4-4D09-810F-7A6AA968E832}" type="presParOf" srcId="{F2C3058E-C33F-4B3C-886B-2FC82A44C32A}" destId="{ECF9E38F-EBA2-4A6E-A778-C92273AD12F8}" srcOrd="3" destOrd="0" presId="urn:microsoft.com/office/officeart/2005/8/layout/hList6"/>
    <dgm:cxn modelId="{A06174DF-0D6A-440B-A38B-956FCDA4C578}" type="presParOf" srcId="{F2C3058E-C33F-4B3C-886B-2FC82A44C32A}" destId="{FA495057-15FD-4373-8357-961472FB058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10B2B-CFBA-451E-BBF8-47CEBDA332EC}">
      <dsp:nvSpPr>
        <dsp:cNvPr id="0" name=""/>
        <dsp:cNvSpPr/>
      </dsp:nvSpPr>
      <dsp:spPr>
        <a:xfrm>
          <a:off x="2265580" y="452"/>
          <a:ext cx="3398371" cy="1763359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Article Processing Charges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£11 million per annum</a:t>
          </a:r>
          <a:endParaRPr lang="en-GB" sz="2300" kern="1200" dirty="0"/>
        </a:p>
      </dsp:txBody>
      <dsp:txXfrm>
        <a:off x="2265580" y="220872"/>
        <a:ext cx="2737111" cy="1322519"/>
      </dsp:txXfrm>
    </dsp:sp>
    <dsp:sp modelId="{D91001A4-46ED-44BA-8CC4-8C267D8E0097}">
      <dsp:nvSpPr>
        <dsp:cNvPr id="0" name=""/>
        <dsp:cNvSpPr/>
      </dsp:nvSpPr>
      <dsp:spPr>
        <a:xfrm>
          <a:off x="0" y="452"/>
          <a:ext cx="2265580" cy="176335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APCs</a:t>
          </a:r>
          <a:endParaRPr lang="en-GB" sz="2300" kern="1200" dirty="0"/>
        </a:p>
      </dsp:txBody>
      <dsp:txXfrm>
        <a:off x="86080" y="86532"/>
        <a:ext cx="2093420" cy="1591199"/>
      </dsp:txXfrm>
    </dsp:sp>
    <dsp:sp modelId="{B5BA9015-9631-4DF2-B239-04FBAC2D8060}">
      <dsp:nvSpPr>
        <dsp:cNvPr id="0" name=""/>
        <dsp:cNvSpPr/>
      </dsp:nvSpPr>
      <dsp:spPr>
        <a:xfrm>
          <a:off x="2265580" y="1940147"/>
          <a:ext cx="3398371" cy="1763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Infrastructure, Advocacy, Management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£9.2 million</a:t>
          </a:r>
          <a:endParaRPr lang="en-GB" sz="2300" kern="1200" dirty="0"/>
        </a:p>
      </dsp:txBody>
      <dsp:txXfrm>
        <a:off x="2265580" y="2160567"/>
        <a:ext cx="2737111" cy="1322519"/>
      </dsp:txXfrm>
    </dsp:sp>
    <dsp:sp modelId="{B65B50F8-F221-4163-A1E3-4B9429FD1A03}">
      <dsp:nvSpPr>
        <dsp:cNvPr id="0" name=""/>
        <dsp:cNvSpPr/>
      </dsp:nvSpPr>
      <dsp:spPr>
        <a:xfrm>
          <a:off x="0" y="1940147"/>
          <a:ext cx="2265580" cy="1763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Administration</a:t>
          </a:r>
          <a:endParaRPr lang="en-GB" sz="2300" kern="1200" dirty="0"/>
        </a:p>
      </dsp:txBody>
      <dsp:txXfrm>
        <a:off x="86080" y="2026227"/>
        <a:ext cx="2093420" cy="1591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3960A-7D88-4B4B-AA10-47410FDA51CE}">
      <dsp:nvSpPr>
        <dsp:cNvPr id="0" name=""/>
        <dsp:cNvSpPr/>
      </dsp:nvSpPr>
      <dsp:spPr>
        <a:xfrm rot="16200000">
          <a:off x="-380469" y="381505"/>
          <a:ext cx="3457575" cy="26945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12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Costs of Implementation</a:t>
          </a:r>
          <a:endParaRPr lang="en-GB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£4 million - £5 million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Administration -£9.2 million</a:t>
          </a:r>
          <a:endParaRPr lang="en-GB" sz="1900" kern="1200" dirty="0"/>
        </a:p>
      </dsp:txBody>
      <dsp:txXfrm rot="5400000">
        <a:off x="1037" y="691514"/>
        <a:ext cx="2694564" cy="2074545"/>
      </dsp:txXfrm>
    </dsp:sp>
    <dsp:sp modelId="{A8110EFE-55DA-4FD9-8110-C11B406F172F}">
      <dsp:nvSpPr>
        <dsp:cNvPr id="0" name=""/>
        <dsp:cNvSpPr/>
      </dsp:nvSpPr>
      <dsp:spPr>
        <a:xfrm rot="16200000">
          <a:off x="2516187" y="381505"/>
          <a:ext cx="3457575" cy="2694564"/>
        </a:xfrm>
        <a:prstGeom prst="flowChartManualOperati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12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Costs of Gold OA administration</a:t>
          </a:r>
          <a:endParaRPr lang="en-GB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£81 per article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1 extra FTE needed for every 500 APCs</a:t>
          </a:r>
          <a:endParaRPr lang="en-GB" sz="1900" kern="1200" dirty="0"/>
        </a:p>
      </dsp:txBody>
      <dsp:txXfrm rot="5400000">
        <a:off x="2897693" y="691514"/>
        <a:ext cx="2694564" cy="2074545"/>
      </dsp:txXfrm>
    </dsp:sp>
    <dsp:sp modelId="{FA495057-15FD-4373-8357-961472FB058E}">
      <dsp:nvSpPr>
        <dsp:cNvPr id="0" name=""/>
        <dsp:cNvSpPr/>
      </dsp:nvSpPr>
      <dsp:spPr>
        <a:xfrm rot="16200000">
          <a:off x="5412844" y="381505"/>
          <a:ext cx="3457575" cy="2694564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12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Costs of Green OA</a:t>
          </a:r>
          <a:endParaRPr lang="en-GB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£33 per article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1 extra FTE needed for every 1500 repository deposits</a:t>
          </a:r>
          <a:endParaRPr lang="en-GB" sz="1900" kern="1200" dirty="0"/>
        </a:p>
      </dsp:txBody>
      <dsp:txXfrm rot="5400000">
        <a:off x="5794350" y="691514"/>
        <a:ext cx="2694564" cy="207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BA72C0-BA28-40AC-9419-C02911D948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A72C0-BA28-40AC-9419-C02911D9481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0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bg1"/>
                </a:solidFill>
              </a:rPr>
              <a:t>UCL LIBRARY SERVICES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329D-F424-45D8-939E-E3858C8A9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5F14-2549-4378-93FE-151552091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6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64E9-B804-4A09-AA30-43920FA0EC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29BB-5EFF-4403-8F0A-9D71B36F2C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C47F-537F-4EF1-97D1-BF290177BF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1409-7E79-4DF1-BAF6-90067D6328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3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A00F-E64A-42CF-B878-1F16F7E382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599A-E16C-472C-BD33-B3B7789B5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2163-4BA4-4CDE-A0FA-7B518155B4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BE1C-FDA9-4BEB-BF74-A544C0DA9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6F08B-39C8-4B01-A222-44AA4D87B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hyperlink" Target="mailto:d.price@u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researchconsulting.co.uk/wp-content/uploads/2014/11/Research-Consulting-Counting-the-Costs-of-OA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eru.org/index.php/public/extra/signtheLERUstat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ommission/2014-2019/moedas/announcements/commissioner-moedas-and-secretary-state-dekker-call-scientific-publishers-adapt-their-business_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cl.ac.uk/ucl-pr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hyperlink" Target="mailto:d.price@ucl.ac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700809"/>
            <a:ext cx="8928992" cy="1584176"/>
          </a:xfrm>
        </p:spPr>
        <p:txBody>
          <a:bodyPr/>
          <a:lstStyle/>
          <a:p>
            <a:pPr eaLnBrk="1" hangingPunct="1"/>
            <a:r>
              <a:rPr lang="en-GB" sz="4400" dirty="0" smtClean="0"/>
              <a:t>Making Open Access work for UK universities and researchers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356992"/>
            <a:ext cx="8496300" cy="26651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Professor David Price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Vice-Provost (Research)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hlinkClick r:id="rId2"/>
              </a:rPr>
              <a:t>d.price@ucl.ac.uk</a:t>
            </a:r>
            <a:r>
              <a:rPr lang="en-GB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Dr Paul Ayris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Director of UCL Library Services and CEO UCL Press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hlinkClick r:id="rId3"/>
              </a:rPr>
              <a:t>p.ayris@ucl.ac.uk</a:t>
            </a:r>
            <a:r>
              <a:rPr lang="en-GB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OA at a cost!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340768"/>
            <a:ext cx="7759185" cy="53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252521" cy="6309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Costs not sustainable for 100% OA....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73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936774"/>
          </a:xfrm>
        </p:spPr>
        <p:txBody>
          <a:bodyPr/>
          <a:lstStyle/>
          <a:p>
            <a:r>
              <a:rPr lang="en-GB" dirty="0"/>
              <a:t>Funding for OA </a:t>
            </a:r>
            <a:r>
              <a:rPr lang="en-GB" dirty="0" smtClean="0"/>
              <a:t>to Publications in </a:t>
            </a:r>
            <a:r>
              <a:rPr lang="en-GB" dirty="0"/>
              <a:t>the UK: </a:t>
            </a:r>
            <a:br>
              <a:rPr lang="en-GB" dirty="0"/>
            </a:br>
            <a:r>
              <a:rPr lang="en-GB" dirty="0" smtClean="0"/>
              <a:t>Costs of Implementation for RCUK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5"/>
            <a:ext cx="8489950" cy="792088"/>
          </a:xfrm>
        </p:spPr>
        <p:txBody>
          <a:bodyPr/>
          <a:lstStyle/>
          <a:p>
            <a:r>
              <a:rPr lang="en-GB" dirty="0" smtClean="0"/>
              <a:t>Research Consulting undertook a </a:t>
            </a:r>
            <a:r>
              <a:rPr lang="en-GB" dirty="0" smtClean="0">
                <a:hlinkClick r:id="rId2"/>
              </a:rPr>
              <a:t>study</a:t>
            </a:r>
            <a:r>
              <a:rPr lang="en-GB" dirty="0" smtClean="0"/>
              <a:t> of the costs of OA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47664" y="2780928"/>
          <a:ext cx="5663952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04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for OA in the UK: </a:t>
            </a:r>
            <a:br>
              <a:rPr lang="en-GB" dirty="0"/>
            </a:br>
            <a:r>
              <a:rPr lang="en-GB" dirty="0"/>
              <a:t>Costs of Implementation for HEFCE REF </a:t>
            </a:r>
            <a:r>
              <a:rPr lang="en-GB" dirty="0" smtClean="0"/>
              <a:t>mandate for OA to Publications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30200" y="2708275"/>
          <a:ext cx="8489950" cy="345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3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3233688" cy="3457575"/>
          </a:xfrm>
        </p:spPr>
        <p:txBody>
          <a:bodyPr/>
          <a:lstStyle/>
          <a:p>
            <a:r>
              <a:rPr lang="en-GB" dirty="0" smtClean="0"/>
              <a:t>A new model for subscriptions?</a:t>
            </a:r>
          </a:p>
          <a:p>
            <a:endParaRPr lang="en-GB" dirty="0"/>
          </a:p>
          <a:p>
            <a:r>
              <a:rPr lang="en-GB" dirty="0" smtClean="0"/>
              <a:t>Green, with mutually agreed embargoes</a:t>
            </a:r>
          </a:p>
          <a:p>
            <a:endParaRPr lang="en-GB" dirty="0"/>
          </a:p>
          <a:p>
            <a:r>
              <a:rPr lang="en-GB" dirty="0" smtClean="0"/>
              <a:t>OA Presses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7326"/>
            <a:ext cx="6012160" cy="45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3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489950" cy="3672408"/>
          </a:xfrm>
        </p:spPr>
        <p:txBody>
          <a:bodyPr/>
          <a:lstStyle/>
          <a:p>
            <a:r>
              <a:rPr lang="en-GB" dirty="0" smtClean="0"/>
              <a:t>LERU issued a </a:t>
            </a:r>
            <a:r>
              <a:rPr lang="en-GB" dirty="0" smtClean="0">
                <a:hlinkClick r:id="rId2"/>
              </a:rPr>
              <a:t>Statement</a:t>
            </a:r>
            <a:r>
              <a:rPr lang="en-GB" dirty="0" smtClean="0"/>
              <a:t> on Open Access in November 2015</a:t>
            </a:r>
          </a:p>
          <a:p>
            <a:r>
              <a:rPr lang="en-GB" dirty="0" smtClean="0"/>
              <a:t>“Christmas is Over” – research funding should go to research, not publishers </a:t>
            </a:r>
          </a:p>
          <a:p>
            <a:r>
              <a:rPr lang="en-GB" dirty="0" smtClean="0"/>
              <a:t>Full cost of ownership (“Double-dipping”) a concern for those with Gold OA policies 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ayment for the subscription AND APCs</a:t>
            </a:r>
          </a:p>
          <a:p>
            <a:r>
              <a:rPr lang="en-GB" dirty="0" smtClean="0"/>
              <a:t>LERU calls for offsets of APCs against subscription costs</a:t>
            </a:r>
          </a:p>
          <a:p>
            <a:r>
              <a:rPr lang="en-GB" dirty="0" smtClean="0"/>
              <a:t>Over 9,00 organisations &amp; individuals (30/12/15) have signed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696744" cy="16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94244"/>
            <a:ext cx="788966" cy="60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1930275"/>
            <a:ext cx="13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GOLD OA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7" y="2492896"/>
            <a:ext cx="7239347" cy="32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3927" y="6006479"/>
            <a:ext cx="799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http://</a:t>
            </a:r>
            <a:r>
              <a:rPr lang="en-GB" sz="1200" dirty="0" smtClean="0">
                <a:hlinkClick r:id="rId3"/>
              </a:rPr>
              <a:t>ec.europa.eu/commission/2014-2019/moedas/announcements/commissioner-moedas-and-secretary-state-dekker-call-scientific-publishers-adapt-their-business_en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696744" cy="16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9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6696744" cy="16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2" y="2780928"/>
            <a:ext cx="84326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7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809752" cy="864766"/>
          </a:xfrm>
        </p:spPr>
        <p:txBody>
          <a:bodyPr/>
          <a:lstStyle/>
          <a:p>
            <a:r>
              <a:rPr lang="en-GB" dirty="0" smtClean="0"/>
              <a:t>Next Steps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881760" cy="482453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Statement</a:t>
            </a:r>
            <a:r>
              <a:rPr lang="en-GB" dirty="0"/>
              <a:t> t</a:t>
            </a:r>
            <a:r>
              <a:rPr lang="en-GB" dirty="0" smtClean="0"/>
              <a:t>o be presented to Dutch EU Presidency in 2016, today 20 January</a:t>
            </a:r>
          </a:p>
          <a:p>
            <a:r>
              <a:rPr lang="en-GB" dirty="0" smtClean="0"/>
              <a:t>Dr Paul Ayris supporting LERU Secretary General in the presentation</a:t>
            </a:r>
          </a:p>
          <a:p>
            <a:r>
              <a:rPr lang="en-GB" dirty="0" smtClean="0"/>
              <a:t>LERU preparing issues for Summit in Spring 2016</a:t>
            </a:r>
          </a:p>
        </p:txBody>
      </p:sp>
      <p:pic>
        <p:nvPicPr>
          <p:cNvPr id="18436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41350"/>
            <a:ext cx="4464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9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66013"/>
            <a:ext cx="4385816" cy="460905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International Leadership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Costs of OA research data and the OA Gold route</a:t>
            </a:r>
          </a:p>
          <a:p>
            <a:pPr eaLnBrk="1" hangingPunct="1">
              <a:defRPr/>
            </a:pPr>
            <a:r>
              <a:rPr lang="en-GB" dirty="0" smtClean="0"/>
              <a:t>UCL Press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Widening access beyond academia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4" y="1860316"/>
            <a:ext cx="4009393" cy="30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3784" y="488603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Wilkins Building, UCL, 1826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332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59" y="2420888"/>
            <a:ext cx="4385816" cy="460905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International Leadership</a:t>
            </a:r>
          </a:p>
          <a:p>
            <a:pPr eaLnBrk="1" hangingPunct="1">
              <a:defRPr/>
            </a:pPr>
            <a:r>
              <a:rPr lang="en-GB" dirty="0" smtClean="0"/>
              <a:t>Costs of OA research data and the OA Gold route</a:t>
            </a:r>
          </a:p>
          <a:p>
            <a:pPr eaLnBrk="1" hangingPunct="1">
              <a:defRPr/>
            </a:pPr>
            <a:r>
              <a:rPr lang="en-GB" dirty="0" smtClean="0"/>
              <a:t>UCL Press</a:t>
            </a:r>
          </a:p>
          <a:p>
            <a:pPr eaLnBrk="1" hangingPunct="1">
              <a:defRPr/>
            </a:pPr>
            <a:r>
              <a:rPr lang="en-GB" dirty="0" smtClean="0"/>
              <a:t>Widening access beyond academia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4" y="1860316"/>
            <a:ext cx="4009393" cy="30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3784" y="488603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Wilkins Building, UCL, 1826</a:t>
            </a:r>
            <a:endParaRPr lang="en-GB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8815"/>
            <a:ext cx="5393928" cy="543789"/>
          </a:xfrm>
        </p:spPr>
        <p:txBody>
          <a:bodyPr/>
          <a:lstStyle/>
          <a:p>
            <a:r>
              <a:rPr lang="en-GB" dirty="0" smtClean="0"/>
              <a:t>UCL Publishing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38" y="1379719"/>
            <a:ext cx="4680520" cy="5112568"/>
          </a:xfrm>
        </p:spPr>
        <p:txBody>
          <a:bodyPr/>
          <a:lstStyle/>
          <a:p>
            <a:r>
              <a:rPr lang="en-GB" dirty="0" smtClean="0"/>
              <a:t>Journal publishing platform </a:t>
            </a:r>
          </a:p>
          <a:p>
            <a:pPr lvl="1"/>
            <a:r>
              <a:rPr lang="en-GB" dirty="0" smtClean="0"/>
              <a:t>OJS (Open Journal Systems) overlaying UCL Discovery as storage layer</a:t>
            </a:r>
          </a:p>
          <a:p>
            <a:pPr lvl="1"/>
            <a:r>
              <a:rPr lang="en-GB" dirty="0" smtClean="0"/>
              <a:t>Peer-reviewed journals</a:t>
            </a:r>
          </a:p>
          <a:p>
            <a:pPr lvl="1"/>
            <a:r>
              <a:rPr lang="en-GB" dirty="0" smtClean="0"/>
              <a:t>Run by academic Editorial Committees</a:t>
            </a:r>
          </a:p>
          <a:p>
            <a:r>
              <a:rPr lang="en-GB" dirty="0" smtClean="0"/>
              <a:t>Research Monograph list being launched in 2014-15</a:t>
            </a:r>
          </a:p>
          <a:p>
            <a:pPr lvl="1"/>
            <a:r>
              <a:rPr lang="en-GB" dirty="0" smtClean="0"/>
              <a:t>10 titles in year 1</a:t>
            </a:r>
          </a:p>
          <a:p>
            <a:pPr lvl="1"/>
            <a:r>
              <a:rPr lang="en-GB" dirty="0" smtClean="0"/>
              <a:t>Using Open Monograph Press</a:t>
            </a:r>
          </a:p>
          <a:p>
            <a:r>
              <a:rPr lang="en-GB" dirty="0"/>
              <a:t>Textbook infrastructure</a:t>
            </a:r>
          </a:p>
          <a:p>
            <a:pPr lvl="1"/>
            <a:r>
              <a:rPr lang="en-GB" dirty="0"/>
              <a:t>Being constructed with JISC project </a:t>
            </a:r>
            <a:r>
              <a:rPr lang="en-GB" dirty="0" smtClean="0"/>
              <a:t>monies 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48064" y="2348880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Open Access is an opportunity, not a threat</a:t>
            </a:r>
          </a:p>
          <a:p>
            <a:r>
              <a:rPr lang="en-GB" dirty="0"/>
              <a:t>See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www.ucl.ac.uk/ucl-press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00" y="4941168"/>
            <a:ext cx="40558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31" y="755950"/>
            <a:ext cx="2098633" cy="138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7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385816" cy="720750"/>
          </a:xfrm>
        </p:spPr>
        <p:txBody>
          <a:bodyPr/>
          <a:lstStyle/>
          <a:p>
            <a:r>
              <a:rPr lang="en-GB" dirty="0" smtClean="0"/>
              <a:t>Monograph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392488" cy="4699684"/>
          </a:xfrm>
        </p:spPr>
        <p:txBody>
          <a:bodyPr/>
          <a:lstStyle/>
          <a:p>
            <a:r>
              <a:rPr lang="en-GB" dirty="0" smtClean="0"/>
              <a:t>Is Open Access a solution to broken Business Model?</a:t>
            </a:r>
          </a:p>
          <a:p>
            <a:r>
              <a:rPr lang="en-GB" dirty="0" smtClean="0"/>
              <a:t>University Press takes on role as monograph publisher</a:t>
            </a:r>
          </a:p>
          <a:p>
            <a:r>
              <a:rPr lang="en-GB" dirty="0" smtClean="0"/>
              <a:t>UK’s National Monograph Strategy sees a role for OA monographs</a:t>
            </a:r>
          </a:p>
          <a:p>
            <a:r>
              <a:rPr lang="en-GB" dirty="0" smtClean="0"/>
              <a:t>We need to be clear what the future of the scholarly monograph is in a digital world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55380"/>
            <a:ext cx="3555107" cy="49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943536"/>
            <a:ext cx="39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UCL Special Collections, 15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Book of Hours, with 19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century additions. MS. Lat. 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065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421819" cy="648742"/>
          </a:xfrm>
        </p:spPr>
        <p:txBody>
          <a:bodyPr/>
          <a:lstStyle/>
          <a:p>
            <a:r>
              <a:rPr lang="en-GB" dirty="0" smtClean="0"/>
              <a:t>UCL Publishing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35292"/>
            <a:ext cx="4608513" cy="4763689"/>
          </a:xfrm>
        </p:spPr>
        <p:txBody>
          <a:bodyPr/>
          <a:lstStyle/>
          <a:p>
            <a:r>
              <a:rPr lang="en-GB" dirty="0" smtClean="0"/>
              <a:t>Open Access business model</a:t>
            </a:r>
          </a:p>
          <a:p>
            <a:r>
              <a:rPr lang="en-GB" dirty="0"/>
              <a:t>Books are peer reviewed before </a:t>
            </a:r>
            <a:r>
              <a:rPr lang="en-GB" dirty="0" smtClean="0"/>
              <a:t>publication, and assed by Editorial Committee</a:t>
            </a:r>
            <a:endParaRPr lang="en-GB" dirty="0"/>
          </a:p>
          <a:p>
            <a:r>
              <a:rPr lang="en-GB" dirty="0" smtClean="0"/>
              <a:t>Publication free to UCL staff</a:t>
            </a:r>
          </a:p>
          <a:p>
            <a:r>
              <a:rPr lang="en-GB" smtClean="0"/>
              <a:t>Charge </a:t>
            </a:r>
            <a:r>
              <a:rPr lang="en-GB" smtClean="0"/>
              <a:t>(~£5k</a:t>
            </a:r>
            <a:r>
              <a:rPr lang="en-GB" dirty="0" smtClean="0"/>
              <a:t>) for non UCL authors.</a:t>
            </a:r>
          </a:p>
          <a:p>
            <a:r>
              <a:rPr lang="en-GB" dirty="0" smtClean="0"/>
              <a:t>HTML augmented copies available (as appropriate) via UCL Press</a:t>
            </a:r>
          </a:p>
          <a:p>
            <a:r>
              <a:rPr lang="en-GB" dirty="0" smtClean="0"/>
              <a:t>Hard copy via Print on Demand on Amazon or Kindle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76" y="1268760"/>
            <a:ext cx="3376001" cy="458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1437" y="5817414"/>
            <a:ext cx="38056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 Box of Useful Knowledge</a:t>
            </a:r>
          </a:p>
          <a:p>
            <a:r>
              <a:rPr lang="en-GB" sz="1200" dirty="0" smtClean="0"/>
              <a:t> (Brougham Papers, UCL Library Services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609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75" y="855320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38" y="855321"/>
            <a:ext cx="2002725" cy="26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7" y="855320"/>
            <a:ext cx="1809812" cy="26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4" y="3744454"/>
            <a:ext cx="1917498" cy="26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83" y="3754534"/>
            <a:ext cx="1830729" cy="25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28" y="3759066"/>
            <a:ext cx="19907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62" y="855320"/>
            <a:ext cx="1752176" cy="262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63" y="3744454"/>
            <a:ext cx="1752176" cy="264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85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Usage </a:t>
            </a:r>
            <a:r>
              <a:rPr lang="en-GB" smtClean="0"/>
              <a:t>levels </a:t>
            </a:r>
            <a:br>
              <a:rPr lang="en-GB" smtClean="0"/>
            </a:br>
            <a:r>
              <a:rPr lang="en-GB" smtClean="0"/>
              <a:t>(June 2015 – </a:t>
            </a:r>
            <a:r>
              <a:rPr lang="en-GB" dirty="0" smtClean="0"/>
              <a:t>week ending 18 December 2015)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3568" y="2348880"/>
          <a:ext cx="7776864" cy="3560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293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UCL</a:t>
                      </a:r>
                      <a:r>
                        <a:rPr lang="en-GB" sz="2600" baseline="0" dirty="0" smtClean="0"/>
                        <a:t> Press statistics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93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8 titles via UCL</a:t>
                      </a:r>
                      <a:r>
                        <a:rPr lang="en-GB" sz="2600" baseline="0" dirty="0" smtClean="0"/>
                        <a:t> Discovery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11,008 downloads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Enhanced</a:t>
                      </a:r>
                      <a:r>
                        <a:rPr lang="en-GB" sz="2600" baseline="0" dirty="0" smtClean="0"/>
                        <a:t> digital editions (all titles) 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15,328</a:t>
                      </a:r>
                      <a:r>
                        <a:rPr lang="en-GB" sz="2600" baseline="0" dirty="0" smtClean="0"/>
                        <a:t> page views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93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UCL Press website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36,674 page views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93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Sale – all titles (to Nov15)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881 copies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93"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8 titles via Other Platforms</a:t>
                      </a:r>
                      <a:endParaRPr lang="en-GB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dirty="0" smtClean="0"/>
                        <a:t>628 downloads</a:t>
                      </a:r>
                      <a:endParaRPr lang="en-GB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8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Journals... Just starting supporting Faculties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4" y="1556544"/>
            <a:ext cx="8262786" cy="4680065"/>
          </a:xfrm>
        </p:spPr>
      </p:pic>
    </p:spTree>
    <p:extLst>
      <p:ext uri="{BB962C8B-B14F-4D97-AF65-F5344CB8AC3E}">
        <p14:creationId xmlns:p14="http://schemas.microsoft.com/office/powerpoint/2010/main" val="421396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681960" cy="571150"/>
          </a:xfrm>
        </p:spPr>
        <p:txBody>
          <a:bodyPr/>
          <a:lstStyle/>
          <a:p>
            <a:r>
              <a:rPr lang="en-GB" dirty="0" smtClean="0"/>
              <a:t>Challenges  for Text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601840" cy="5102495"/>
          </a:xfrm>
        </p:spPr>
        <p:txBody>
          <a:bodyPr/>
          <a:lstStyle/>
          <a:p>
            <a:r>
              <a:rPr lang="en-GB" dirty="0" smtClean="0"/>
              <a:t>Students want remote access to core readings 24x7</a:t>
            </a:r>
          </a:p>
          <a:p>
            <a:r>
              <a:rPr lang="en-GB" dirty="0" smtClean="0"/>
              <a:t>In </a:t>
            </a:r>
            <a:r>
              <a:rPr lang="en-GB" dirty="0"/>
              <a:t>the US, </a:t>
            </a:r>
            <a:r>
              <a:rPr lang="en-GB" dirty="0" smtClean="0"/>
              <a:t>just </a:t>
            </a:r>
            <a:r>
              <a:rPr lang="en-GB" dirty="0"/>
              <a:t>five textbook publishers control more than 80% of the $8.8 billion textbook </a:t>
            </a:r>
            <a:r>
              <a:rPr lang="en-GB" dirty="0" smtClean="0"/>
              <a:t>market</a:t>
            </a:r>
          </a:p>
          <a:p>
            <a:r>
              <a:rPr lang="en-GB" dirty="0" smtClean="0"/>
              <a:t>E-book </a:t>
            </a:r>
            <a:r>
              <a:rPr lang="en-GB" dirty="0"/>
              <a:t>publishers are nervous about making course texts </a:t>
            </a:r>
            <a:r>
              <a:rPr lang="en-GB" dirty="0" smtClean="0"/>
              <a:t>available </a:t>
            </a:r>
            <a:r>
              <a:rPr lang="en-GB" dirty="0"/>
              <a:t>as e-books (free at the point of use) </a:t>
            </a:r>
            <a:r>
              <a:rPr lang="en-GB" dirty="0" smtClean="0"/>
              <a:t>as </a:t>
            </a:r>
            <a:r>
              <a:rPr lang="en-GB" dirty="0"/>
              <a:t>they do not want to cannibalize their print sales to students and lose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5" name="Picture 2" descr="I:\Users\ucylpay\AppData\Local\Temp\3\482969_470850076293229_2522388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9200"/>
            <a:ext cx="3597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2820" y="627635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 Michael, by John Flaxman,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8715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5537944" cy="648742"/>
          </a:xfrm>
        </p:spPr>
        <p:txBody>
          <a:bodyPr/>
          <a:lstStyle/>
          <a:p>
            <a:r>
              <a:rPr lang="en-GB" dirty="0" smtClean="0"/>
              <a:t>Opportunities for Text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353371" cy="5040560"/>
          </a:xfrm>
        </p:spPr>
        <p:txBody>
          <a:bodyPr/>
          <a:lstStyle/>
          <a:p>
            <a:r>
              <a:rPr lang="en-GB" dirty="0" smtClean="0"/>
              <a:t>Many UCL academics, particularly in Physical Sciences and Engineering, already produce their own textbooks</a:t>
            </a:r>
          </a:p>
          <a:p>
            <a:r>
              <a:rPr lang="en-GB" dirty="0" smtClean="0"/>
              <a:t>Open Access is a core value of UCL Press</a:t>
            </a:r>
          </a:p>
          <a:p>
            <a:r>
              <a:rPr lang="en-GB" dirty="0" smtClean="0"/>
              <a:t>Open Access to resources will be part of UCL’s new Education Strategy</a:t>
            </a:r>
          </a:p>
          <a:p>
            <a:r>
              <a:rPr lang="en-GB" dirty="0" smtClean="0"/>
              <a:t>UCL’s International Strategy will also embrace Open Scholarship as an offering to the global community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69" y="1484784"/>
            <a:ext cx="3020265" cy="446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1869" y="593624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COLLEGE COLLECTION PERS</a:t>
            </a:r>
          </a:p>
          <a:p>
            <a:r>
              <a:rPr lang="en-GB" sz="1400" dirty="0"/>
              <a:t>The Centenary edition of the College Magazine, June 1927</a:t>
            </a:r>
          </a:p>
        </p:txBody>
      </p:sp>
    </p:spTree>
    <p:extLst>
      <p:ext uri="{BB962C8B-B14F-4D97-AF65-F5344CB8AC3E}">
        <p14:creationId xmlns:p14="http://schemas.microsoft.com/office/powerpoint/2010/main" val="3911317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978104" cy="504726"/>
          </a:xfrm>
        </p:spPr>
        <p:txBody>
          <a:bodyPr/>
          <a:lstStyle/>
          <a:p>
            <a:r>
              <a:rPr lang="en-GB" dirty="0" smtClean="0"/>
              <a:t>JISC Call - Institution </a:t>
            </a:r>
            <a:r>
              <a:rPr lang="en-GB" dirty="0"/>
              <a:t>as </a:t>
            </a:r>
            <a:r>
              <a:rPr lang="en-GB" dirty="0" smtClean="0"/>
              <a:t>E-Text Book </a:t>
            </a:r>
            <a:r>
              <a:rPr lang="en-GB" dirty="0"/>
              <a:t>publisher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313808" cy="4306422"/>
          </a:xfrm>
        </p:spPr>
        <p:txBody>
          <a:bodyPr/>
          <a:lstStyle/>
          <a:p>
            <a:r>
              <a:rPr lang="en-GB" dirty="0" smtClean="0"/>
              <a:t>£75,000 awarded to UCL</a:t>
            </a:r>
          </a:p>
          <a:p>
            <a:r>
              <a:rPr lang="en-GB" dirty="0" smtClean="0"/>
              <a:t>To create an Open Access E-Textbook publishing platform</a:t>
            </a:r>
          </a:p>
          <a:p>
            <a:pPr lvl="1"/>
            <a:r>
              <a:rPr lang="en-GB" dirty="0" smtClean="0"/>
              <a:t>To complement OJS for journals and OMP for monographs</a:t>
            </a:r>
          </a:p>
          <a:p>
            <a:r>
              <a:rPr lang="en-GB" dirty="0" smtClean="0"/>
              <a:t>2 textbooks being delivered as proof of concept</a:t>
            </a:r>
          </a:p>
          <a:p>
            <a:r>
              <a:rPr lang="en-GB" dirty="0" smtClean="0"/>
              <a:t>1 in Medical Sciences and 1 in Social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pic>
        <p:nvPicPr>
          <p:cNvPr id="5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6792"/>
            <a:ext cx="3446339" cy="459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8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27" y="2492896"/>
            <a:ext cx="4385816" cy="460905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International Leadership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Costs of OA research data and the OA Gold route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Press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Widening access beyond academia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4" y="1860316"/>
            <a:ext cx="4009393" cy="30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3784" y="488603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Wilkins Building, UCL, 1826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37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59" y="2420888"/>
            <a:ext cx="4385816" cy="460905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International Leadership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Costs of OA research data and the OA Gold route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Press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Widening access beyond academia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4" y="1860316"/>
            <a:ext cx="4009393" cy="30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3784" y="488603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Wilkins Building, UCL, 1826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7330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what if the rest of the world does not embrace OA?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4169792" cy="3457575"/>
          </a:xfrm>
        </p:spPr>
        <p:txBody>
          <a:bodyPr/>
          <a:lstStyle/>
          <a:p>
            <a:r>
              <a:rPr lang="en-GB" dirty="0" smtClean="0"/>
              <a:t>The UK and Holland are leading in Europe on OA</a:t>
            </a:r>
          </a:p>
          <a:p>
            <a:r>
              <a:rPr lang="en-GB" dirty="0" smtClean="0"/>
              <a:t>Not all countries are driving this agenda</a:t>
            </a:r>
          </a:p>
          <a:p>
            <a:r>
              <a:rPr lang="en-GB" dirty="0" smtClean="0"/>
              <a:t>So how can those in UK that need access, but are out side HE get it?</a:t>
            </a:r>
          </a:p>
          <a:p>
            <a:r>
              <a:rPr lang="en-GB" dirty="0" smtClean="0"/>
              <a:t>Licences via </a:t>
            </a:r>
            <a:r>
              <a:rPr lang="en-GB" dirty="0" err="1" smtClean="0"/>
              <a:t>Jisc</a:t>
            </a:r>
            <a:r>
              <a:rPr lang="en-GB" dirty="0" smtClean="0"/>
              <a:t> for NHS...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852936"/>
            <a:ext cx="5236457" cy="29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Widening Access to HE-subscribed research content to NHS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4313808" cy="4680520"/>
          </a:xfrm>
        </p:spPr>
        <p:txBody>
          <a:bodyPr/>
          <a:lstStyle/>
          <a:p>
            <a:r>
              <a:rPr lang="en-GB" dirty="0" smtClean="0"/>
              <a:t>JISC Collections and UCL have worked with publishers for 2 years</a:t>
            </a:r>
          </a:p>
          <a:p>
            <a:r>
              <a:rPr lang="en-GB" dirty="0" smtClean="0"/>
              <a:t>2,200 titles can be made available to NHS England for £0.75 million recurrent</a:t>
            </a:r>
          </a:p>
          <a:p>
            <a:r>
              <a:rPr lang="en-GB" dirty="0" smtClean="0"/>
              <a:t>Test whether UK National Licence will work</a:t>
            </a:r>
          </a:p>
          <a:p>
            <a:r>
              <a:rPr lang="en-GB" dirty="0" smtClean="0"/>
              <a:t>Main barrier is – can NHS England pay?</a:t>
            </a:r>
          </a:p>
          <a:p>
            <a:r>
              <a:rPr lang="en-GB" dirty="0" smtClean="0"/>
              <a:t>Decision need by April 2016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440" y="3068960"/>
            <a:ext cx="429740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405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31" y="764282"/>
            <a:ext cx="8489950" cy="1296988"/>
          </a:xfrm>
        </p:spPr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82" y="1412776"/>
            <a:ext cx="8489950" cy="3457575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b="1" dirty="0">
                <a:solidFill>
                  <a:srgbClr val="000000"/>
                </a:solidFill>
              </a:rPr>
              <a:t>Professor David Price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>
                <a:solidFill>
                  <a:srgbClr val="000000"/>
                </a:solidFill>
              </a:rPr>
              <a:t>Vice-Provost (Research)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>
                <a:solidFill>
                  <a:schemeClr val="accent2">
                    <a:lumMod val="50000"/>
                    <a:lumOff val="50000"/>
                  </a:schemeClr>
                </a:solidFill>
                <a:hlinkClick r:id="rId2"/>
              </a:rPr>
              <a:t>d.price@ucl.ac.uk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 smtClean="0">
                <a:solidFill>
                  <a:srgbClr val="000000"/>
                </a:solidFill>
              </a:rPr>
              <a:t>@</a:t>
            </a:r>
            <a:r>
              <a:rPr lang="en-GB" dirty="0" err="1" smtClean="0">
                <a:solidFill>
                  <a:srgbClr val="000000"/>
                </a:solidFill>
              </a:rPr>
              <a:t>DavidPriceUCL</a:t>
            </a:r>
            <a:endParaRPr lang="en-GB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b="1" dirty="0">
                <a:solidFill>
                  <a:srgbClr val="000000"/>
                </a:solidFill>
              </a:rPr>
              <a:t>Dr Paul Ayris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>
                <a:solidFill>
                  <a:srgbClr val="000000"/>
                </a:solidFill>
              </a:rPr>
              <a:t>Director of UCL Library Services and CEO UCL Press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>
                <a:solidFill>
                  <a:schemeClr val="accent2">
                    <a:lumMod val="50000"/>
                    <a:lumOff val="50000"/>
                  </a:schemeClr>
                </a:solidFill>
                <a:hlinkClick r:id="rId3"/>
              </a:rPr>
              <a:t>p.ayris@ucl.ac.uk</a:t>
            </a:r>
            <a:r>
              <a:rPr lang="en-GB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 </a:t>
            </a:r>
            <a:endParaRPr lang="en-GB" dirty="0" smtClean="0">
              <a:solidFill>
                <a:schemeClr val="accent2">
                  <a:lumMod val="50000"/>
                  <a:lumOff val="50000"/>
                </a:schemeClr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en-GB" dirty="0" smtClean="0">
                <a:solidFill>
                  <a:srgbClr val="000000"/>
                </a:solidFill>
              </a:rPr>
              <a:t>@</a:t>
            </a:r>
            <a:r>
              <a:rPr lang="en-GB" dirty="0" err="1" smtClean="0">
                <a:solidFill>
                  <a:srgbClr val="000000"/>
                </a:solidFill>
              </a:rPr>
              <a:t>ucylpay</a:t>
            </a:r>
            <a:endParaRPr lang="en-GB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err="1" smtClean="0"/>
              <a:t>UCLPress</a:t>
            </a:r>
            <a:endParaRPr lang="en-GB" b="1" dirty="0"/>
          </a:p>
          <a:p>
            <a:pPr marL="0" indent="0">
              <a:buNone/>
            </a:pPr>
            <a:r>
              <a:rPr lang="en-GB" u="sng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www.ucl.ac.uk\ucl-press</a:t>
            </a:r>
          </a:p>
          <a:p>
            <a:pPr marL="0" indent="0">
              <a:buNone/>
            </a:pPr>
            <a:r>
              <a:rPr lang="en-GB" dirty="0"/>
              <a:t>@</a:t>
            </a:r>
            <a:r>
              <a:rPr lang="en-GB" dirty="0" err="1"/>
              <a:t>UCLpress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51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 - Win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4673848" cy="3457575"/>
          </a:xfrm>
        </p:spPr>
        <p:txBody>
          <a:bodyPr/>
          <a:lstStyle/>
          <a:p>
            <a:r>
              <a:rPr lang="en-GB" dirty="0" smtClean="0"/>
              <a:t>OA is good for researchers</a:t>
            </a:r>
          </a:p>
          <a:p>
            <a:pPr lvl="1"/>
            <a:r>
              <a:rPr lang="en-GB" dirty="0" smtClean="0"/>
              <a:t>Increases citations and impact</a:t>
            </a:r>
          </a:p>
          <a:p>
            <a:r>
              <a:rPr lang="en-GB" dirty="0" smtClean="0"/>
              <a:t>Good for HEIs</a:t>
            </a:r>
          </a:p>
          <a:p>
            <a:pPr lvl="1"/>
            <a:r>
              <a:rPr lang="en-GB" dirty="0" smtClean="0"/>
              <a:t>Enhanced global recognition</a:t>
            </a:r>
          </a:p>
          <a:p>
            <a:r>
              <a:rPr lang="en-GB" dirty="0" smtClean="0"/>
              <a:t>Good for society, industry and public sector</a:t>
            </a:r>
          </a:p>
          <a:p>
            <a:r>
              <a:rPr lang="en-GB" dirty="0" smtClean="0"/>
              <a:t>Good for developing world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33701" y="2387179"/>
            <a:ext cx="4286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3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 drives up citations and impact of work: Google Webometrics Ranking (Jan 2016)...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9" y="2348880"/>
            <a:ext cx="8690471" cy="3672954"/>
          </a:xfrm>
        </p:spPr>
      </p:pic>
    </p:spTree>
    <p:extLst>
      <p:ext uri="{BB962C8B-B14F-4D97-AF65-F5344CB8AC3E}">
        <p14:creationId xmlns:p14="http://schemas.microsoft.com/office/powerpoint/2010/main" val="137374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need investment in OA support...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41677" cy="5151664"/>
          </a:xfrm>
        </p:spPr>
      </p:pic>
    </p:spTree>
    <p:extLst>
      <p:ext uri="{BB962C8B-B14F-4D97-AF65-F5344CB8AC3E}">
        <p14:creationId xmlns:p14="http://schemas.microsoft.com/office/powerpoint/2010/main" val="280234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take up of deposits: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353"/>
            <a:ext cx="8139667" cy="47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571808"/>
            <a:ext cx="8669059" cy="62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2708920"/>
            <a:ext cx="4385816" cy="460905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International Leadership</a:t>
            </a:r>
          </a:p>
          <a:p>
            <a:pPr eaLnBrk="1" hangingPunct="1">
              <a:defRPr/>
            </a:pPr>
            <a:r>
              <a:rPr lang="en-GB" dirty="0" smtClean="0"/>
              <a:t>Costs of OA research data and the OA Gold route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UCL Press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Widening access beyond academia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95" y="2205038"/>
            <a:ext cx="4009393" cy="30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6837" y="522920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Wilkins Building, UCL, 1826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378539"/>
      </p:ext>
    </p:extLst>
  </p:cSld>
  <p:clrMapOvr>
    <a:masterClrMapping/>
  </p:clrMapOvr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1004</Words>
  <Application>Microsoft Office PowerPoint</Application>
  <PresentationFormat>On-screen Show (4:3)</PresentationFormat>
  <Paragraphs>181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UCL Library Services</vt:lpstr>
      <vt:lpstr>Making Open Access work for UK universities and researchers</vt:lpstr>
      <vt:lpstr>Contents</vt:lpstr>
      <vt:lpstr>Contents</vt:lpstr>
      <vt:lpstr>Win - Win</vt:lpstr>
      <vt:lpstr>OA drives up citations and impact of work: Google Webometrics Ranking (Jan 2016)...</vt:lpstr>
      <vt:lpstr>So need investment in OA support...</vt:lpstr>
      <vt:lpstr>Increasing take up of deposits:</vt:lpstr>
      <vt:lpstr>PowerPoint Presentation</vt:lpstr>
      <vt:lpstr>Contents</vt:lpstr>
      <vt:lpstr>Gold OA at a cost!</vt:lpstr>
      <vt:lpstr>Costs not sustainable for 100% OA....</vt:lpstr>
      <vt:lpstr>Funding for OA to Publications in the UK:  Costs of Implementation for RCUK</vt:lpstr>
      <vt:lpstr>Funding for OA in the UK:  Costs of Implementation for HEFCE REF mandate for OA to Publications</vt:lpstr>
      <vt:lpstr>Solutions?</vt:lpstr>
      <vt:lpstr>PowerPoint Presentation</vt:lpstr>
      <vt:lpstr>PowerPoint Presentation</vt:lpstr>
      <vt:lpstr>PowerPoint Presentation</vt:lpstr>
      <vt:lpstr>Next Steps</vt:lpstr>
      <vt:lpstr>Contents</vt:lpstr>
      <vt:lpstr>UCL Publishing model</vt:lpstr>
      <vt:lpstr>Monograph Publishing</vt:lpstr>
      <vt:lpstr>UCL Publishing model</vt:lpstr>
      <vt:lpstr>PowerPoint Presentation</vt:lpstr>
      <vt:lpstr>Usage levels  (June 2015 – week ending 18 December 2015)</vt:lpstr>
      <vt:lpstr>Journals... Just starting supporting Faculties</vt:lpstr>
      <vt:lpstr>Challenges  for Text Books</vt:lpstr>
      <vt:lpstr>Opportunities for Text Books</vt:lpstr>
      <vt:lpstr>JISC Call - Institution as E-Text Book publisher </vt:lpstr>
      <vt:lpstr>Contents</vt:lpstr>
      <vt:lpstr>But what if the rest of the world does not embrace OA?</vt:lpstr>
      <vt:lpstr>Widening Access to HE-subscribed research content to NHS England</vt:lpstr>
      <vt:lpstr>Thanks!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David</cp:lastModifiedBy>
  <cp:revision>124</cp:revision>
  <cp:lastPrinted>2014-06-05T07:48:22Z</cp:lastPrinted>
  <dcterms:created xsi:type="dcterms:W3CDTF">2007-07-09T08:18:27Z</dcterms:created>
  <dcterms:modified xsi:type="dcterms:W3CDTF">2016-01-10T22:00:04Z</dcterms:modified>
</cp:coreProperties>
</file>