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0" r:id="rId2"/>
    <p:sldId id="261" r:id="rId3"/>
    <p:sldId id="262" r:id="rId4"/>
    <p:sldId id="263" r:id="rId5"/>
    <p:sldId id="26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E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96" y="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Jacksdesktop140525\Writing\Perfusion%20Orientation%20Imaging\ROI_data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ad.ucl.ac.uk\home\zcapxc1\DesktopSettings\Desktop\Writing\Perfusion%20Orientation%20Imaging\ROI_data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d.ucl.ac.uk\home\zcapxc1\DesktopSettings\Desktop\Writing\Perfusion%20Orientation%20Imaging\ROI_data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d.ucl.ac.uk\home\zcapxc1\DesktopSettings\Desktop\Writing\Perfusion%20Orientation%20Imaging\ROI_data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d.ucl.ac.uk\home\zcapxc1\DesktopSettings\Desktop\Writing\Perfusion%20Orientation%20Imaging\ROI_data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d.ucl.ac.uk\home\zcapxc1\DesktopSettings\Desktop\Writing\Perfusion%20Orientation%20Imaging\ROI_dat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Jacksdesktop140525\Writing\Perfusion%20Orientation%20Imaging\ROI_dat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d.ucl.ac.uk\home\zcapxc1\DesktopSettings\Desktop\Writing\Perfusion%20Orientation%20Imaging\ROI_data_new_ACA_ROI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Jacksdesktop140525\Writing\Perfusion%20Orientation%20Imaging\ROI_dat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d.ucl.ac.uk\home\zcapxc1\DesktopSettings\Desktop\Writing\Perfusion%20Orientation%20Imaging\10_average_data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d.ucl.ac.uk\home\zcapxc1\DesktopSettings\Desktop\Writing\Perfusion%20Orientation%20Imaging\10_average_data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ad.ucl.ac.uk\home\zcapxc1\DesktopSettings\Desktop\Writing\Perfusion%20Orientation%20Imaging\10_average_data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ad.ucl.ac.uk\home\zcapxc1\DesktopSettings\Desktop\Writing\Perfusion%20Orientation%20Imaging\10_average_data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ad.ucl.ac.uk\home\zcapxc1\DesktopSettings\Desktop\Writing\Perfusion%20Orientation%20Imaging\10_average_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035947155296921"/>
          <c:y val="3.560656565656569E-2"/>
          <c:w val="0.87659967857977461"/>
          <c:h val="0.92878686868686866"/>
        </c:manualLayout>
      </c:layout>
      <c:scatterChart>
        <c:scatterStyle val="lineMarker"/>
        <c:varyColors val="0"/>
        <c:ser>
          <c:idx val="0"/>
          <c:order val="0"/>
          <c:tx>
            <c:v>D*(Y)</c:v>
          </c:tx>
          <c:spPr>
            <a:ln>
              <a:solidFill>
                <a:srgbClr val="00B050"/>
              </a:solidFill>
              <a:prstDash val="solid"/>
            </a:ln>
          </c:spPr>
          <c:marker>
            <c:symbol val="circle"/>
            <c:size val="5"/>
            <c:spPr>
              <a:solidFill>
                <a:srgbClr val="00B050"/>
              </a:solidFill>
              <a:ln>
                <a:noFill/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Sheet1!$AK$12:$AK$18</c:f>
                <c:numCache>
                  <c:formatCode>General</c:formatCode>
                  <c:ptCount val="7"/>
                  <c:pt idx="0">
                    <c:v>3.2817341474813268E-3</c:v>
                  </c:pt>
                  <c:pt idx="1">
                    <c:v>2.7792621466593646E-3</c:v>
                  </c:pt>
                  <c:pt idx="2">
                    <c:v>3.5335605204511334E-3</c:v>
                  </c:pt>
                  <c:pt idx="3">
                    <c:v>3.5484816239906626E-3</c:v>
                  </c:pt>
                  <c:pt idx="4">
                    <c:v>2.7468135031028414E-3</c:v>
                  </c:pt>
                  <c:pt idx="6">
                    <c:v>2.7099466011615446E-3</c:v>
                  </c:pt>
                </c:numCache>
              </c:numRef>
            </c:plus>
            <c:minus>
              <c:numRef>
                <c:f>Sheet1!$AK$12:$AK$18</c:f>
                <c:numCache>
                  <c:formatCode>General</c:formatCode>
                  <c:ptCount val="7"/>
                  <c:pt idx="0">
                    <c:v>3.2817341474813268E-3</c:v>
                  </c:pt>
                  <c:pt idx="1">
                    <c:v>2.7792621466593646E-3</c:v>
                  </c:pt>
                  <c:pt idx="2">
                    <c:v>3.5335605204511334E-3</c:v>
                  </c:pt>
                  <c:pt idx="3">
                    <c:v>3.5484816239906626E-3</c:v>
                  </c:pt>
                  <c:pt idx="4">
                    <c:v>2.7468135031028414E-3</c:v>
                  </c:pt>
                  <c:pt idx="6">
                    <c:v>2.7099466011615446E-3</c:v>
                  </c:pt>
                </c:numCache>
              </c:numRef>
            </c:minus>
            <c:spPr>
              <a:ln>
                <a:solidFill>
                  <a:srgbClr val="00B050"/>
                </a:solidFill>
              </a:ln>
            </c:spPr>
          </c:errBars>
          <c:xVal>
            <c:strRef>
              <c:f>Sheet1!$AJ$3:$AJ$9</c:f>
              <c:strCach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6">
                  <c:v>CP</c:v>
                </c:pt>
              </c:strCache>
            </c:strRef>
          </c:xVal>
          <c:yVal>
            <c:numRef>
              <c:f>Sheet1!$AK$3:$AK$9</c:f>
              <c:numCache>
                <c:formatCode>General</c:formatCode>
                <c:ptCount val="7"/>
                <c:pt idx="0">
                  <c:v>4.3223449360731372E-2</c:v>
                </c:pt>
                <c:pt idx="1">
                  <c:v>2.9841603525768472E-2</c:v>
                </c:pt>
                <c:pt idx="2">
                  <c:v>2.5245823064451365E-2</c:v>
                </c:pt>
                <c:pt idx="3">
                  <c:v>2.2913651528992381E-2</c:v>
                </c:pt>
                <c:pt idx="4">
                  <c:v>2.4600801624189456E-2</c:v>
                </c:pt>
                <c:pt idx="6">
                  <c:v>2.1002772119084901E-2</c:v>
                </c:pt>
              </c:numCache>
            </c:numRef>
          </c:yVal>
          <c:smooth val="0"/>
        </c:ser>
        <c:ser>
          <c:idx val="1"/>
          <c:order val="1"/>
          <c:tx>
            <c:v>D*(X)</c:v>
          </c:tx>
          <c:spPr>
            <a:ln>
              <a:solidFill>
                <a:srgbClr val="FF0000"/>
              </a:solidFill>
              <a:prstDash val="dash"/>
            </a:ln>
          </c:spPr>
          <c:marker>
            <c:symbol val="circle"/>
            <c:size val="5"/>
            <c:spPr>
              <a:solidFill>
                <a:srgbClr val="FF0000"/>
              </a:solidFill>
              <a:ln>
                <a:noFill/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Sheet1!$AL$12:$AL$18</c:f>
                <c:numCache>
                  <c:formatCode>General</c:formatCode>
                  <c:ptCount val="7"/>
                  <c:pt idx="0">
                    <c:v>2.3780495571601571E-3</c:v>
                  </c:pt>
                  <c:pt idx="1">
                    <c:v>1.9623757274579551E-3</c:v>
                  </c:pt>
                  <c:pt idx="2">
                    <c:v>3.3266977261374813E-3</c:v>
                  </c:pt>
                  <c:pt idx="3">
                    <c:v>3.5133991954156112E-3</c:v>
                  </c:pt>
                  <c:pt idx="4">
                    <c:v>3.0434638185566926E-3</c:v>
                  </c:pt>
                  <c:pt idx="6">
                    <c:v>2.4823663833430801E-3</c:v>
                  </c:pt>
                </c:numCache>
              </c:numRef>
            </c:plus>
            <c:minus>
              <c:numRef>
                <c:f>Sheet1!$AL$12:$AL$18</c:f>
                <c:numCache>
                  <c:formatCode>General</c:formatCode>
                  <c:ptCount val="7"/>
                  <c:pt idx="0">
                    <c:v>2.3780495571601571E-3</c:v>
                  </c:pt>
                  <c:pt idx="1">
                    <c:v>1.9623757274579551E-3</c:v>
                  </c:pt>
                  <c:pt idx="2">
                    <c:v>3.3266977261374813E-3</c:v>
                  </c:pt>
                  <c:pt idx="3">
                    <c:v>3.5133991954156112E-3</c:v>
                  </c:pt>
                  <c:pt idx="4">
                    <c:v>3.0434638185566926E-3</c:v>
                  </c:pt>
                  <c:pt idx="6">
                    <c:v>2.4823663833430801E-3</c:v>
                  </c:pt>
                </c:numCache>
              </c:numRef>
            </c:minus>
            <c:spPr>
              <a:ln>
                <a:solidFill>
                  <a:srgbClr val="FF0000"/>
                </a:solidFill>
              </a:ln>
            </c:spPr>
          </c:errBars>
          <c:xVal>
            <c:strRef>
              <c:f>Sheet1!$AJ$3:$AJ$9</c:f>
              <c:strCach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6">
                  <c:v>CP</c:v>
                </c:pt>
              </c:strCache>
            </c:strRef>
          </c:xVal>
          <c:yVal>
            <c:numRef>
              <c:f>Sheet1!$AL$3:$AL$9</c:f>
              <c:numCache>
                <c:formatCode>General</c:formatCode>
                <c:ptCount val="7"/>
                <c:pt idx="0">
                  <c:v>3.687280240111903E-2</c:v>
                </c:pt>
                <c:pt idx="1">
                  <c:v>3.0716399054584068E-2</c:v>
                </c:pt>
                <c:pt idx="2">
                  <c:v>2.7385205706279243E-2</c:v>
                </c:pt>
                <c:pt idx="3">
                  <c:v>2.8470332450847055E-2</c:v>
                </c:pt>
                <c:pt idx="4">
                  <c:v>3.1678334126089822E-2</c:v>
                </c:pt>
                <c:pt idx="6">
                  <c:v>2.4403973394008401E-2</c:v>
                </c:pt>
              </c:numCache>
            </c:numRef>
          </c:yVal>
          <c:smooth val="0"/>
        </c:ser>
        <c:ser>
          <c:idx val="2"/>
          <c:order val="2"/>
          <c:tx>
            <c:v>D*(Z)</c:v>
          </c:tx>
          <c:spPr>
            <a:ln>
              <a:solidFill>
                <a:srgbClr val="115FDF"/>
              </a:solidFill>
              <a:prstDash val="sysDot"/>
            </a:ln>
          </c:spPr>
          <c:marker>
            <c:symbol val="circle"/>
            <c:size val="5"/>
            <c:spPr>
              <a:solidFill>
                <a:srgbClr val="115FDF"/>
              </a:solidFill>
              <a:ln>
                <a:solidFill>
                  <a:srgbClr val="115FDF"/>
                </a:solidFill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Sheet1!$AM$12:$AM$18</c:f>
                <c:numCache>
                  <c:formatCode>General</c:formatCode>
                  <c:ptCount val="7"/>
                  <c:pt idx="0">
                    <c:v>1.7347403233305637E-3</c:v>
                  </c:pt>
                  <c:pt idx="1">
                    <c:v>1.8640103779916856E-3</c:v>
                  </c:pt>
                  <c:pt idx="2">
                    <c:v>2.3258547709596646E-3</c:v>
                  </c:pt>
                  <c:pt idx="3">
                    <c:v>3.6470568922425E-3</c:v>
                  </c:pt>
                  <c:pt idx="4">
                    <c:v>2.080042356626653E-3</c:v>
                  </c:pt>
                  <c:pt idx="6">
                    <c:v>2.2294814584845109E-3</c:v>
                  </c:pt>
                </c:numCache>
              </c:numRef>
            </c:plus>
            <c:minus>
              <c:numRef>
                <c:f>Sheet1!$AM$12:$AM$18</c:f>
                <c:numCache>
                  <c:formatCode>General</c:formatCode>
                  <c:ptCount val="7"/>
                  <c:pt idx="0">
                    <c:v>1.7347403233305637E-3</c:v>
                  </c:pt>
                  <c:pt idx="1">
                    <c:v>1.8640103779916856E-3</c:v>
                  </c:pt>
                  <c:pt idx="2">
                    <c:v>2.3258547709596646E-3</c:v>
                  </c:pt>
                  <c:pt idx="3">
                    <c:v>3.6470568922425E-3</c:v>
                  </c:pt>
                  <c:pt idx="4">
                    <c:v>2.080042356626653E-3</c:v>
                  </c:pt>
                  <c:pt idx="6">
                    <c:v>2.2294814584845109E-3</c:v>
                  </c:pt>
                </c:numCache>
              </c:numRef>
            </c:minus>
            <c:spPr>
              <a:ln>
                <a:solidFill>
                  <a:srgbClr val="115FDF"/>
                </a:solidFill>
              </a:ln>
            </c:spPr>
          </c:errBars>
          <c:xVal>
            <c:strRef>
              <c:f>Sheet1!$AJ$3:$AJ$9</c:f>
              <c:strCach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6">
                  <c:v>CP</c:v>
                </c:pt>
              </c:strCache>
            </c:strRef>
          </c:xVal>
          <c:yVal>
            <c:numRef>
              <c:f>Sheet1!$AM$3:$AM$9</c:f>
              <c:numCache>
                <c:formatCode>General</c:formatCode>
                <c:ptCount val="7"/>
                <c:pt idx="0">
                  <c:v>3.7024181395198849E-2</c:v>
                </c:pt>
                <c:pt idx="1">
                  <c:v>2.8694134138490597E-2</c:v>
                </c:pt>
                <c:pt idx="2">
                  <c:v>2.5640132365273023E-2</c:v>
                </c:pt>
                <c:pt idx="3">
                  <c:v>2.6409445210196416E-2</c:v>
                </c:pt>
                <c:pt idx="4">
                  <c:v>3.0415964612748179E-2</c:v>
                </c:pt>
                <c:pt idx="6">
                  <c:v>2.4144211412907984E-2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3566816"/>
        <c:axId val="169392192"/>
      </c:scatterChart>
      <c:valAx>
        <c:axId val="133566816"/>
        <c:scaling>
          <c:orientation val="minMax"/>
        </c:scaling>
        <c:delete val="1"/>
        <c:axPos val="b"/>
        <c:numFmt formatCode="#,##0_);\(#,##0\)" sourceLinked="0"/>
        <c:majorTickMark val="none"/>
        <c:minorTickMark val="none"/>
        <c:tickLblPos val="none"/>
        <c:crossAx val="169392192"/>
        <c:crosses val="autoZero"/>
        <c:crossBetween val="midCat"/>
      </c:valAx>
      <c:valAx>
        <c:axId val="169392192"/>
        <c:scaling>
          <c:orientation val="minMax"/>
          <c:max val="0.14000000000000001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crossAx val="133566816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Sheet1!$F$4:$F$8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Sheet1!$J$4:$J$8</c:f>
              <c:numCache>
                <c:formatCode>General</c:formatCode>
                <c:ptCount val="5"/>
                <c:pt idx="0">
                  <c:v>1.3441212233670821</c:v>
                </c:pt>
                <c:pt idx="1">
                  <c:v>0.95760789180467498</c:v>
                </c:pt>
                <c:pt idx="2">
                  <c:v>0.86281636418594243</c:v>
                </c:pt>
                <c:pt idx="3">
                  <c:v>0.81553690199192419</c:v>
                </c:pt>
                <c:pt idx="4">
                  <c:v>0.79266582698845678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1078888"/>
        <c:axId val="171079280"/>
      </c:scatterChart>
      <c:valAx>
        <c:axId val="171078888"/>
        <c:scaling>
          <c:orientation val="minMax"/>
          <c:max val="5"/>
          <c:min val="1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5400"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71079280"/>
        <c:crosses val="autoZero"/>
        <c:crossBetween val="midCat"/>
        <c:majorUnit val="1"/>
      </c:valAx>
      <c:valAx>
        <c:axId val="171079280"/>
        <c:scaling>
          <c:orientation val="minMax"/>
          <c:max val="2"/>
          <c:min val="0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25400">
            <a:solidFill>
              <a:schemeClr val="tx1">
                <a:lumMod val="50000"/>
                <a:lumOff val="50000"/>
              </a:schemeClr>
            </a:solidFill>
          </a:ln>
        </c:spPr>
        <c:crossAx val="17107888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Sheet1!$F$4:$F$8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Sheet1!$J$17:$J$21</c:f>
              <c:numCache>
                <c:formatCode>General</c:formatCode>
                <c:ptCount val="5"/>
                <c:pt idx="0">
                  <c:v>1.4940102243838331</c:v>
                </c:pt>
                <c:pt idx="1">
                  <c:v>1.2093892585847079</c:v>
                </c:pt>
                <c:pt idx="2">
                  <c:v>0.93464280376524567</c:v>
                </c:pt>
                <c:pt idx="3">
                  <c:v>0.84958955696005212</c:v>
                </c:pt>
                <c:pt idx="4">
                  <c:v>0.880214203447924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1284544"/>
        <c:axId val="171284936"/>
      </c:scatterChart>
      <c:valAx>
        <c:axId val="171284544"/>
        <c:scaling>
          <c:orientation val="minMax"/>
          <c:max val="5"/>
          <c:min val="1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5400"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71284936"/>
        <c:crosses val="autoZero"/>
        <c:crossBetween val="midCat"/>
        <c:majorUnit val="1"/>
      </c:valAx>
      <c:valAx>
        <c:axId val="171284936"/>
        <c:scaling>
          <c:orientation val="minMax"/>
          <c:max val="2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171284544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1384745129329064"/>
          <c:y val="0.11061114836858453"/>
          <c:w val="0.54023795335871772"/>
          <c:h val="0.61634637995919184"/>
        </c:manualLayout>
      </c:layout>
      <c:scatterChart>
        <c:scatterStyle val="lineMarker"/>
        <c:varyColors val="0"/>
        <c:ser>
          <c:idx val="0"/>
          <c:order val="0"/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Sheet1!$F$4:$F$8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Sheet1!$J$30:$J$34</c:f>
              <c:numCache>
                <c:formatCode>General</c:formatCode>
                <c:ptCount val="5"/>
                <c:pt idx="0">
                  <c:v>1.6441439699119698</c:v>
                </c:pt>
                <c:pt idx="1">
                  <c:v>1.0553090210503777</c:v>
                </c:pt>
                <c:pt idx="2">
                  <c:v>0.90766316805620717</c:v>
                </c:pt>
                <c:pt idx="3">
                  <c:v>0.94266996757495425</c:v>
                </c:pt>
                <c:pt idx="4">
                  <c:v>0.73559481471274968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1285720"/>
        <c:axId val="171286112"/>
      </c:scatterChart>
      <c:valAx>
        <c:axId val="171285720"/>
        <c:scaling>
          <c:orientation val="minMax"/>
          <c:max val="5"/>
          <c:min val="1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5400"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71286112"/>
        <c:crosses val="autoZero"/>
        <c:crossBetween val="midCat"/>
        <c:majorUnit val="1"/>
      </c:valAx>
      <c:valAx>
        <c:axId val="171286112"/>
        <c:scaling>
          <c:orientation val="minMax"/>
          <c:max val="2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171285720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Sheet1!$F$4:$F$8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Sheet1!$J$43:$J$47</c:f>
              <c:numCache>
                <c:formatCode>General</c:formatCode>
                <c:ptCount val="5"/>
                <c:pt idx="0">
                  <c:v>1.1880484541017851</c:v>
                </c:pt>
                <c:pt idx="1">
                  <c:v>0.97231348535873918</c:v>
                </c:pt>
                <c:pt idx="2">
                  <c:v>0.67823842600178597</c:v>
                </c:pt>
                <c:pt idx="3">
                  <c:v>0.58226998552742104</c:v>
                </c:pt>
                <c:pt idx="4">
                  <c:v>0.59789425499495696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1286896"/>
        <c:axId val="171287288"/>
      </c:scatterChart>
      <c:valAx>
        <c:axId val="171286896"/>
        <c:scaling>
          <c:orientation val="minMax"/>
          <c:max val="5"/>
          <c:min val="1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54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71287288"/>
        <c:crosses val="autoZero"/>
        <c:crossBetween val="midCat"/>
        <c:majorUnit val="1"/>
      </c:valAx>
      <c:valAx>
        <c:axId val="171287288"/>
        <c:scaling>
          <c:orientation val="minMax"/>
          <c:max val="2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171286896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Sheet1!$F$4:$F$8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Sheet1!$J$57:$J$61</c:f>
              <c:numCache>
                <c:formatCode>General</c:formatCode>
                <c:ptCount val="5"/>
                <c:pt idx="0">
                  <c:v>1.0041530677747519</c:v>
                </c:pt>
                <c:pt idx="1">
                  <c:v>0.82804742540745158</c:v>
                </c:pt>
                <c:pt idx="2">
                  <c:v>0.62379809262137509</c:v>
                </c:pt>
                <c:pt idx="3">
                  <c:v>0.61622421213369649</c:v>
                </c:pt>
                <c:pt idx="4">
                  <c:v>0.62620565246868154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1683632"/>
        <c:axId val="171684024"/>
      </c:scatterChart>
      <c:valAx>
        <c:axId val="171683632"/>
        <c:scaling>
          <c:orientation val="minMax"/>
          <c:max val="5"/>
          <c:min val="1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5400">
            <a:solidFill>
              <a:schemeClr val="tx1">
                <a:tint val="75000"/>
                <a:shade val="95000"/>
                <a:satMod val="105000"/>
              </a:schemeClr>
            </a:solidFill>
          </a:ln>
        </c:spPr>
        <c:crossAx val="171684024"/>
        <c:crosses val="autoZero"/>
        <c:crossBetween val="midCat"/>
        <c:majorUnit val="1"/>
      </c:valAx>
      <c:valAx>
        <c:axId val="171684024"/>
        <c:scaling>
          <c:orientation val="minMax"/>
          <c:max val="2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171683632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525904529126395"/>
          <c:y val="4.0909845264331876E-2"/>
          <c:w val="0.82554777864187934"/>
          <c:h val="0.91818030947133622"/>
        </c:manualLayout>
      </c:layout>
      <c:scatterChart>
        <c:scatterStyle val="lineMarker"/>
        <c:varyColors val="0"/>
        <c:ser>
          <c:idx val="0"/>
          <c:order val="0"/>
          <c:tx>
            <c:v>D*(Y)</c:v>
          </c:tx>
          <c:spPr>
            <a:ln>
              <a:solidFill>
                <a:srgbClr val="00B050"/>
              </a:solidFill>
            </a:ln>
          </c:spPr>
          <c:marker>
            <c:symbol val="circle"/>
            <c:size val="5"/>
            <c:spPr>
              <a:solidFill>
                <a:srgbClr val="00B050"/>
              </a:solidFill>
              <a:ln>
                <a:noFill/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Sheet1!$AQ$12:$AQ$18</c:f>
                <c:numCache>
                  <c:formatCode>General</c:formatCode>
                  <c:ptCount val="7"/>
                  <c:pt idx="0">
                    <c:v>1.1452784783143898E-2</c:v>
                  </c:pt>
                  <c:pt idx="1">
                    <c:v>7.0582325076338588E-3</c:v>
                  </c:pt>
                  <c:pt idx="2">
                    <c:v>5.024825838574525E-3</c:v>
                  </c:pt>
                  <c:pt idx="3">
                    <c:v>4.1710880191330509E-3</c:v>
                  </c:pt>
                  <c:pt idx="4">
                    <c:v>3.9767743560978411E-3</c:v>
                  </c:pt>
                  <c:pt idx="6">
                    <c:v>3.1833060569336747E-3</c:v>
                  </c:pt>
                </c:numCache>
              </c:numRef>
            </c:plus>
            <c:minus>
              <c:numRef>
                <c:f>Sheet1!$AQ$12:$AQ$18</c:f>
                <c:numCache>
                  <c:formatCode>General</c:formatCode>
                  <c:ptCount val="7"/>
                  <c:pt idx="0">
                    <c:v>1.1452784783143898E-2</c:v>
                  </c:pt>
                  <c:pt idx="1">
                    <c:v>7.0582325076338588E-3</c:v>
                  </c:pt>
                  <c:pt idx="2">
                    <c:v>5.024825838574525E-3</c:v>
                  </c:pt>
                  <c:pt idx="3">
                    <c:v>4.1710880191330509E-3</c:v>
                  </c:pt>
                  <c:pt idx="4">
                    <c:v>3.9767743560978411E-3</c:v>
                  </c:pt>
                  <c:pt idx="6">
                    <c:v>3.1833060569336747E-3</c:v>
                  </c:pt>
                </c:numCache>
              </c:numRef>
            </c:minus>
            <c:spPr>
              <a:ln>
                <a:solidFill>
                  <a:srgbClr val="00B050"/>
                </a:solidFill>
              </a:ln>
            </c:spPr>
          </c:errBars>
          <c:xVal>
            <c:strRef>
              <c:f>Sheet1!$AP$3:$AP$9</c:f>
              <c:strCach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6">
                  <c:v>CP</c:v>
                </c:pt>
              </c:strCache>
            </c:strRef>
          </c:xVal>
          <c:yVal>
            <c:numRef>
              <c:f>Sheet1!$AQ$3:$AQ$9</c:f>
              <c:numCache>
                <c:formatCode>General</c:formatCode>
                <c:ptCount val="7"/>
                <c:pt idx="0">
                  <c:v>8.4915864241719111E-2</c:v>
                </c:pt>
                <c:pt idx="1">
                  <c:v>4.6152593219284915E-2</c:v>
                </c:pt>
                <c:pt idx="2">
                  <c:v>3.0204759993202268E-2</c:v>
                </c:pt>
                <c:pt idx="3">
                  <c:v>2.6984727261542562E-2</c:v>
                </c:pt>
                <c:pt idx="4">
                  <c:v>3.1788268295746783E-2</c:v>
                </c:pt>
                <c:pt idx="6">
                  <c:v>2.6584666778903435E-2</c:v>
                </c:pt>
              </c:numCache>
            </c:numRef>
          </c:yVal>
          <c:smooth val="0"/>
        </c:ser>
        <c:ser>
          <c:idx val="1"/>
          <c:order val="1"/>
          <c:tx>
            <c:v>D*(X)</c:v>
          </c:tx>
          <c:spPr>
            <a:ln>
              <a:solidFill>
                <a:srgbClr val="FF0000"/>
              </a:solidFill>
              <a:prstDash val="dash"/>
            </a:ln>
          </c:spPr>
          <c:marker>
            <c:symbol val="circle"/>
            <c:size val="5"/>
            <c:spPr>
              <a:solidFill>
                <a:srgbClr val="FF0000"/>
              </a:solidFill>
              <a:ln>
                <a:noFill/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Sheet1!$AR$12:$AR$18</c:f>
                <c:numCache>
                  <c:formatCode>General</c:formatCode>
                  <c:ptCount val="7"/>
                  <c:pt idx="0">
                    <c:v>5.1090424401878274E-3</c:v>
                  </c:pt>
                  <c:pt idx="1">
                    <c:v>4.3712297755750295E-3</c:v>
                  </c:pt>
                  <c:pt idx="2">
                    <c:v>3.8770146140621677E-3</c:v>
                  </c:pt>
                  <c:pt idx="3">
                    <c:v>3.7433720862529605E-3</c:v>
                  </c:pt>
                  <c:pt idx="4">
                    <c:v>4.4998486986595346E-3</c:v>
                  </c:pt>
                  <c:pt idx="6">
                    <c:v>2.4411009036997048E-3</c:v>
                  </c:pt>
                </c:numCache>
              </c:numRef>
            </c:plus>
            <c:minus>
              <c:numRef>
                <c:f>Sheet1!$AR$12:$AR$18</c:f>
                <c:numCache>
                  <c:formatCode>General</c:formatCode>
                  <c:ptCount val="7"/>
                  <c:pt idx="0">
                    <c:v>5.1090424401878274E-3</c:v>
                  </c:pt>
                  <c:pt idx="1">
                    <c:v>4.3712297755750295E-3</c:v>
                  </c:pt>
                  <c:pt idx="2">
                    <c:v>3.8770146140621677E-3</c:v>
                  </c:pt>
                  <c:pt idx="3">
                    <c:v>3.7433720862529605E-3</c:v>
                  </c:pt>
                  <c:pt idx="4">
                    <c:v>4.4998486986595346E-3</c:v>
                  </c:pt>
                  <c:pt idx="6">
                    <c:v>2.4411009036997048E-3</c:v>
                  </c:pt>
                </c:numCache>
              </c:numRef>
            </c:minus>
            <c:spPr>
              <a:ln>
                <a:solidFill>
                  <a:srgbClr val="FF0000"/>
                </a:solidFill>
              </a:ln>
            </c:spPr>
          </c:errBars>
          <c:xVal>
            <c:strRef>
              <c:f>Sheet1!$AP$3:$AP$9</c:f>
              <c:strCach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6">
                  <c:v>CP</c:v>
                </c:pt>
              </c:strCache>
            </c:strRef>
          </c:xVal>
          <c:yVal>
            <c:numRef>
              <c:f>Sheet1!$AR$3:$AR$9</c:f>
              <c:numCache>
                <c:formatCode>General</c:formatCode>
                <c:ptCount val="7"/>
                <c:pt idx="0">
                  <c:v>6.2836498471355764E-2</c:v>
                </c:pt>
                <c:pt idx="1">
                  <c:v>4.4999518298951158E-2</c:v>
                </c:pt>
                <c:pt idx="2">
                  <c:v>3.6684804868205405E-2</c:v>
                </c:pt>
                <c:pt idx="3">
                  <c:v>3.5064988688406649E-2</c:v>
                </c:pt>
                <c:pt idx="4">
                  <c:v>4.3698277811578479E-2</c:v>
                </c:pt>
                <c:pt idx="6">
                  <c:v>3.1329144715465364E-2</c:v>
                </c:pt>
              </c:numCache>
            </c:numRef>
          </c:yVal>
          <c:smooth val="0"/>
        </c:ser>
        <c:ser>
          <c:idx val="2"/>
          <c:order val="2"/>
          <c:tx>
            <c:v>D*(Z)</c:v>
          </c:tx>
          <c:spPr>
            <a:ln>
              <a:solidFill>
                <a:srgbClr val="115FDF"/>
              </a:solidFill>
              <a:prstDash val="sysDot"/>
            </a:ln>
          </c:spPr>
          <c:marker>
            <c:symbol val="circle"/>
            <c:size val="5"/>
            <c:spPr>
              <a:solidFill>
                <a:srgbClr val="115FDF"/>
              </a:solidFill>
              <a:ln>
                <a:noFill/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Sheet1!$AS$12:$AS$18</c:f>
                <c:numCache>
                  <c:formatCode>General</c:formatCode>
                  <c:ptCount val="7"/>
                  <c:pt idx="0">
                    <c:v>3.9231385799664174E-3</c:v>
                  </c:pt>
                  <c:pt idx="1">
                    <c:v>3.2767445237341587E-3</c:v>
                  </c:pt>
                  <c:pt idx="2">
                    <c:v>3.4863848440910071E-3</c:v>
                  </c:pt>
                  <c:pt idx="3">
                    <c:v>4.0129060111809495E-3</c:v>
                  </c:pt>
                  <c:pt idx="4">
                    <c:v>3.6068326283143844E-3</c:v>
                  </c:pt>
                  <c:pt idx="6">
                    <c:v>2.2606373835817816E-3</c:v>
                  </c:pt>
                </c:numCache>
              </c:numRef>
            </c:plus>
            <c:minus>
              <c:numRef>
                <c:f>Sheet1!$AS$12:$AS$18</c:f>
                <c:numCache>
                  <c:formatCode>General</c:formatCode>
                  <c:ptCount val="7"/>
                  <c:pt idx="0">
                    <c:v>3.9231385799664174E-3</c:v>
                  </c:pt>
                  <c:pt idx="1">
                    <c:v>3.2767445237341587E-3</c:v>
                  </c:pt>
                  <c:pt idx="2">
                    <c:v>3.4863848440910071E-3</c:v>
                  </c:pt>
                  <c:pt idx="3">
                    <c:v>4.0129060111809495E-3</c:v>
                  </c:pt>
                  <c:pt idx="4">
                    <c:v>3.6068326283143844E-3</c:v>
                  </c:pt>
                  <c:pt idx="6">
                    <c:v>2.2606373835817816E-3</c:v>
                  </c:pt>
                </c:numCache>
              </c:numRef>
            </c:minus>
            <c:spPr>
              <a:ln>
                <a:solidFill>
                  <a:srgbClr val="115FDF"/>
                </a:solidFill>
              </a:ln>
            </c:spPr>
          </c:errBars>
          <c:xVal>
            <c:strRef>
              <c:f>Sheet1!$AP$3:$AP$9</c:f>
              <c:strCach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6">
                  <c:v>CP</c:v>
                </c:pt>
              </c:strCache>
            </c:strRef>
          </c:xVal>
          <c:yVal>
            <c:numRef>
              <c:f>Sheet1!$AS$3:$AS$9</c:f>
              <c:numCache>
                <c:formatCode>General</c:formatCode>
                <c:ptCount val="7"/>
                <c:pt idx="0">
                  <c:v>5.8091802718121019E-2</c:v>
                </c:pt>
                <c:pt idx="1">
                  <c:v>3.6998048735143362E-2</c:v>
                </c:pt>
                <c:pt idx="2">
                  <c:v>2.8854005816240768E-2</c:v>
                </c:pt>
                <c:pt idx="3">
                  <c:v>3.1323382094739879E-2</c:v>
                </c:pt>
                <c:pt idx="4">
                  <c:v>3.8464719684342584E-2</c:v>
                </c:pt>
                <c:pt idx="6">
                  <c:v>2.9676052677712339E-2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9392976"/>
        <c:axId val="169393368"/>
      </c:scatterChart>
      <c:valAx>
        <c:axId val="16939297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one"/>
        <c:crossAx val="169393368"/>
        <c:crosses val="autoZero"/>
        <c:crossBetween val="midCat"/>
      </c:valAx>
      <c:valAx>
        <c:axId val="169393368"/>
        <c:scaling>
          <c:orientation val="minMax"/>
          <c:max val="0.14000000000000001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crossAx val="169392976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219165772092483"/>
          <c:y val="7.3184876782459468E-2"/>
          <c:w val="0.76239997511724733"/>
          <c:h val="0.86572440181545651"/>
        </c:manualLayout>
      </c:layout>
      <c:scatterChart>
        <c:scatterStyle val="lineMarker"/>
        <c:varyColors val="0"/>
        <c:ser>
          <c:idx val="0"/>
          <c:order val="0"/>
          <c:tx>
            <c:v>D*(Y)</c:v>
          </c:tx>
          <c:spPr>
            <a:ln>
              <a:solidFill>
                <a:srgbClr val="00B050"/>
              </a:solidFill>
            </a:ln>
          </c:spPr>
          <c:marker>
            <c:symbol val="circle"/>
            <c:size val="5"/>
            <c:spPr>
              <a:solidFill>
                <a:srgbClr val="00B050"/>
              </a:solidFill>
              <a:ln>
                <a:noFill/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Sheet1!$AO$26:$AO$27</c:f>
                <c:numCache>
                  <c:formatCode>General</c:formatCode>
                  <c:ptCount val="2"/>
                  <c:pt idx="0">
                    <c:v>7.6712164944104299E-3</c:v>
                  </c:pt>
                  <c:pt idx="1">
                    <c:v>1.1448376975997952E-2</c:v>
                  </c:pt>
                </c:numCache>
              </c:numRef>
            </c:plus>
            <c:minus>
              <c:numRef>
                <c:f>Sheet1!$AO$26:$AO$27</c:f>
                <c:numCache>
                  <c:formatCode>General</c:formatCode>
                  <c:ptCount val="2"/>
                  <c:pt idx="0">
                    <c:v>7.6712164944104299E-3</c:v>
                  </c:pt>
                  <c:pt idx="1">
                    <c:v>1.1448376975997952E-2</c:v>
                  </c:pt>
                </c:numCache>
              </c:numRef>
            </c:minus>
            <c:spPr>
              <a:ln>
                <a:solidFill>
                  <a:srgbClr val="00B050"/>
                </a:solidFill>
              </a:ln>
            </c:spPr>
          </c:errBars>
          <c:xVal>
            <c:numRef>
              <c:f>Sheet1!$AJ$26:$AJ$27</c:f>
              <c:numCache>
                <c:formatCode>General</c:formatCode>
                <c:ptCount val="2"/>
                <c:pt idx="0">
                  <c:v>2</c:v>
                </c:pt>
                <c:pt idx="1">
                  <c:v>1</c:v>
                </c:pt>
              </c:numCache>
            </c:numRef>
          </c:xVal>
          <c:yVal>
            <c:numRef>
              <c:f>Sheet1!$AK$26:$AK$27</c:f>
              <c:numCache>
                <c:formatCode>General</c:formatCode>
                <c:ptCount val="2"/>
                <c:pt idx="0">
                  <c:v>1.5706807266099701E-2</c:v>
                </c:pt>
                <c:pt idx="1">
                  <c:v>2.6433910390754007E-2</c:v>
                </c:pt>
              </c:numCache>
            </c:numRef>
          </c:yVal>
          <c:smooth val="0"/>
        </c:ser>
        <c:ser>
          <c:idx val="1"/>
          <c:order val="1"/>
          <c:tx>
            <c:v>D*(X)</c:v>
          </c:tx>
          <c:spPr>
            <a:ln>
              <a:solidFill>
                <a:srgbClr val="FF0000"/>
              </a:solidFill>
              <a:prstDash val="dash"/>
            </a:ln>
          </c:spPr>
          <c:marker>
            <c:symbol val="circle"/>
            <c:size val="5"/>
            <c:spPr>
              <a:solidFill>
                <a:srgbClr val="FF0000"/>
              </a:solidFill>
              <a:ln>
                <a:noFill/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Sheet1!$AP$26:$AP$27</c:f>
                <c:numCache>
                  <c:formatCode>General</c:formatCode>
                  <c:ptCount val="2"/>
                  <c:pt idx="0">
                    <c:v>1.7216910476026904E-2</c:v>
                  </c:pt>
                  <c:pt idx="1">
                    <c:v>1.4053338028136719E-2</c:v>
                  </c:pt>
                </c:numCache>
              </c:numRef>
            </c:plus>
            <c:minus>
              <c:numRef>
                <c:f>Sheet1!$AP$26:$AP$27</c:f>
                <c:numCache>
                  <c:formatCode>General</c:formatCode>
                  <c:ptCount val="2"/>
                  <c:pt idx="0">
                    <c:v>1.7216910476026904E-2</c:v>
                  </c:pt>
                  <c:pt idx="1">
                    <c:v>1.4053338028136719E-2</c:v>
                  </c:pt>
                </c:numCache>
              </c:numRef>
            </c:minus>
            <c:spPr>
              <a:ln>
                <a:solidFill>
                  <a:srgbClr val="FF0000"/>
                </a:solidFill>
              </a:ln>
            </c:spPr>
          </c:errBars>
          <c:xVal>
            <c:numRef>
              <c:f>Sheet1!$AJ$26:$AJ$27</c:f>
              <c:numCache>
                <c:formatCode>General</c:formatCode>
                <c:ptCount val="2"/>
                <c:pt idx="0">
                  <c:v>2</c:v>
                </c:pt>
                <c:pt idx="1">
                  <c:v>1</c:v>
                </c:pt>
              </c:numCache>
            </c:numRef>
          </c:xVal>
          <c:yVal>
            <c:numRef>
              <c:f>Sheet1!$AL$26:$AL$27</c:f>
              <c:numCache>
                <c:formatCode>General</c:formatCode>
                <c:ptCount val="2"/>
                <c:pt idx="0">
                  <c:v>2.9632512824035648E-2</c:v>
                </c:pt>
                <c:pt idx="1">
                  <c:v>3.4534544921385475E-2</c:v>
                </c:pt>
              </c:numCache>
            </c:numRef>
          </c:yVal>
          <c:smooth val="0"/>
        </c:ser>
        <c:ser>
          <c:idx val="2"/>
          <c:order val="2"/>
          <c:tx>
            <c:v>D*(Z)</c:v>
          </c:tx>
          <c:spPr>
            <a:ln>
              <a:solidFill>
                <a:srgbClr val="115FDF"/>
              </a:solidFill>
              <a:prstDash val="sysDot"/>
            </a:ln>
          </c:spPr>
          <c:marker>
            <c:symbol val="circle"/>
            <c:size val="5"/>
            <c:spPr>
              <a:solidFill>
                <a:srgbClr val="115FDF"/>
              </a:solidFill>
              <a:ln>
                <a:noFill/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Sheet1!$AQ$26:$AQ$27</c:f>
                <c:numCache>
                  <c:formatCode>General</c:formatCode>
                  <c:ptCount val="2"/>
                  <c:pt idx="0">
                    <c:v>5.2083414345153673E-3</c:v>
                  </c:pt>
                  <c:pt idx="1">
                    <c:v>1.5120340517337499E-2</c:v>
                  </c:pt>
                </c:numCache>
              </c:numRef>
            </c:plus>
            <c:minus>
              <c:numRef>
                <c:f>Sheet1!$AQ$26:$AQ$27</c:f>
                <c:numCache>
                  <c:formatCode>General</c:formatCode>
                  <c:ptCount val="2"/>
                  <c:pt idx="0">
                    <c:v>5.2083414345153673E-3</c:v>
                  </c:pt>
                  <c:pt idx="1">
                    <c:v>1.5120340517337499E-2</c:v>
                  </c:pt>
                </c:numCache>
              </c:numRef>
            </c:minus>
            <c:spPr>
              <a:ln>
                <a:solidFill>
                  <a:srgbClr val="115FDF"/>
                </a:solidFill>
              </a:ln>
            </c:spPr>
          </c:errBars>
          <c:xVal>
            <c:numRef>
              <c:f>Sheet1!$AJ$26:$AJ$27</c:f>
              <c:numCache>
                <c:formatCode>General</c:formatCode>
                <c:ptCount val="2"/>
                <c:pt idx="0">
                  <c:v>2</c:v>
                </c:pt>
                <c:pt idx="1">
                  <c:v>1</c:v>
                </c:pt>
              </c:numCache>
            </c:numRef>
          </c:xVal>
          <c:yVal>
            <c:numRef>
              <c:f>Sheet1!$AM$26:$AM$27</c:f>
              <c:numCache>
                <c:formatCode>General</c:formatCode>
                <c:ptCount val="2"/>
                <c:pt idx="0">
                  <c:v>0.10769576128737728</c:v>
                </c:pt>
                <c:pt idx="1">
                  <c:v>0.13084511302517843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9394152"/>
        <c:axId val="169394544"/>
      </c:scatterChart>
      <c:valAx>
        <c:axId val="169394152"/>
        <c:scaling>
          <c:orientation val="minMax"/>
          <c:max val="2.5"/>
          <c:min val="0.5"/>
        </c:scaling>
        <c:delete val="1"/>
        <c:axPos val="b"/>
        <c:numFmt formatCode="#,##0_);\(#,##0\)" sourceLinked="0"/>
        <c:majorTickMark val="out"/>
        <c:minorTickMark val="none"/>
        <c:tickLblPos val="none"/>
        <c:crossAx val="169394544"/>
        <c:crosses val="autoZero"/>
        <c:crossBetween val="midCat"/>
      </c:valAx>
      <c:valAx>
        <c:axId val="169394544"/>
        <c:scaling>
          <c:orientation val="minMax"/>
          <c:max val="0.15000000000000011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crossAx val="16939415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v>TI = 500ms</c:v>
          </c:tx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circle"/>
            <c:size val="5"/>
            <c:spPr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Sheet1!$M$37:$M$41</c:f>
                <c:numCache>
                  <c:formatCode>General</c:formatCode>
                  <c:ptCount val="5"/>
                  <c:pt idx="0">
                    <c:v>4.5185648203643167E-2</c:v>
                  </c:pt>
                  <c:pt idx="1">
                    <c:v>4.0870278778081699E-2</c:v>
                  </c:pt>
                  <c:pt idx="2">
                    <c:v>2.2449759190028881E-2</c:v>
                  </c:pt>
                  <c:pt idx="3">
                    <c:v>2.5272891767625014E-2</c:v>
                  </c:pt>
                  <c:pt idx="4">
                    <c:v>2.4748375834415741E-2</c:v>
                  </c:pt>
                </c:numCache>
              </c:numRef>
            </c:plus>
            <c:minus>
              <c:numRef>
                <c:f>Sheet1!$M$37:$M$41</c:f>
                <c:numCache>
                  <c:formatCode>General</c:formatCode>
                  <c:ptCount val="5"/>
                  <c:pt idx="0">
                    <c:v>4.5185648203643167E-2</c:v>
                  </c:pt>
                  <c:pt idx="1">
                    <c:v>4.0870278778081699E-2</c:v>
                  </c:pt>
                  <c:pt idx="2">
                    <c:v>2.2449759190028881E-2</c:v>
                  </c:pt>
                  <c:pt idx="3">
                    <c:v>2.5272891767625014E-2</c:v>
                  </c:pt>
                  <c:pt idx="4">
                    <c:v>2.4748375834415741E-2</c:v>
                  </c:pt>
                </c:numCache>
              </c:numRef>
            </c:minus>
            <c:spPr>
              <a:ln>
                <a:solidFill>
                  <a:schemeClr val="bg1">
                    <a:lumMod val="75000"/>
                  </a:schemeClr>
                </a:solidFill>
              </a:ln>
            </c:spPr>
          </c:errBars>
          <c:xVal>
            <c:numRef>
              <c:f>Sheet1!$K$37:$K$45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Sheet1!$L$37:$L$45</c:f>
              <c:numCache>
                <c:formatCode>General</c:formatCode>
                <c:ptCount val="9"/>
                <c:pt idx="0">
                  <c:v>1.1722311987715821</c:v>
                </c:pt>
                <c:pt idx="1">
                  <c:v>0.97152024469857134</c:v>
                </c:pt>
                <c:pt idx="2">
                  <c:v>0.92187816061073735</c:v>
                </c:pt>
                <c:pt idx="3">
                  <c:v>0.80482556951352546</c:v>
                </c:pt>
                <c:pt idx="4">
                  <c:v>0.776581291373166</c:v>
                </c:pt>
              </c:numCache>
            </c:numRef>
          </c:yVal>
          <c:smooth val="0"/>
        </c:ser>
        <c:ser>
          <c:idx val="1"/>
          <c:order val="1"/>
          <c:tx>
            <c:v>TI = 400ms</c:v>
          </c:tx>
          <c:spPr>
            <a:ln>
              <a:solidFill>
                <a:schemeClr val="tx1">
                  <a:lumMod val="95000"/>
                  <a:lumOff val="5000"/>
                </a:schemeClr>
              </a:solidFill>
              <a:prstDash val="sysDash"/>
            </a:ln>
          </c:spPr>
          <c:marker>
            <c:symbol val="circle"/>
            <c:size val="5"/>
            <c:spPr>
              <a:solidFill>
                <a:schemeClr val="tx1"/>
              </a:solidFill>
              <a:ln>
                <a:noFill/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Sheet1!$R$37:$R$41</c:f>
                <c:numCache>
                  <c:formatCode>General</c:formatCode>
                  <c:ptCount val="5"/>
                  <c:pt idx="0">
                    <c:v>0.11224790354245455</c:v>
                  </c:pt>
                  <c:pt idx="1">
                    <c:v>6.2821776453825973E-2</c:v>
                  </c:pt>
                  <c:pt idx="2">
                    <c:v>6.3058972873680119E-2</c:v>
                  </c:pt>
                  <c:pt idx="3">
                    <c:v>6.95451199163023E-2</c:v>
                  </c:pt>
                  <c:pt idx="4">
                    <c:v>5.2291051497747022E-2</c:v>
                  </c:pt>
                </c:numCache>
              </c:numRef>
            </c:plus>
            <c:minus>
              <c:numRef>
                <c:f>Sheet1!$R$37:$R$41</c:f>
                <c:numCache>
                  <c:formatCode>General</c:formatCode>
                  <c:ptCount val="5"/>
                  <c:pt idx="0">
                    <c:v>0.11224790354245455</c:v>
                  </c:pt>
                  <c:pt idx="1">
                    <c:v>6.2821776453825973E-2</c:v>
                  </c:pt>
                  <c:pt idx="2">
                    <c:v>6.3058972873680119E-2</c:v>
                  </c:pt>
                  <c:pt idx="3">
                    <c:v>6.95451199163023E-2</c:v>
                  </c:pt>
                  <c:pt idx="4">
                    <c:v>5.2291051497747022E-2</c:v>
                  </c:pt>
                </c:numCache>
              </c:numRef>
            </c:minus>
          </c:errBars>
          <c:xVal>
            <c:numRef>
              <c:f>Sheet1!$P$37:$P$45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Sheet1!$Q$37:$Q$45</c:f>
              <c:numCache>
                <c:formatCode>General</c:formatCode>
                <c:ptCount val="9"/>
                <c:pt idx="0">
                  <c:v>1.3513780415442513</c:v>
                </c:pt>
                <c:pt idx="1">
                  <c:v>1.025624161411538</c:v>
                </c:pt>
                <c:pt idx="2">
                  <c:v>0.82335888392255452</c:v>
                </c:pt>
                <c:pt idx="3">
                  <c:v>0.76956326726163671</c:v>
                </c:pt>
                <c:pt idx="4">
                  <c:v>0.72744899542297425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9395328"/>
        <c:axId val="170724208"/>
      </c:scatterChart>
      <c:valAx>
        <c:axId val="1693953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70724208"/>
        <c:crosses val="autoZero"/>
        <c:crossBetween val="midCat"/>
      </c:valAx>
      <c:valAx>
        <c:axId val="170724208"/>
        <c:scaling>
          <c:orientation val="minMax"/>
          <c:max val="1.55"/>
          <c:min val="0.65000000000000058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69395328"/>
        <c:crosses val="autoZero"/>
        <c:crossBetween val="midCat"/>
        <c:majorUnit val="0.2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Sheet1!$A$5:$A$9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Sheet1!$B$15:$B$19</c:f>
              <c:numCache>
                <c:formatCode>General</c:formatCode>
                <c:ptCount val="5"/>
                <c:pt idx="0">
                  <c:v>1.4012251610562201</c:v>
                </c:pt>
                <c:pt idx="1">
                  <c:v>0.84426897646690802</c:v>
                </c:pt>
                <c:pt idx="2">
                  <c:v>0.90106474968317796</c:v>
                </c:pt>
                <c:pt idx="3">
                  <c:v>0.93984937036958205</c:v>
                </c:pt>
                <c:pt idx="4">
                  <c:v>0.97657193277864196</c:v>
                </c:pt>
              </c:numCache>
            </c:numRef>
          </c:yVal>
          <c:smooth val="0"/>
        </c:ser>
        <c:ser>
          <c:idx val="1"/>
          <c:order val="1"/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Sheet1!$A$5:$A$9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Sheet1!$C$15:$C$19</c:f>
              <c:numCache>
                <c:formatCode>General</c:formatCode>
                <c:ptCount val="5"/>
                <c:pt idx="0">
                  <c:v>1.29570966409824</c:v>
                </c:pt>
                <c:pt idx="1">
                  <c:v>1.09007803687842</c:v>
                </c:pt>
                <c:pt idx="2">
                  <c:v>0.74934623017614599</c:v>
                </c:pt>
                <c:pt idx="3">
                  <c:v>0.82486745386606997</c:v>
                </c:pt>
                <c:pt idx="4">
                  <c:v>0.64775044790890002</c:v>
                </c:pt>
              </c:numCache>
            </c:numRef>
          </c:yVal>
          <c:smooth val="0"/>
        </c:ser>
        <c:ser>
          <c:idx val="2"/>
          <c:order val="2"/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Sheet1!$A$5:$A$9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Sheet1!$D$15:$D$19</c:f>
              <c:numCache>
                <c:formatCode>General</c:formatCode>
                <c:ptCount val="5"/>
                <c:pt idx="0">
                  <c:v>1.2674723193733899</c:v>
                </c:pt>
                <c:pt idx="1">
                  <c:v>1.3335112281679202</c:v>
                </c:pt>
                <c:pt idx="2">
                  <c:v>0.96884243913187906</c:v>
                </c:pt>
                <c:pt idx="3">
                  <c:v>0.815423405240293</c:v>
                </c:pt>
                <c:pt idx="4">
                  <c:v>0.70443862025968007</c:v>
                </c:pt>
              </c:numCache>
            </c:numRef>
          </c:yVal>
          <c:smooth val="0"/>
        </c:ser>
        <c:ser>
          <c:idx val="3"/>
          <c:order val="3"/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Sheet1!$A$5:$A$9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Sheet1!$E$15:$E$19</c:f>
              <c:numCache>
                <c:formatCode>General</c:formatCode>
                <c:ptCount val="5"/>
                <c:pt idx="0">
                  <c:v>1.1867094138511101</c:v>
                </c:pt>
                <c:pt idx="1">
                  <c:v>0.808249771611385</c:v>
                </c:pt>
                <c:pt idx="2">
                  <c:v>0.79069952635634388</c:v>
                </c:pt>
                <c:pt idx="3">
                  <c:v>0.72647321852722002</c:v>
                </c:pt>
                <c:pt idx="4">
                  <c:v>0.90967374084570696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0725384"/>
        <c:axId val="170725776"/>
      </c:scatterChart>
      <c:valAx>
        <c:axId val="170725384"/>
        <c:scaling>
          <c:orientation val="minMax"/>
          <c:max val="5"/>
          <c:min val="1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54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70725776"/>
        <c:crosses val="autoZero"/>
        <c:crossBetween val="midCat"/>
        <c:majorUnit val="1"/>
      </c:valAx>
      <c:valAx>
        <c:axId val="170725776"/>
        <c:scaling>
          <c:orientation val="minMax"/>
          <c:max val="2"/>
          <c:min val="0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254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70725384"/>
        <c:crosses val="autoZero"/>
        <c:crossBetween val="midCat"/>
        <c:majorUnit val="50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4"/>
          <c:order val="4"/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Sheet1!$A$5:$A$9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Sheet1!$L$15:$L$19</c:f>
              <c:numCache>
                <c:formatCode>General</c:formatCode>
                <c:ptCount val="5"/>
                <c:pt idx="0">
                  <c:v>118.297505457152</c:v>
                </c:pt>
                <c:pt idx="1">
                  <c:v>105.20155448188601</c:v>
                </c:pt>
                <c:pt idx="2">
                  <c:v>90.093806739094902</c:v>
                </c:pt>
                <c:pt idx="3">
                  <c:v>91.319911967601897</c:v>
                </c:pt>
                <c:pt idx="4">
                  <c:v>76.477456931982701</c:v>
                </c:pt>
              </c:numCache>
            </c:numRef>
          </c:yVal>
          <c:smooth val="0"/>
        </c:ser>
        <c:ser>
          <c:idx val="0"/>
          <c:order val="0"/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Sheet1!$A$5:$A$9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Sheet1!$H$15:$H$19</c:f>
              <c:numCache>
                <c:formatCode>General</c:formatCode>
                <c:ptCount val="5"/>
                <c:pt idx="0">
                  <c:v>110.945328100598</c:v>
                </c:pt>
                <c:pt idx="1">
                  <c:v>97.342929066193506</c:v>
                </c:pt>
                <c:pt idx="2">
                  <c:v>77.874179567947095</c:v>
                </c:pt>
                <c:pt idx="3">
                  <c:v>77.620879873140595</c:v>
                </c:pt>
                <c:pt idx="4">
                  <c:v>60.4559188847795</c:v>
                </c:pt>
              </c:numCache>
            </c:numRef>
          </c:yVal>
          <c:smooth val="0"/>
        </c:ser>
        <c:ser>
          <c:idx val="1"/>
          <c:order val="1"/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Sheet1!$A$5:$A$9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Sheet1!$I$15:$I$19</c:f>
              <c:numCache>
                <c:formatCode>General</c:formatCode>
                <c:ptCount val="5"/>
                <c:pt idx="0">
                  <c:v>126.93978480363199</c:v>
                </c:pt>
                <c:pt idx="1">
                  <c:v>95.589662318177901</c:v>
                </c:pt>
                <c:pt idx="2">
                  <c:v>70.297707222008597</c:v>
                </c:pt>
                <c:pt idx="3">
                  <c:v>64.4345965449658</c:v>
                </c:pt>
                <c:pt idx="4">
                  <c:v>77.455152022018893</c:v>
                </c:pt>
              </c:numCache>
            </c:numRef>
          </c:yVal>
          <c:smooth val="0"/>
        </c:ser>
        <c:ser>
          <c:idx val="2"/>
          <c:order val="2"/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Sheet1!$A$5:$A$9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Sheet1!$J$15:$J$19</c:f>
              <c:numCache>
                <c:formatCode>General</c:formatCode>
                <c:ptCount val="5"/>
                <c:pt idx="0">
                  <c:v>186.40307103860101</c:v>
                </c:pt>
                <c:pt idx="1">
                  <c:v>128.08693774903099</c:v>
                </c:pt>
                <c:pt idx="2">
                  <c:v>103.09337430316501</c:v>
                </c:pt>
                <c:pt idx="3">
                  <c:v>78.951466989808196</c:v>
                </c:pt>
                <c:pt idx="4">
                  <c:v>107.487679649838</c:v>
                </c:pt>
              </c:numCache>
            </c:numRef>
          </c:yVal>
          <c:smooth val="0"/>
        </c:ser>
        <c:ser>
          <c:idx val="3"/>
          <c:order val="3"/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Sheet1!$A$5:$A$9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Sheet1!$K$15:$K$19</c:f>
              <c:numCache>
                <c:formatCode>General</c:formatCode>
                <c:ptCount val="5"/>
                <c:pt idx="0">
                  <c:v>132.69437878514</c:v>
                </c:pt>
                <c:pt idx="1">
                  <c:v>92.057874212132504</c:v>
                </c:pt>
                <c:pt idx="2">
                  <c:v>85.344553178192001</c:v>
                </c:pt>
                <c:pt idx="3">
                  <c:v>71.046796522153699</c:v>
                </c:pt>
                <c:pt idx="4">
                  <c:v>75.514585419018999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0726560"/>
        <c:axId val="170726952"/>
      </c:scatterChart>
      <c:valAx>
        <c:axId val="170726560"/>
        <c:scaling>
          <c:orientation val="minMax"/>
          <c:max val="5"/>
          <c:min val="1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54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70726952"/>
        <c:crosses val="autoZero"/>
        <c:crossBetween val="midCat"/>
        <c:majorUnit val="1"/>
      </c:valAx>
      <c:valAx>
        <c:axId val="170726952"/>
        <c:scaling>
          <c:orientation val="minMax"/>
          <c:max val="200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170726560"/>
        <c:crosses val="autoZero"/>
        <c:crossBetween val="midCat"/>
        <c:majorUnit val="50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4"/>
          <c:order val="4"/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Sheet1!$A$5:$A$9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Sheet1!$R$15:$R$19</c:f>
              <c:numCache>
                <c:formatCode>General</c:formatCode>
                <c:ptCount val="5"/>
                <c:pt idx="0">
                  <c:v>119.01330347118601</c:v>
                </c:pt>
                <c:pt idx="1">
                  <c:v>87.985776858616802</c:v>
                </c:pt>
                <c:pt idx="2">
                  <c:v>87.393622357911994</c:v>
                </c:pt>
                <c:pt idx="3">
                  <c:v>74.163028450012206</c:v>
                </c:pt>
                <c:pt idx="4">
                  <c:v>60.900127310308697</c:v>
                </c:pt>
              </c:numCache>
            </c:numRef>
          </c:yVal>
          <c:smooth val="0"/>
        </c:ser>
        <c:ser>
          <c:idx val="0"/>
          <c:order val="0"/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Sheet1!$A$5:$A$9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Sheet1!$N$15:$N$19</c:f>
              <c:numCache>
                <c:formatCode>General</c:formatCode>
                <c:ptCount val="5"/>
                <c:pt idx="0">
                  <c:v>176.39192924341901</c:v>
                </c:pt>
                <c:pt idx="1">
                  <c:v>114.813923731554</c:v>
                </c:pt>
                <c:pt idx="2">
                  <c:v>97.310507640158605</c:v>
                </c:pt>
                <c:pt idx="3">
                  <c:v>93.949347600846906</c:v>
                </c:pt>
                <c:pt idx="4">
                  <c:v>76.005405294548893</c:v>
                </c:pt>
              </c:numCache>
            </c:numRef>
          </c:yVal>
          <c:smooth val="0"/>
        </c:ser>
        <c:ser>
          <c:idx val="1"/>
          <c:order val="1"/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Sheet1!$A$5:$A$9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Sheet1!$O$15:$O$19</c:f>
              <c:numCache>
                <c:formatCode>General</c:formatCode>
                <c:ptCount val="5"/>
                <c:pt idx="0">
                  <c:v>143.68275121485101</c:v>
                </c:pt>
                <c:pt idx="1">
                  <c:v>83.272479811292001</c:v>
                </c:pt>
                <c:pt idx="2">
                  <c:v>77.852826756179098</c:v>
                </c:pt>
                <c:pt idx="3">
                  <c:v>79.123584101424896</c:v>
                </c:pt>
                <c:pt idx="4">
                  <c:v>65.805804124024903</c:v>
                </c:pt>
              </c:numCache>
            </c:numRef>
          </c:yVal>
          <c:smooth val="0"/>
        </c:ser>
        <c:ser>
          <c:idx val="2"/>
          <c:order val="2"/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Sheet1!$A$5:$A$9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Sheet1!$P$15:$P$19</c:f>
              <c:numCache>
                <c:formatCode>General</c:formatCode>
                <c:ptCount val="5"/>
                <c:pt idx="0">
                  <c:v>179.489946377785</c:v>
                </c:pt>
                <c:pt idx="1">
                  <c:v>122.26835807496199</c:v>
                </c:pt>
                <c:pt idx="2">
                  <c:v>104.607460652892</c:v>
                </c:pt>
                <c:pt idx="3">
                  <c:v>145.70578984855899</c:v>
                </c:pt>
                <c:pt idx="4">
                  <c:v>94.953473819846195</c:v>
                </c:pt>
              </c:numCache>
            </c:numRef>
          </c:yVal>
          <c:smooth val="0"/>
        </c:ser>
        <c:ser>
          <c:idx val="3"/>
          <c:order val="3"/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Sheet1!$A$5:$A$9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Sheet1!$Q$15:$Q$19</c:f>
              <c:numCache>
                <c:formatCode>General</c:formatCode>
                <c:ptCount val="5"/>
                <c:pt idx="0">
                  <c:v>277.76607121248099</c:v>
                </c:pt>
                <c:pt idx="1">
                  <c:v>149.99983547879299</c:v>
                </c:pt>
                <c:pt idx="2">
                  <c:v>97.797029403812502</c:v>
                </c:pt>
                <c:pt idx="3">
                  <c:v>141.66973894615199</c:v>
                </c:pt>
                <c:pt idx="4">
                  <c:v>92.801004160774596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0727736"/>
        <c:axId val="171075752"/>
      </c:scatterChart>
      <c:valAx>
        <c:axId val="170727736"/>
        <c:scaling>
          <c:orientation val="minMax"/>
          <c:max val="5"/>
          <c:min val="1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54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71075752"/>
        <c:crosses val="autoZero"/>
        <c:crossBetween val="midCat"/>
        <c:majorUnit val="1"/>
      </c:valAx>
      <c:valAx>
        <c:axId val="171075752"/>
        <c:scaling>
          <c:orientation val="minMax"/>
          <c:max val="200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170727736"/>
        <c:crosses val="autoZero"/>
        <c:crossBetween val="midCat"/>
        <c:majorUnit val="50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4"/>
          <c:order val="3"/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Sheet1!$A$5:$A$9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Sheet1!$W$15:$W$19</c:f>
              <c:numCache>
                <c:formatCode>General</c:formatCode>
                <c:ptCount val="5"/>
                <c:pt idx="0">
                  <c:v>63.756303408355599</c:v>
                </c:pt>
                <c:pt idx="1">
                  <c:v>51.299637278497102</c:v>
                </c:pt>
                <c:pt idx="2">
                  <c:v>33.924859976469499</c:v>
                </c:pt>
                <c:pt idx="3">
                  <c:v>39.2581561951556</c:v>
                </c:pt>
                <c:pt idx="4">
                  <c:v>63.422098292370798</c:v>
                </c:pt>
              </c:numCache>
            </c:numRef>
          </c:yVal>
          <c:smooth val="0"/>
        </c:ser>
        <c:ser>
          <c:idx val="0"/>
          <c:order val="0"/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Sheet1!$A$5:$A$9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Sheet1!$T$15:$T$19</c:f>
              <c:numCache>
                <c:formatCode>General</c:formatCode>
                <c:ptCount val="5"/>
                <c:pt idx="0">
                  <c:v>133.56176666511101</c:v>
                </c:pt>
                <c:pt idx="1">
                  <c:v>114.244428609897</c:v>
                </c:pt>
                <c:pt idx="2">
                  <c:v>98.761987520334202</c:v>
                </c:pt>
                <c:pt idx="3">
                  <c:v>37.502946055430797</c:v>
                </c:pt>
                <c:pt idx="4">
                  <c:v>48.410232794218601</c:v>
                </c:pt>
              </c:numCache>
            </c:numRef>
          </c:yVal>
          <c:smooth val="0"/>
        </c:ser>
        <c:ser>
          <c:idx val="1"/>
          <c:order val="1"/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Sheet1!$A$5:$A$9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Sheet1!$U$15:$U$19</c:f>
              <c:numCache>
                <c:formatCode>General</c:formatCode>
                <c:ptCount val="5"/>
                <c:pt idx="0">
                  <c:v>97.795868252621204</c:v>
                </c:pt>
                <c:pt idx="1">
                  <c:v>110.348982566215</c:v>
                </c:pt>
                <c:pt idx="2">
                  <c:v>87.975090237480401</c:v>
                </c:pt>
                <c:pt idx="3">
                  <c:v>67.314193650634607</c:v>
                </c:pt>
                <c:pt idx="4">
                  <c:v>51.686956910552702</c:v>
                </c:pt>
              </c:numCache>
            </c:numRef>
          </c:yVal>
          <c:smooth val="0"/>
        </c:ser>
        <c:ser>
          <c:idx val="2"/>
          <c:order val="2"/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Sheet1!$A$5:$A$9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Sheet1!$V$15:$V$19</c:f>
              <c:numCache>
                <c:formatCode>General</c:formatCode>
                <c:ptCount val="5"/>
                <c:pt idx="0">
                  <c:v>191.08519673075901</c:v>
                </c:pt>
                <c:pt idx="1">
                  <c:v>169.75336321317999</c:v>
                </c:pt>
                <c:pt idx="2">
                  <c:v>159.04456863042401</c:v>
                </c:pt>
                <c:pt idx="3">
                  <c:v>101.903059797501</c:v>
                </c:pt>
                <c:pt idx="4">
                  <c:v>64.896324947923006</c:v>
                </c:pt>
              </c:numCache>
            </c:numRef>
          </c:yVal>
          <c:smooth val="0"/>
        </c:ser>
        <c:ser>
          <c:idx val="3"/>
          <c:order val="4"/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Sheet1!$A$5:$A$9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Sheet1!$X$15:$X$19</c:f>
              <c:numCache>
                <c:formatCode>General</c:formatCode>
                <c:ptCount val="5"/>
                <c:pt idx="0">
                  <c:v>98.637824965633399</c:v>
                </c:pt>
                <c:pt idx="1">
                  <c:v>82.576506511491004</c:v>
                </c:pt>
                <c:pt idx="2">
                  <c:v>16.813037060665</c:v>
                </c:pt>
                <c:pt idx="3">
                  <c:v>63.072244822489303</c:v>
                </c:pt>
                <c:pt idx="4">
                  <c:v>71.600055153236298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1076536"/>
        <c:axId val="171076928"/>
      </c:scatterChart>
      <c:valAx>
        <c:axId val="171076536"/>
        <c:scaling>
          <c:orientation val="minMax"/>
          <c:max val="5"/>
          <c:min val="1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54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71076928"/>
        <c:crosses val="autoZero"/>
        <c:crossBetween val="midCat"/>
        <c:majorUnit val="1"/>
      </c:valAx>
      <c:valAx>
        <c:axId val="171076928"/>
        <c:scaling>
          <c:orientation val="minMax"/>
          <c:max val="200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171076536"/>
        <c:crosses val="autoZero"/>
        <c:crossBetween val="midCat"/>
        <c:majorUnit val="50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4"/>
          <c:order val="3"/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Sheet1!$A$5:$A$9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Sheet1!$AD$15:$AD$19</c:f>
              <c:numCache>
                <c:formatCode>General</c:formatCode>
                <c:ptCount val="5"/>
                <c:pt idx="0">
                  <c:v>134.547208336262</c:v>
                </c:pt>
                <c:pt idx="1">
                  <c:v>96.849012666404604</c:v>
                </c:pt>
                <c:pt idx="2">
                  <c:v>58.0880020990435</c:v>
                </c:pt>
                <c:pt idx="3">
                  <c:v>57.661991343444797</c:v>
                </c:pt>
                <c:pt idx="4">
                  <c:v>64.883409700041199</c:v>
                </c:pt>
              </c:numCache>
            </c:numRef>
          </c:yVal>
          <c:smooth val="0"/>
        </c:ser>
        <c:ser>
          <c:idx val="0"/>
          <c:order val="0"/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Sheet1!$A$5:$A$9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Sheet1!$AA$15:$AA$19</c:f>
              <c:numCache>
                <c:formatCode>General</c:formatCode>
                <c:ptCount val="5"/>
                <c:pt idx="0">
                  <c:v>146.92644098584501</c:v>
                </c:pt>
                <c:pt idx="1">
                  <c:v>94.852977425722401</c:v>
                </c:pt>
                <c:pt idx="2">
                  <c:v>74.648859464854496</c:v>
                </c:pt>
                <c:pt idx="3">
                  <c:v>67.453381337931305</c:v>
                </c:pt>
                <c:pt idx="4">
                  <c:v>71.466612666737802</c:v>
                </c:pt>
              </c:numCache>
            </c:numRef>
          </c:yVal>
          <c:smooth val="0"/>
        </c:ser>
        <c:ser>
          <c:idx val="1"/>
          <c:order val="1"/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Sheet1!$A$5:$A$9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Sheet1!$AB$15:$AB$19</c:f>
              <c:numCache>
                <c:formatCode>General</c:formatCode>
                <c:ptCount val="5"/>
                <c:pt idx="0">
                  <c:v>114.393215697786</c:v>
                </c:pt>
                <c:pt idx="1">
                  <c:v>91.109343777784304</c:v>
                </c:pt>
                <c:pt idx="2">
                  <c:v>70.266853556398004</c:v>
                </c:pt>
                <c:pt idx="3">
                  <c:v>74.162482509126505</c:v>
                </c:pt>
                <c:pt idx="4">
                  <c:v>65.287104752153496</c:v>
                </c:pt>
              </c:numCache>
            </c:numRef>
          </c:yVal>
          <c:smooth val="0"/>
        </c:ser>
        <c:ser>
          <c:idx val="2"/>
          <c:order val="2"/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Sheet1!$A$5:$A$9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Sheet1!$AC$15:$AC$19</c:f>
              <c:numCache>
                <c:formatCode>General</c:formatCode>
                <c:ptCount val="5"/>
                <c:pt idx="0">
                  <c:v>68.318115827245705</c:v>
                </c:pt>
                <c:pt idx="1">
                  <c:v>55.401768275918002</c:v>
                </c:pt>
                <c:pt idx="2">
                  <c:v>41.3237632027475</c:v>
                </c:pt>
                <c:pt idx="3">
                  <c:v>38.774475592793998</c:v>
                </c:pt>
                <c:pt idx="4">
                  <c:v>38.163714153811704</c:v>
                </c:pt>
              </c:numCache>
            </c:numRef>
          </c:yVal>
          <c:smooth val="0"/>
        </c:ser>
        <c:ser>
          <c:idx val="3"/>
          <c:order val="4"/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Sheet1!$A$5:$A$9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Sheet1!$AE$15:$AE$19</c:f>
              <c:numCache>
                <c:formatCode>General</c:formatCode>
                <c:ptCount val="5"/>
                <c:pt idx="0">
                  <c:v>91.216678925883699</c:v>
                </c:pt>
                <c:pt idx="1">
                  <c:v>84.796114171311203</c:v>
                </c:pt>
                <c:pt idx="2">
                  <c:v>76.236279396986404</c:v>
                </c:pt>
                <c:pt idx="3">
                  <c:v>78.550559191331303</c:v>
                </c:pt>
                <c:pt idx="4">
                  <c:v>83.027788753910102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1077712"/>
        <c:axId val="171078104"/>
      </c:scatterChart>
      <c:valAx>
        <c:axId val="171077712"/>
        <c:scaling>
          <c:orientation val="minMax"/>
          <c:max val="5"/>
          <c:min val="1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54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71078104"/>
        <c:crosses val="autoZero"/>
        <c:crossBetween val="midCat"/>
        <c:majorUnit val="1"/>
      </c:valAx>
      <c:valAx>
        <c:axId val="171078104"/>
        <c:scaling>
          <c:orientation val="minMax"/>
          <c:max val="200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171077712"/>
        <c:crosses val="autoZero"/>
        <c:crossBetween val="midCat"/>
        <c:majorUnit val="50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F86649-B6C5-4ADE-B0A1-AB7FF3B2A1FA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39AE36-FA0E-4B69-803F-9D04EC63A7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4544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9AE36-FA0E-4B69-803F-9D04EC63A73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328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B3A7D-02B1-4258-B77D-9CA6AE3A9B4B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7598-110A-4D6A-9279-40B5167897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B3A7D-02B1-4258-B77D-9CA6AE3A9B4B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7598-110A-4D6A-9279-40B5167897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B3A7D-02B1-4258-B77D-9CA6AE3A9B4B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7598-110A-4D6A-9279-40B5167897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B3A7D-02B1-4258-B77D-9CA6AE3A9B4B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7598-110A-4D6A-9279-40B5167897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B3A7D-02B1-4258-B77D-9CA6AE3A9B4B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7598-110A-4D6A-9279-40B5167897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B3A7D-02B1-4258-B77D-9CA6AE3A9B4B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7598-110A-4D6A-9279-40B5167897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B3A7D-02B1-4258-B77D-9CA6AE3A9B4B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7598-110A-4D6A-9279-40B5167897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B3A7D-02B1-4258-B77D-9CA6AE3A9B4B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7598-110A-4D6A-9279-40B5167897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B3A7D-02B1-4258-B77D-9CA6AE3A9B4B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7598-110A-4D6A-9279-40B5167897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B3A7D-02B1-4258-B77D-9CA6AE3A9B4B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7598-110A-4D6A-9279-40B5167897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B3A7D-02B1-4258-B77D-9CA6AE3A9B4B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7598-110A-4D6A-9279-40B5167897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B3A7D-02B1-4258-B77D-9CA6AE3A9B4B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47598-110A-4D6A-9279-40B51678976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1.xml"/><Relationship Id="rId3" Type="http://schemas.openxmlformats.org/officeDocument/2006/relationships/chart" Target="../charts/chart6.xml"/><Relationship Id="rId7" Type="http://schemas.openxmlformats.org/officeDocument/2006/relationships/chart" Target="../charts/chart10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9.xml"/><Relationship Id="rId11" Type="http://schemas.openxmlformats.org/officeDocument/2006/relationships/chart" Target="../charts/chart14.xml"/><Relationship Id="rId5" Type="http://schemas.openxmlformats.org/officeDocument/2006/relationships/chart" Target="../charts/chart8.xml"/><Relationship Id="rId10" Type="http://schemas.openxmlformats.org/officeDocument/2006/relationships/chart" Target="../charts/chart13.xml"/><Relationship Id="rId4" Type="http://schemas.openxmlformats.org/officeDocument/2006/relationships/chart" Target="../charts/chart7.xml"/><Relationship Id="rId9" Type="http://schemas.openxmlformats.org/officeDocument/2006/relationships/chart" Target="../charts/char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/>
        </p:nvSpPr>
        <p:spPr>
          <a:xfrm>
            <a:off x="1835792" y="753671"/>
            <a:ext cx="3462971" cy="174034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1824663" y="2643399"/>
            <a:ext cx="3462971" cy="1705617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1832306" y="758476"/>
            <a:ext cx="3462971" cy="1715218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1824663" y="2643399"/>
            <a:ext cx="3462971" cy="1715218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1824664" y="758476"/>
            <a:ext cx="3462971" cy="1715218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1829109" y="2649887"/>
            <a:ext cx="3462971" cy="1715218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1342672" y="404664"/>
            <a:ext cx="4427683" cy="41764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4" name="Picture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792" y="3501008"/>
            <a:ext cx="867600" cy="8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984" y="3501008"/>
            <a:ext cx="867600" cy="8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99887" y="3501008"/>
            <a:ext cx="867389" cy="8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8080" y="3501008"/>
            <a:ext cx="864000" cy="8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835792" y="1628800"/>
            <a:ext cx="867600" cy="8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9" name="Picture 7"/>
          <p:cNvPicPr>
            <a:picLocks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56148" y="1628800"/>
            <a:ext cx="871932" cy="8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0" name="Picture 8"/>
          <p:cNvPicPr>
            <a:picLocks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699792" y="1628800"/>
            <a:ext cx="864096" cy="8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1" name="Picture 9"/>
          <p:cNvPicPr>
            <a:picLocks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428080" y="1628800"/>
            <a:ext cx="864000" cy="8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2" name="Picture 10"/>
          <p:cNvPicPr>
            <a:picLocks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835696" y="764703"/>
            <a:ext cx="864000" cy="867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3" name="Picture 11"/>
          <p:cNvPicPr>
            <a:picLocks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563888" y="764703"/>
            <a:ext cx="864192" cy="867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4" name="Picture 12"/>
          <p:cNvPicPr>
            <a:picLocks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699792" y="764703"/>
            <a:ext cx="864000" cy="867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5" name="Picture 13"/>
          <p:cNvPicPr>
            <a:picLocks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427984" y="764703"/>
            <a:ext cx="864000" cy="867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6" name="Picture 14"/>
          <p:cNvPicPr>
            <a:picLocks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835696" y="2659487"/>
            <a:ext cx="864000" cy="8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7" name="Picture 15"/>
          <p:cNvPicPr>
            <a:picLocks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563888" y="2659487"/>
            <a:ext cx="864000" cy="8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8" name="Picture 16"/>
          <p:cNvPicPr>
            <a:picLocks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699792" y="2659487"/>
            <a:ext cx="864000" cy="8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9" name="Picture 17"/>
          <p:cNvPicPr>
            <a:picLocks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4427888" y="2659487"/>
            <a:ext cx="864192" cy="8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TextBox 19"/>
          <p:cNvSpPr txBox="1"/>
          <p:nvPr/>
        </p:nvSpPr>
        <p:spPr>
          <a:xfrm>
            <a:off x="1979712" y="476672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B0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771800" y="476672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b=20 (X)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563888" y="476672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 b=20 (Y)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427984" y="476672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  b=20 (Z)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" name="Picture 26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5364088" y="1557909"/>
            <a:ext cx="17020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TextBox 24"/>
          <p:cNvSpPr txBox="1"/>
          <p:nvPr/>
        </p:nvSpPr>
        <p:spPr>
          <a:xfrm>
            <a:off x="5245852" y="1323925"/>
            <a:ext cx="52450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8000</a:t>
            </a:r>
          </a:p>
          <a:p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 0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292080" y="3196133"/>
            <a:ext cx="43954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300</a:t>
            </a:r>
          </a:p>
          <a:p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0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7" name="Picture 26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5364088" y="3429000"/>
            <a:ext cx="17020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" name="TextBox 27"/>
          <p:cNvSpPr txBox="1"/>
          <p:nvPr/>
        </p:nvSpPr>
        <p:spPr>
          <a:xfrm rot="16200000">
            <a:off x="1182108" y="3722549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=500ms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 rot="16200000">
            <a:off x="1121388" y="2869740"/>
            <a:ext cx="11295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=400ms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 rot="16200000">
            <a:off x="1157136" y="1814337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=500ms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 rot="16200000">
            <a:off x="1191230" y="988155"/>
            <a:ext cx="10119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=400ms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 rot="16200000">
            <a:off x="1052943" y="1422111"/>
            <a:ext cx="8564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Control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 rot="16200000">
            <a:off x="884930" y="3137338"/>
            <a:ext cx="11704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M, ASL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475656" y="4725144"/>
            <a:ext cx="4536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Figure 1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Representative control (rows 1-2) and ASL (rows 3-4) images (acquired following arterial spin labelling at TIs of 400 and 500ms) with no diffusion weighting (B0) and with diffusion gradients applied in the X, Y and Z directions.  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41658" y="0"/>
            <a:ext cx="5981810" cy="50822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527560" y="1329735"/>
            <a:ext cx="216024" cy="373941"/>
          </a:xfrm>
          <a:prstGeom prst="straightConnector1">
            <a:avLst/>
          </a:prstGeom>
          <a:ln w="38100">
            <a:solidFill>
              <a:srgbClr val="0070C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79512" y="188640"/>
            <a:ext cx="3024336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lum bright="17000" contrast="17000"/>
          </a:blip>
          <a:srcRect/>
          <a:stretch>
            <a:fillRect/>
          </a:stretch>
        </p:blipFill>
        <p:spPr bwMode="auto">
          <a:xfrm>
            <a:off x="1331640" y="290366"/>
            <a:ext cx="1774703" cy="148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2336264"/>
              </p:ext>
            </p:extLst>
          </p:nvPr>
        </p:nvGraphicFramePr>
        <p:xfrm>
          <a:off x="3518051" y="2201918"/>
          <a:ext cx="2309773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03957"/>
              </p:ext>
            </p:extLst>
          </p:nvPr>
        </p:nvGraphicFramePr>
        <p:xfrm>
          <a:off x="509917" y="2135426"/>
          <a:ext cx="2581750" cy="2618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V="1">
            <a:off x="539552" y="1124744"/>
            <a:ext cx="0" cy="570548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539552" y="1706325"/>
            <a:ext cx="432048" cy="1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48832" y="1466099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srgbClr val="FF0000"/>
                </a:solidFill>
              </a:rPr>
              <a:t>X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3528" y="1191236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srgbClr val="00B050"/>
                </a:solidFill>
              </a:rPr>
              <a:t>Y</a:t>
            </a:r>
            <a:endParaRPr lang="en-US" sz="1200" b="1" dirty="0">
              <a:solidFill>
                <a:srgbClr val="00B05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20848" y="1159385"/>
            <a:ext cx="216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srgbClr val="0070C0"/>
                </a:solidFill>
              </a:rPr>
              <a:t>Z</a:t>
            </a:r>
            <a:endParaRPr lang="en-US" sz="1200" b="1" dirty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99592" y="4877247"/>
            <a:ext cx="16561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Cortical ROI Number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99592" y="4517207"/>
            <a:ext cx="25922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  1   2    3     4    5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411760" y="4613066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Caudate Putamen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ight Brace 29"/>
          <p:cNvSpPr/>
          <p:nvPr/>
        </p:nvSpPr>
        <p:spPr>
          <a:xfrm rot="5400000">
            <a:off x="1615648" y="4225112"/>
            <a:ext cx="152063" cy="1152128"/>
          </a:xfrm>
          <a:prstGeom prst="rightBrace">
            <a:avLst>
              <a:gd name="adj1" fmla="val 8333"/>
              <a:gd name="adj2" fmla="val 5027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 rot="16200000">
            <a:off x="-263360" y="3210238"/>
            <a:ext cx="11627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D* (mm</a:t>
            </a:r>
            <a:r>
              <a:rPr lang="en-GB" sz="1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/s)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 rot="16200000">
            <a:off x="2832984" y="770973"/>
            <a:ext cx="11627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D* (mm/s</a:t>
            </a:r>
            <a:r>
              <a:rPr lang="en-GB" sz="1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851920" y="1916832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GB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=400ms	  </a:t>
            </a:r>
            <a:r>
              <a:rPr lang="en-GB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=500ms		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39552" y="11663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    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851920" y="4462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3923928" y="214205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339752" y="950531"/>
            <a:ext cx="5760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  </a:t>
            </a:r>
            <a:r>
              <a:rPr lang="en-US" sz="1000" dirty="0" err="1" smtClean="0">
                <a:solidFill>
                  <a:schemeClr val="bg1"/>
                </a:solidFill>
              </a:rPr>
              <a:t>CP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979712" y="476672"/>
            <a:ext cx="5760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 </a:t>
            </a:r>
            <a:r>
              <a:rPr lang="en-US" sz="1000" dirty="0" err="1" smtClean="0">
                <a:solidFill>
                  <a:schemeClr val="bg1"/>
                </a:solidFill>
              </a:rPr>
              <a:t>ACA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947587" y="212991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619672" y="950531"/>
            <a:ext cx="5760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 </a:t>
            </a:r>
            <a:r>
              <a:rPr lang="en-US" sz="1000" dirty="0" err="1" smtClean="0">
                <a:solidFill>
                  <a:schemeClr val="bg1"/>
                </a:solidFill>
              </a:rPr>
              <a:t>CP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07504" y="17934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A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5292080" y="4613066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Caudate Putamen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439558" y="670630"/>
            <a:ext cx="36004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439558" y="393631"/>
            <a:ext cx="36004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439558" y="914760"/>
            <a:ext cx="360040" cy="0"/>
          </a:xfrm>
          <a:prstGeom prst="line">
            <a:avLst/>
          </a:prstGeom>
          <a:ln w="381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99598" y="537647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D*(Y)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92848" y="260648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D*(X)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808094" y="770744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D*(Z)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0" y="5132799"/>
            <a:ext cx="903649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Figure 2</a:t>
            </a:r>
          </a:p>
          <a:p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buAutoNum type="alphaUcPeriod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T2 weighted spin echo image showing the anatomical location of the coronal imaging slice. Overlaid is a schematic representation of the ROIs from which mean D* estimates were taken: 5 bilateral cortical ROIs from medial to lateral; the caudate </a:t>
            </a: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putamen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(CP); anterior cerebral artery (ACA). </a:t>
            </a:r>
          </a:p>
          <a:p>
            <a:pPr marL="228600" indent="-228600">
              <a:buAutoNum type="alphaUcPeriod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The estimated D* in X, Y and Z directions within the ACA at TIs of 500ms and 400ms. </a:t>
            </a:r>
          </a:p>
          <a:p>
            <a:pPr marL="228600" indent="-228600">
              <a:buAutoNum type="alphaUcPeriod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The mean D* in X, Y and Z directions within cortical ROIs 1-5 and the CP at TI =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00ms.</a:t>
            </a:r>
          </a:p>
          <a:p>
            <a:pPr marL="228600" indent="-228600">
              <a:buFontTx/>
              <a:buAutoNum type="alphaUcPeriod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The mean D* in X, Y and Z directions within cortical ROIs 1-5 and the CP at TI = 500ms.</a:t>
            </a:r>
          </a:p>
          <a:p>
            <a:pPr marL="228600" indent="-228600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Error bars represent the standard error of the mean across the 5 rats.</a:t>
            </a:r>
          </a:p>
          <a:p>
            <a:pPr marL="228600" indent="-228600">
              <a:buAutoNum type="alphaUcPeriod"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buAutoNum type="alphaUcPeriod"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buAutoNum type="alphaUcPeriod"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857436" y="4880193"/>
            <a:ext cx="16561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Cortical ROI Number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857436" y="4520153"/>
            <a:ext cx="25922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  1   2    3     4    5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Right Brace 48"/>
          <p:cNvSpPr/>
          <p:nvPr/>
        </p:nvSpPr>
        <p:spPr>
          <a:xfrm rot="5400000">
            <a:off x="4578614" y="4214474"/>
            <a:ext cx="130788" cy="1152128"/>
          </a:xfrm>
          <a:prstGeom prst="rightBrace">
            <a:avLst>
              <a:gd name="adj1" fmla="val 8333"/>
              <a:gd name="adj2" fmla="val 5027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5364088" y="2259117"/>
            <a:ext cx="468052" cy="2391074"/>
          </a:xfrm>
          <a:prstGeom prst="rect">
            <a:avLst/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2528619" y="2259117"/>
            <a:ext cx="468052" cy="2405147"/>
          </a:xfrm>
          <a:prstGeom prst="rect">
            <a:avLst/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52" name="Chart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506932"/>
              </p:ext>
            </p:extLst>
          </p:nvPr>
        </p:nvGraphicFramePr>
        <p:xfrm>
          <a:off x="3495949" y="17859"/>
          <a:ext cx="2379158" cy="2100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87624" y="2492896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= 400ms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150250" y="2473151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= 500ms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733581"/>
              </p:ext>
            </p:extLst>
          </p:nvPr>
        </p:nvGraphicFramePr>
        <p:xfrm>
          <a:off x="2242290" y="250828"/>
          <a:ext cx="3240360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 rot="16200000">
            <a:off x="1477145" y="1483293"/>
            <a:ext cx="1282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D*</a:t>
            </a:r>
            <a:r>
              <a:rPr lang="en-GB" sz="1200" baseline="-2500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 / D*</a:t>
            </a:r>
            <a:r>
              <a:rPr lang="en-GB" sz="1200" baseline="-25000" dirty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GB" sz="12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[ratio]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75856" y="3010248"/>
            <a:ext cx="16561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Cortical ROI Number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87824" y="2708920"/>
            <a:ext cx="2520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 1        2       3         4        5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ight Brace 8"/>
          <p:cNvSpPr/>
          <p:nvPr/>
        </p:nvSpPr>
        <p:spPr>
          <a:xfrm rot="5400000">
            <a:off x="3976609" y="1990618"/>
            <a:ext cx="144017" cy="1910858"/>
          </a:xfrm>
          <a:prstGeom prst="rightBrace">
            <a:avLst>
              <a:gd name="adj1" fmla="val 8333"/>
              <a:gd name="adj2" fmla="val 5027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195736" y="3247816"/>
            <a:ext cx="41764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Figure 3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The ratio D*(Y) / D*(X) within the cortical ROIs (from medial to lateral) for TI=400ms and TI=500ms. Error bars represent standard error of the mean across the 5 rats.  </a:t>
            </a:r>
          </a:p>
          <a:p>
            <a:pPr marL="228600" indent="-228600">
              <a:buAutoNum type="alphaUcPeriod"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buAutoNum type="alphaUcPeriod"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buAutoNum type="alphaUcPeriod"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4470738" y="1582976"/>
            <a:ext cx="360040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470738" y="1294944"/>
            <a:ext cx="360040" cy="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788024" y="1438960"/>
            <a:ext cx="11093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=500ms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88024" y="1161961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=400ms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71600" y="1675851"/>
            <a:ext cx="7344816" cy="17833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696984" y="3744353"/>
            <a:ext cx="74754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Figure 4</a:t>
            </a: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schematic drawing illustrating the pattern of the penetrating arterioles in a coronal  slice of the rat brain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cortex (A). Spatial maps of D*</a:t>
            </a:r>
            <a:r>
              <a:rPr lang="en-US" sz="12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/ D*</a:t>
            </a:r>
            <a:r>
              <a:rPr lang="en-US" sz="12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across the cortex for a single rat at </a:t>
            </a: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= 400ms (B) and </a:t>
            </a: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=  500ms (C).  </a:t>
            </a:r>
          </a:p>
          <a:p>
            <a:pPr marL="228600" indent="-228600">
              <a:buAutoNum type="alphaUcPeriod"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V="1">
            <a:off x="1314461" y="1583640"/>
            <a:ext cx="1546523" cy="194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6647" y="1782489"/>
            <a:ext cx="231697" cy="1580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7596336" y="2372696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GB" sz="1200" b="1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GB" sz="12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GB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GB" sz="1200" b="1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GB" sz="12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</a:p>
          <a:p>
            <a:r>
              <a:rPr lang="en-GB" sz="12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[ratio]</a:t>
            </a:r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592822" y="1659378"/>
            <a:ext cx="4678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1.3</a:t>
            </a:r>
            <a:endParaRPr lang="en-GB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596336" y="3212976"/>
            <a:ext cx="4678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0.7</a:t>
            </a:r>
            <a:endParaRPr lang="en-GB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782490"/>
            <a:ext cx="1997596" cy="1580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782487"/>
            <a:ext cx="2085533" cy="1580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TextBox 34"/>
          <p:cNvSpPr txBox="1"/>
          <p:nvPr/>
        </p:nvSpPr>
        <p:spPr>
          <a:xfrm>
            <a:off x="1043608" y="169151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3059832" y="170080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292080" y="170080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508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520721" y="908720"/>
            <a:ext cx="3835255" cy="4608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424278"/>
              </p:ext>
            </p:extLst>
          </p:nvPr>
        </p:nvGraphicFramePr>
        <p:xfrm>
          <a:off x="870383" y="1111106"/>
          <a:ext cx="826396" cy="12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0026569"/>
              </p:ext>
            </p:extLst>
          </p:nvPr>
        </p:nvGraphicFramePr>
        <p:xfrm>
          <a:off x="1506576" y="1124888"/>
          <a:ext cx="792000" cy="12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1592398"/>
              </p:ext>
            </p:extLst>
          </p:nvPr>
        </p:nvGraphicFramePr>
        <p:xfrm>
          <a:off x="2192376" y="1124888"/>
          <a:ext cx="792000" cy="12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9225032"/>
              </p:ext>
            </p:extLst>
          </p:nvPr>
        </p:nvGraphicFramePr>
        <p:xfrm>
          <a:off x="2878176" y="1124888"/>
          <a:ext cx="792000" cy="12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4571152"/>
              </p:ext>
            </p:extLst>
          </p:nvPr>
        </p:nvGraphicFramePr>
        <p:xfrm>
          <a:off x="3563976" y="1124888"/>
          <a:ext cx="792000" cy="12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6" name="TextBox 35"/>
          <p:cNvSpPr txBox="1"/>
          <p:nvPr/>
        </p:nvSpPr>
        <p:spPr>
          <a:xfrm rot="16200000">
            <a:off x="204926" y="1999856"/>
            <a:ext cx="9085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D*</a:t>
            </a:r>
            <a:r>
              <a:rPr lang="en-GB" sz="12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/ D*</a:t>
            </a:r>
            <a:r>
              <a:rPr lang="en-GB" sz="12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003148" y="3789040"/>
            <a:ext cx="32716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Supplementary Figure 1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D*</a:t>
            </a:r>
            <a:r>
              <a:rPr lang="en-GB" sz="1200" baseline="-2500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/ D*</a:t>
            </a:r>
            <a:r>
              <a:rPr lang="en-GB" sz="12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estimates across the 5 cortical ROIs for each of the 5 rats at </a:t>
            </a:r>
            <a:r>
              <a:rPr lang="en-GB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= 400ms. Top row: each individual line represents data acquired from 20 signal averages; Bottom row: the estimates acquired from the 80/100 average data.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48707" y="980728"/>
            <a:ext cx="5618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Rat 1</a:t>
            </a:r>
            <a:endParaRPr lang="en-GB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696779" y="980728"/>
            <a:ext cx="84986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Rat 2</a:t>
            </a:r>
            <a:endParaRPr lang="en-GB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308403" y="980728"/>
            <a:ext cx="5659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Rat 3</a:t>
            </a:r>
            <a:endParaRPr lang="en-GB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018404" y="980728"/>
            <a:ext cx="5363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Rat 4</a:t>
            </a:r>
            <a:endParaRPr lang="en-GB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724257" y="980728"/>
            <a:ext cx="5505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Rat 5</a:t>
            </a:r>
            <a:endParaRPr lang="en-GB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2" name="Chart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8295938"/>
              </p:ext>
            </p:extLst>
          </p:nvPr>
        </p:nvGraphicFramePr>
        <p:xfrm>
          <a:off x="879406" y="2276872"/>
          <a:ext cx="826501" cy="12629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3" name="Chart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5401855"/>
              </p:ext>
            </p:extLst>
          </p:nvPr>
        </p:nvGraphicFramePr>
        <p:xfrm>
          <a:off x="1494076" y="2276872"/>
          <a:ext cx="792088" cy="12629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24" name="Chart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2141636"/>
              </p:ext>
            </p:extLst>
          </p:nvPr>
        </p:nvGraphicFramePr>
        <p:xfrm>
          <a:off x="2204480" y="2276872"/>
          <a:ext cx="792088" cy="12629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25" name="Chart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1421321"/>
              </p:ext>
            </p:extLst>
          </p:nvPr>
        </p:nvGraphicFramePr>
        <p:xfrm>
          <a:off x="2866769" y="2276872"/>
          <a:ext cx="792088" cy="12629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26" name="Chart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1714235"/>
              </p:ext>
            </p:extLst>
          </p:nvPr>
        </p:nvGraphicFramePr>
        <p:xfrm>
          <a:off x="3543320" y="2276872"/>
          <a:ext cx="792088" cy="12629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828210" y="1166555"/>
            <a:ext cx="216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28210" y="1908882"/>
            <a:ext cx="2070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27584" y="2315652"/>
            <a:ext cx="216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97721" y="3057979"/>
            <a:ext cx="2070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840795" y="3512041"/>
            <a:ext cx="1651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Cortical ROI Number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563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44898</TotalTime>
  <Words>484</Words>
  <Application>Microsoft Office PowerPoint</Application>
  <PresentationFormat>On-screen Show (4:3)</PresentationFormat>
  <Paragraphs>92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Jack Wells</dc:creator>
  <cp:lastModifiedBy>Petra Zahnhausen-Stuber</cp:lastModifiedBy>
  <cp:revision>216</cp:revision>
  <dcterms:created xsi:type="dcterms:W3CDTF">2014-11-09T07:11:24Z</dcterms:created>
  <dcterms:modified xsi:type="dcterms:W3CDTF">2016-12-07T16:13:47Z</dcterms:modified>
</cp:coreProperties>
</file>