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3" r:id="rId6"/>
    <p:sldId id="260" r:id="rId7"/>
    <p:sldId id="266" r:id="rId8"/>
    <p:sldId id="268" r:id="rId9"/>
    <p:sldId id="267" r:id="rId10"/>
    <p:sldId id="261" r:id="rId11"/>
    <p:sldId id="265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BA46-1C23-40C2-A168-A1A0273A3DE1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269A-65B8-4152-8B6F-9118B04811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284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BA46-1C23-40C2-A168-A1A0273A3DE1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269A-65B8-4152-8B6F-9118B04811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116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BA46-1C23-40C2-A168-A1A0273A3DE1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269A-65B8-4152-8B6F-9118B04811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314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BA46-1C23-40C2-A168-A1A0273A3DE1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269A-65B8-4152-8B6F-9118B04811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551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BA46-1C23-40C2-A168-A1A0273A3DE1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269A-65B8-4152-8B6F-9118B04811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017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BA46-1C23-40C2-A168-A1A0273A3DE1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269A-65B8-4152-8B6F-9118B04811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41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BA46-1C23-40C2-A168-A1A0273A3DE1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269A-65B8-4152-8B6F-9118B04811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082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BA46-1C23-40C2-A168-A1A0273A3DE1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269A-65B8-4152-8B6F-9118B04811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015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BA46-1C23-40C2-A168-A1A0273A3DE1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269A-65B8-4152-8B6F-9118B04811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21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BA46-1C23-40C2-A168-A1A0273A3DE1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269A-65B8-4152-8B6F-9118B04811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94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BA46-1C23-40C2-A168-A1A0273A3DE1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269A-65B8-4152-8B6F-9118B04811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372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5BA46-1C23-40C2-A168-A1A0273A3DE1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F269A-65B8-4152-8B6F-9118B04811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228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w.locke@ucl.ac.u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searchcghe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1999" cy="2387600"/>
          </a:xfrm>
        </p:spPr>
        <p:txBody>
          <a:bodyPr>
            <a:normAutofit/>
          </a:bodyPr>
          <a:lstStyle/>
          <a:p>
            <a:r>
              <a:rPr lang="en-US" sz="4800" b="1" dirty="0"/>
              <a:t>The implications of a diversifying workforce for higher education systems, institutions and</a:t>
            </a:r>
            <a:br>
              <a:rPr lang="en-US" sz="4800" b="1" dirty="0"/>
            </a:br>
            <a:r>
              <a:rPr lang="en-US" sz="4800" b="1" dirty="0" smtClean="0"/>
              <a:t>individuals</a:t>
            </a:r>
            <a:endParaRPr lang="en-GB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69789"/>
            <a:ext cx="9144000" cy="2169034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William Locke, dr. CGHE IoE UCL </a:t>
            </a:r>
            <a:r>
              <a:rPr lang="en-GB" dirty="0" smtClean="0">
                <a:hlinkClick r:id="rId2"/>
              </a:rPr>
              <a:t>w.locke@ucl.ac.uk</a:t>
            </a:r>
            <a:r>
              <a:rPr lang="en-GB" dirty="0" smtClean="0"/>
              <a:t> </a:t>
            </a:r>
          </a:p>
          <a:p>
            <a:r>
              <a:rPr lang="en-GB" dirty="0" smtClean="0"/>
              <a:t>Celia Whitchurch, </a:t>
            </a:r>
            <a:r>
              <a:rPr lang="en-GB" dirty="0"/>
              <a:t>dr. CGHE IoE UCL</a:t>
            </a:r>
            <a:endParaRPr lang="en-GB" dirty="0" smtClean="0"/>
          </a:p>
          <a:p>
            <a:r>
              <a:rPr lang="en-GB" dirty="0" smtClean="0"/>
              <a:t>Giulio Marini, </a:t>
            </a:r>
            <a:r>
              <a:rPr lang="en-GB" dirty="0"/>
              <a:t>dr. CGHE IoE UCL</a:t>
            </a:r>
            <a:endParaRPr lang="en-GB" dirty="0" smtClean="0"/>
          </a:p>
          <a:p>
            <a:endParaRPr lang="en-GB" dirty="0"/>
          </a:p>
          <a:p>
            <a:r>
              <a:rPr lang="en-US" dirty="0" smtClean="0"/>
              <a:t>SRHE Annual Conference, </a:t>
            </a:r>
            <a:r>
              <a:rPr lang="en-US" dirty="0" smtClean="0"/>
              <a:t>Newport Wales – 6</a:t>
            </a:r>
            <a:r>
              <a:rPr lang="en-US" baseline="30000" dirty="0" smtClean="0"/>
              <a:t>th</a:t>
            </a:r>
            <a:r>
              <a:rPr lang="en-US" dirty="0" smtClean="0"/>
              <a:t>-8</a:t>
            </a:r>
            <a:r>
              <a:rPr lang="en-US" baseline="30000" dirty="0" smtClean="0"/>
              <a:t>th</a:t>
            </a:r>
            <a:r>
              <a:rPr lang="en-US" dirty="0" smtClean="0"/>
              <a:t> December </a:t>
            </a:r>
            <a:r>
              <a:rPr lang="en-US" dirty="0" smtClean="0"/>
              <a:t>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873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 smtClean="0"/>
              <a:t>Case A - NIC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38687"/>
            <a:ext cx="12192000" cy="5564038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In northern Ireland HEIs are great contributors for the community, employing many people </a:t>
            </a:r>
          </a:p>
          <a:p>
            <a:pPr lvl="1"/>
            <a:r>
              <a:rPr lang="en-GB" dirty="0" smtClean="0"/>
              <a:t>Policy of representativeness of cultural sides of the region</a:t>
            </a:r>
          </a:p>
          <a:p>
            <a:pPr lvl="1"/>
            <a:r>
              <a:rPr lang="en-GB" dirty="0" smtClean="0"/>
              <a:t>Attractor for people with Northern Ireland roots</a:t>
            </a:r>
          </a:p>
          <a:p>
            <a:pPr lvl="1"/>
            <a:r>
              <a:rPr lang="en-GB" dirty="0" smtClean="0"/>
              <a:t>Not attractive for not Northern Ireland academics, especially not-Irish at all </a:t>
            </a:r>
          </a:p>
          <a:p>
            <a:pPr lvl="1"/>
            <a:r>
              <a:rPr lang="en-GB" dirty="0" smtClean="0"/>
              <a:t>Some sort of “peace keeper” for the whole nation as an implicit engagement.</a:t>
            </a:r>
          </a:p>
          <a:p>
            <a:pPr lvl="1"/>
            <a:r>
              <a:rPr lang="en-GB" dirty="0" smtClean="0"/>
              <a:t>Specific formula funding; hence specific strategies to cope with </a:t>
            </a:r>
          </a:p>
          <a:p>
            <a:r>
              <a:rPr lang="en-GB" dirty="0" smtClean="0"/>
              <a:t>Senior Management strategy trying to push change </a:t>
            </a:r>
          </a:p>
          <a:p>
            <a:pPr lvl="1"/>
            <a:r>
              <a:rPr lang="en-GB" dirty="0" smtClean="0"/>
              <a:t>Simplification via reduction of disciplinary </a:t>
            </a:r>
            <a:r>
              <a:rPr lang="en-GB" dirty="0" smtClean="0"/>
              <a:t>sets, </a:t>
            </a:r>
            <a:r>
              <a:rPr lang="en-GB" dirty="0" smtClean="0"/>
              <a:t>plus diversification of MMs positions (causing probably more problems than solutions)</a:t>
            </a:r>
          </a:p>
          <a:p>
            <a:pPr lvl="1"/>
            <a:r>
              <a:rPr lang="en-GB" dirty="0" smtClean="0"/>
              <a:t>Performance Management as a golden tool </a:t>
            </a:r>
            <a:endParaRPr lang="en-GB" dirty="0"/>
          </a:p>
          <a:p>
            <a:pPr lvl="1"/>
            <a:r>
              <a:rPr lang="en-GB" dirty="0" smtClean="0"/>
              <a:t>Favouring “juniors’ sake </a:t>
            </a:r>
            <a:r>
              <a:rPr lang="en-GB" dirty="0" smtClean="0"/>
              <a:t>&amp; acting on</a:t>
            </a:r>
            <a:r>
              <a:rPr lang="en-GB" dirty="0" smtClean="0"/>
              <a:t> </a:t>
            </a:r>
            <a:r>
              <a:rPr lang="en-GB" dirty="0" smtClean="0"/>
              <a:t>juniors’ behalf” via new HR Director to boost promising careers</a:t>
            </a:r>
          </a:p>
          <a:p>
            <a:r>
              <a:rPr lang="en-GB" dirty="0" smtClean="0"/>
              <a:t>For juniors (individuals’ perspective)</a:t>
            </a:r>
          </a:p>
          <a:p>
            <a:pPr lvl="1"/>
            <a:r>
              <a:rPr lang="en-GB" dirty="0" smtClean="0"/>
              <a:t>Supervisors’ relationships still important although juniors and “research students” are meant as individuals who can access </a:t>
            </a:r>
            <a:r>
              <a:rPr lang="en-GB" dirty="0" smtClean="0"/>
              <a:t>brand new services</a:t>
            </a:r>
            <a:endParaRPr lang="en-GB" dirty="0" smtClean="0"/>
          </a:p>
          <a:p>
            <a:pPr lvl="1"/>
            <a:r>
              <a:rPr lang="en-GB" dirty="0" smtClean="0"/>
              <a:t>Teaching only careers as a trap</a:t>
            </a:r>
          </a:p>
          <a:p>
            <a:pPr lvl="1"/>
            <a:r>
              <a:rPr lang="en-GB" dirty="0" smtClean="0"/>
              <a:t>Strong margin for one’s </a:t>
            </a:r>
            <a:r>
              <a:rPr lang="en-GB" i="1" dirty="0" smtClean="0"/>
              <a:t>agency</a:t>
            </a:r>
            <a:r>
              <a:rPr lang="en-GB" dirty="0" smtClean="0"/>
              <a:t>: academia as a flexible profession featured by possibilities (i.e. “temporary job as necessary evil”)</a:t>
            </a:r>
          </a:p>
          <a:p>
            <a:pPr lvl="1"/>
            <a:endParaRPr lang="en-GB" dirty="0" smtClean="0"/>
          </a:p>
          <a:p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786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</a:t>
            </a:r>
            <a:r>
              <a:rPr lang="en-GB" dirty="0" smtClean="0"/>
              <a:t>B </a:t>
            </a:r>
            <a:r>
              <a:rPr lang="en-GB" dirty="0"/>
              <a:t>- </a:t>
            </a:r>
            <a:r>
              <a:rPr lang="en-GB" dirty="0" smtClean="0"/>
              <a:t>EVU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191999" cy="4661439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The institutional strategy is to raise the intensity of </a:t>
            </a:r>
            <a:r>
              <a:rPr lang="en-GB" dirty="0" smtClean="0"/>
              <a:t>Research, </a:t>
            </a:r>
            <a:r>
              <a:rPr lang="en-GB" dirty="0" smtClean="0"/>
              <a:t>“becoming a real university” (a research intensive one)</a:t>
            </a:r>
          </a:p>
          <a:p>
            <a:pPr lvl="1"/>
            <a:r>
              <a:rPr lang="en-GB" dirty="0" smtClean="0"/>
              <a:t>HR as a brave new tool of management</a:t>
            </a:r>
          </a:p>
          <a:p>
            <a:pPr lvl="2"/>
            <a:r>
              <a:rPr lang="en-GB" dirty="0" smtClean="0"/>
              <a:t>To fire without redundancy </a:t>
            </a:r>
            <a:r>
              <a:rPr lang="en-GB" dirty="0" smtClean="0"/>
              <a:t>or lump sums, </a:t>
            </a:r>
            <a:r>
              <a:rPr lang="en-GB" dirty="0" smtClean="0"/>
              <a:t>threatening for end of employment for incapability</a:t>
            </a:r>
          </a:p>
          <a:p>
            <a:pPr lvl="2"/>
            <a:r>
              <a:rPr lang="en-GB" dirty="0" smtClean="0"/>
              <a:t>To use “Marks &amp; Spencer adverts like” to get paying fees “customers” (including tacking </a:t>
            </a:r>
            <a:r>
              <a:rPr lang="en-GB" i="1" dirty="0" smtClean="0"/>
              <a:t>retention</a:t>
            </a:r>
            <a:r>
              <a:rPr lang="en-GB" dirty="0" smtClean="0"/>
              <a:t>) </a:t>
            </a:r>
          </a:p>
          <a:p>
            <a:pPr lvl="1"/>
            <a:r>
              <a:rPr lang="en-GB" dirty="0" smtClean="0"/>
              <a:t>“PhD for all” as an institutional </a:t>
            </a:r>
            <a:r>
              <a:rPr lang="en-GB" dirty="0" smtClean="0"/>
              <a:t>policy, but will it really increase the presence of research?</a:t>
            </a:r>
            <a:endParaRPr lang="en-GB" dirty="0" smtClean="0"/>
          </a:p>
          <a:p>
            <a:pPr lvl="1"/>
            <a:r>
              <a:rPr lang="en-GB" dirty="0" smtClean="0"/>
              <a:t>A </a:t>
            </a:r>
            <a:r>
              <a:rPr lang="en-GB" dirty="0"/>
              <a:t>strong problem of starting research </a:t>
            </a:r>
            <a:r>
              <a:rPr lang="en-GB" dirty="0" smtClean="0"/>
              <a:t>from </a:t>
            </a:r>
            <a:r>
              <a:rPr lang="en-GB" dirty="0"/>
              <a:t>a tradition of teaching only institutions  </a:t>
            </a:r>
            <a:endParaRPr lang="en-GB" dirty="0" smtClean="0"/>
          </a:p>
          <a:p>
            <a:pPr lvl="1"/>
            <a:r>
              <a:rPr lang="en-GB" dirty="0" smtClean="0"/>
              <a:t>Academics are not subjected to diversification (“Zero 0hours” personnel </a:t>
            </a:r>
            <a:r>
              <a:rPr lang="en-GB" dirty="0" smtClean="0"/>
              <a:t>policy; traditional academic position to become really </a:t>
            </a:r>
            <a:r>
              <a:rPr lang="en-GB" dirty="0" err="1" smtClean="0"/>
              <a:t>R+T+else</a:t>
            </a:r>
            <a:r>
              <a:rPr lang="en-GB" dirty="0" smtClean="0"/>
              <a:t>)</a:t>
            </a:r>
            <a:endParaRPr lang="en-GB" dirty="0" smtClean="0"/>
          </a:p>
          <a:p>
            <a:r>
              <a:rPr lang="en-GB" dirty="0" smtClean="0"/>
              <a:t>For juniors (individuals’ perspective)</a:t>
            </a:r>
          </a:p>
          <a:p>
            <a:pPr lvl="1"/>
            <a:r>
              <a:rPr lang="en-GB" dirty="0" smtClean="0"/>
              <a:t>Research as a not very clear activity – lack of widespread expertise at the senior </a:t>
            </a:r>
            <a:r>
              <a:rPr lang="en-GB" dirty="0" smtClean="0"/>
              <a:t>level also</a:t>
            </a:r>
            <a:endParaRPr lang="en-GB" dirty="0" smtClean="0"/>
          </a:p>
          <a:p>
            <a:pPr lvl="1"/>
            <a:r>
              <a:rPr lang="en-GB" dirty="0" smtClean="0"/>
              <a:t>No time to pursue research, despite institutional re-engineering of many services to help the academics in endeavouring research  </a:t>
            </a:r>
          </a:p>
          <a:p>
            <a:pPr lvl="1"/>
            <a:r>
              <a:rPr lang="en-GB" dirty="0" smtClean="0"/>
              <a:t>Prospects of tailored careers by “tracks” (new ones </a:t>
            </a:r>
            <a:r>
              <a:rPr lang="en-GB" dirty="0" smtClean="0"/>
              <a:t>included i.e. “impact manager”)</a:t>
            </a:r>
            <a:endParaRPr lang="en-GB" dirty="0" smtClean="0"/>
          </a:p>
          <a:p>
            <a:pPr lvl="1"/>
            <a:r>
              <a:rPr lang="en-GB" dirty="0" smtClean="0"/>
              <a:t>Good prospects of career, provided </a:t>
            </a:r>
            <a:r>
              <a:rPr lang="en-GB" dirty="0" smtClean="0"/>
              <a:t>one publishes </a:t>
            </a:r>
            <a:r>
              <a:rPr lang="en-GB" dirty="0" smtClean="0"/>
              <a:t>(and </a:t>
            </a:r>
            <a:r>
              <a:rPr lang="en-GB" dirty="0" smtClean="0"/>
              <a:t>one is satisfied </a:t>
            </a:r>
            <a:r>
              <a:rPr lang="en-GB" dirty="0" smtClean="0"/>
              <a:t>by progression itself)</a:t>
            </a:r>
          </a:p>
          <a:p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734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4959"/>
            <a:ext cx="10515600" cy="1325563"/>
          </a:xfrm>
        </p:spPr>
        <p:txBody>
          <a:bodyPr/>
          <a:lstStyle/>
          <a:p>
            <a:r>
              <a:rPr lang="en-GB" dirty="0" smtClean="0"/>
              <a:t>Prospect (to be developed)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90688"/>
            <a:ext cx="12192000" cy="4718738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New “brave” HR conditions as a consequence of both new material conditions and rhetoric. “Regular </a:t>
            </a:r>
            <a:r>
              <a:rPr lang="en-GB" dirty="0" smtClean="0"/>
              <a:t>HR for regular business” </a:t>
            </a:r>
            <a:r>
              <a:rPr lang="en-GB" dirty="0" smtClean="0"/>
              <a:t>as </a:t>
            </a:r>
            <a:r>
              <a:rPr lang="en-GB" dirty="0" smtClean="0"/>
              <a:t>a new </a:t>
            </a:r>
            <a:r>
              <a:rPr lang="en-GB" dirty="0" smtClean="0"/>
              <a:t>tool of institutional strategies and institutional </a:t>
            </a:r>
            <a:r>
              <a:rPr lang="en-GB" dirty="0" smtClean="0"/>
              <a:t>change</a:t>
            </a:r>
            <a:endParaRPr lang="en-GB" dirty="0" smtClean="0"/>
          </a:p>
          <a:p>
            <a:pPr lvl="1"/>
            <a:r>
              <a:rPr lang="en-GB" dirty="0" smtClean="0"/>
              <a:t>Diversification of labour is </a:t>
            </a:r>
            <a:r>
              <a:rPr lang="en-GB" dirty="0" smtClean="0"/>
              <a:t>foremost a </a:t>
            </a:r>
            <a:r>
              <a:rPr lang="en-GB" dirty="0" smtClean="0"/>
              <a:t>solution to institutional problems, for which the formula funding of the whole system plays a </a:t>
            </a:r>
            <a:r>
              <a:rPr lang="en-GB" dirty="0" smtClean="0"/>
              <a:t>role</a:t>
            </a:r>
            <a:endParaRPr lang="en-GB" dirty="0" smtClean="0"/>
          </a:p>
          <a:p>
            <a:pPr lvl="1"/>
            <a:r>
              <a:rPr lang="en-GB" i="1" dirty="0" smtClean="0"/>
              <a:t>Performance management </a:t>
            </a:r>
            <a:r>
              <a:rPr lang="en-GB" dirty="0" smtClean="0"/>
              <a:t>is a new mantra and credo, </a:t>
            </a:r>
            <a:r>
              <a:rPr lang="en-GB" dirty="0" smtClean="0"/>
              <a:t>but… </a:t>
            </a:r>
            <a:r>
              <a:rPr lang="en-GB" dirty="0" smtClean="0"/>
              <a:t>is it working</a:t>
            </a:r>
            <a:r>
              <a:rPr lang="en-GB" dirty="0" smtClean="0"/>
              <a:t>? And what is it really used for?</a:t>
            </a:r>
            <a:endParaRPr lang="en-GB" dirty="0" smtClean="0"/>
          </a:p>
          <a:p>
            <a:pPr lvl="1"/>
            <a:r>
              <a:rPr lang="en-GB" dirty="0" smtClean="0"/>
              <a:t>Changes are often a matter of cultural one, aiming at shaping the academic profession as a whole (from coveted and unfettered </a:t>
            </a:r>
            <a:r>
              <a:rPr lang="en-GB" dirty="0" smtClean="0"/>
              <a:t>investigation into </a:t>
            </a:r>
            <a:r>
              <a:rPr lang="en-GB" dirty="0" smtClean="0"/>
              <a:t>a business </a:t>
            </a:r>
            <a:r>
              <a:rPr lang="en-GB" dirty="0" smtClean="0"/>
              <a:t>like employment) </a:t>
            </a:r>
            <a:endParaRPr lang="en-GB" dirty="0" smtClean="0"/>
          </a:p>
          <a:p>
            <a:pPr lvl="1"/>
            <a:r>
              <a:rPr lang="en-GB" dirty="0" smtClean="0"/>
              <a:t>Diversification </a:t>
            </a:r>
            <a:r>
              <a:rPr lang="en-GB" dirty="0"/>
              <a:t>is sometimes only </a:t>
            </a:r>
            <a:r>
              <a:rPr lang="en-GB" dirty="0" smtClean="0"/>
              <a:t>apparent (e.g. “other duties” in JDs </a:t>
            </a:r>
            <a:r>
              <a:rPr lang="en-GB" dirty="0" smtClean="0"/>
              <a:t>gives </a:t>
            </a:r>
            <a:r>
              <a:rPr lang="en-GB" dirty="0" smtClean="0"/>
              <a:t>opportunities </a:t>
            </a:r>
            <a:r>
              <a:rPr lang="en-GB" dirty="0" smtClean="0"/>
              <a:t>to L.M. to ask for anything)</a:t>
            </a:r>
            <a:endParaRPr lang="en-GB" dirty="0" smtClean="0"/>
          </a:p>
          <a:p>
            <a:r>
              <a:rPr lang="en-GB" dirty="0" smtClean="0"/>
              <a:t>Some first glance to the data let emerge a divide between cohorts</a:t>
            </a:r>
          </a:p>
          <a:p>
            <a:pPr lvl="1"/>
            <a:r>
              <a:rPr lang="en-GB" dirty="0" smtClean="0"/>
              <a:t>For the elder, academia was a matter of being free to develop oneself in any direction</a:t>
            </a:r>
          </a:p>
          <a:p>
            <a:pPr lvl="1"/>
            <a:r>
              <a:rPr lang="en-GB" dirty="0" smtClean="0"/>
              <a:t>For the juniors, academia is a still fascinating place to cultivate interests and oneself as a project, but possibilities are </a:t>
            </a:r>
            <a:r>
              <a:rPr lang="en-GB" dirty="0" smtClean="0"/>
              <a:t>present at short time span; opportunities require a lot of efforts (and time) to become reality</a:t>
            </a:r>
            <a:endParaRPr lang="en-GB" dirty="0" smtClean="0"/>
          </a:p>
          <a:p>
            <a:r>
              <a:rPr lang="en-GB" dirty="0" smtClean="0"/>
              <a:t>Drivers of change </a:t>
            </a:r>
          </a:p>
          <a:p>
            <a:pPr lvl="1"/>
            <a:r>
              <a:rPr lang="en-GB" dirty="0" smtClean="0"/>
              <a:t>Things like REF, TEF or other institutional achievements (i.e. Athena Swan) are intrinsically dominated by some degree of </a:t>
            </a:r>
            <a:r>
              <a:rPr lang="en-GB" i="1" dirty="0" smtClean="0"/>
              <a:t>gaming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Performance Management implementations are of some unclear effectiveness, the consequences of formula funding appear as indirect </a:t>
            </a:r>
            <a:r>
              <a:rPr lang="en-GB" dirty="0" smtClean="0"/>
              <a:t>as, </a:t>
            </a:r>
            <a:r>
              <a:rPr lang="en-GB" dirty="0" smtClean="0"/>
              <a:t>at the same </a:t>
            </a:r>
            <a:r>
              <a:rPr lang="en-GB" dirty="0" smtClean="0"/>
              <a:t>time, </a:t>
            </a:r>
            <a:r>
              <a:rPr lang="en-GB" dirty="0" smtClean="0"/>
              <a:t>more effective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607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CGHE 3.2: Research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dirty="0">
                <a:effectLst>
                  <a:outerShdw sx="0" sy="0">
                    <a:srgbClr val="000000"/>
                  </a:outerShdw>
                </a:effectLst>
              </a:rPr>
              <a:t>In what ways are academic roles and identities diversifying? </a:t>
            </a:r>
            <a:endParaRPr lang="en-GB" dirty="0">
              <a:effectLst>
                <a:outerShdw sx="0" sy="0">
                  <a:srgbClr val="000000"/>
                </a:outerShdw>
              </a:effectLst>
            </a:endParaRPr>
          </a:p>
          <a:p>
            <a:pPr lvl="0" fontAlgn="base"/>
            <a:r>
              <a:rPr lang="en-US" dirty="0">
                <a:effectLst>
                  <a:outerShdw sx="0" sy="0">
                    <a:srgbClr val="000000"/>
                  </a:outerShdw>
                </a:effectLst>
              </a:rPr>
              <a:t>What are the implications for individuals and institutions, locally and globally? </a:t>
            </a:r>
            <a:endParaRPr lang="en-GB" dirty="0">
              <a:effectLst>
                <a:outerShdw sx="0" sy="0">
                  <a:srgbClr val="000000"/>
                </a:outerShdw>
              </a:effectLst>
            </a:endParaRPr>
          </a:p>
          <a:p>
            <a:pPr lvl="0" fontAlgn="base"/>
            <a:r>
              <a:rPr lang="en-US" dirty="0">
                <a:effectLst>
                  <a:outerShdw sx="0" sy="0">
                    <a:srgbClr val="000000"/>
                  </a:outerShdw>
                </a:effectLst>
              </a:rPr>
              <a:t>What tensions and/or synergies arise from this diversification, for instance between individual aspirations and institutional missions, structures and processes? </a:t>
            </a:r>
            <a:endParaRPr lang="en-GB" dirty="0">
              <a:effectLst>
                <a:outerShdw sx="0" sy="0">
                  <a:srgbClr val="000000"/>
                </a:outerShdw>
              </a:effectLst>
            </a:endParaRPr>
          </a:p>
          <a:p>
            <a:pPr lvl="0" fontAlgn="base"/>
            <a:r>
              <a:rPr lang="en-US" dirty="0">
                <a:effectLst>
                  <a:outerShdw sx="0" sy="0">
                    <a:srgbClr val="000000"/>
                  </a:outerShdw>
                </a:effectLst>
              </a:rPr>
              <a:t>How are such tensions being managed and resolved in optimal ways for individuals and institutions?</a:t>
            </a:r>
            <a:endParaRPr lang="en-GB" dirty="0">
              <a:effectLst>
                <a:outerShdw sx="0" sy="0">
                  <a:srgbClr val="000000"/>
                </a:outerShdw>
              </a:effectLst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198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Design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2017: first qualitative phase with 8 interviewees in 8 HEIs in UK</a:t>
            </a:r>
          </a:p>
          <a:p>
            <a:pPr lvl="3"/>
            <a:r>
              <a:rPr lang="en-GB" sz="2400" dirty="0" smtClean="0"/>
              <a:t>6 cases entirely completed for a total of </a:t>
            </a:r>
            <a:r>
              <a:rPr lang="en-GB" sz="2400" dirty="0" smtClean="0"/>
              <a:t>52 </a:t>
            </a:r>
            <a:r>
              <a:rPr lang="en-GB" sz="2400" dirty="0" smtClean="0"/>
              <a:t>interview collected</a:t>
            </a:r>
          </a:p>
          <a:p>
            <a:r>
              <a:rPr lang="en-GB" dirty="0" smtClean="0"/>
              <a:t>2018: launch of a quantitative survey in those 8 HEIs</a:t>
            </a:r>
          </a:p>
          <a:p>
            <a:r>
              <a:rPr lang="en-GB" dirty="0" smtClean="0"/>
              <a:t>2019: second qualitative phase (longitudinal: same people re-interviewed regardless their affiliation or sector of employment) </a:t>
            </a:r>
          </a:p>
          <a:p>
            <a:endParaRPr lang="en-GB" dirty="0"/>
          </a:p>
          <a:p>
            <a:r>
              <a:rPr lang="en-GB" dirty="0" smtClean="0">
                <a:solidFill>
                  <a:srgbClr val="FF0000"/>
                </a:solidFill>
              </a:rPr>
              <a:t>A “positional” CGHE Working Paper is about to be released at </a:t>
            </a:r>
            <a:r>
              <a:rPr lang="en-GB" dirty="0" smtClean="0">
                <a:solidFill>
                  <a:srgbClr val="FF0000"/>
                </a:solidFill>
                <a:hlinkClick r:id="rId2"/>
              </a:rPr>
              <a:t>www.researchcghe.org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39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Methodology &amp; Research Design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Senior Management</a:t>
            </a:r>
            <a:r>
              <a:rPr lang="en-GB" dirty="0"/>
              <a:t> </a:t>
            </a:r>
            <a:r>
              <a:rPr lang="en-GB" dirty="0" smtClean="0"/>
              <a:t>&amp; Heads of HR to speak about institutional changes in a comprehensive manner </a:t>
            </a:r>
          </a:p>
          <a:p>
            <a:r>
              <a:rPr lang="en-GB" dirty="0" smtClean="0"/>
              <a:t>Individual perspectives from different types of juniors </a:t>
            </a:r>
          </a:p>
          <a:p>
            <a:r>
              <a:rPr lang="en-GB" dirty="0" smtClean="0"/>
              <a:t>Some Middle Managers to take into account implementations, changes from the previous generation </a:t>
            </a:r>
            <a:r>
              <a:rPr lang="en-GB" dirty="0" smtClean="0"/>
              <a:t>(their own careers) and </a:t>
            </a:r>
            <a:r>
              <a:rPr lang="en-GB" dirty="0" smtClean="0"/>
              <a:t>prospects </a:t>
            </a:r>
            <a:r>
              <a:rPr lang="en-GB" dirty="0" smtClean="0"/>
              <a:t>for juniors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0258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Anonymised identity of HEIs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3309" y="1690688"/>
            <a:ext cx="10531415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              </a:t>
            </a:r>
            <a:endParaRPr lang="en-GB" b="1" dirty="0" smtClean="0"/>
          </a:p>
          <a:p>
            <a:pPr marL="514350" indent="-514350">
              <a:buFont typeface="+mj-lt"/>
              <a:buAutoNum type="alphaLcParenR"/>
            </a:pPr>
            <a:r>
              <a:rPr lang="en-GB" b="1" dirty="0" smtClean="0">
                <a:solidFill>
                  <a:srgbClr val="FF0000"/>
                </a:solidFill>
              </a:rPr>
              <a:t>NIC </a:t>
            </a:r>
            <a:r>
              <a:rPr lang="en-GB" b="1" dirty="0">
                <a:solidFill>
                  <a:srgbClr val="FF0000"/>
                </a:solidFill>
              </a:rPr>
              <a:t>= Northern Ireland College                             </a:t>
            </a:r>
            <a:endParaRPr lang="en-GB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b="1" dirty="0" smtClean="0">
                <a:solidFill>
                  <a:srgbClr val="FF0000"/>
                </a:solidFill>
              </a:rPr>
              <a:t>SSU = </a:t>
            </a:r>
            <a:r>
              <a:rPr lang="en-GB" b="1" dirty="0" err="1" smtClean="0">
                <a:solidFill>
                  <a:srgbClr val="FF0000"/>
                </a:solidFill>
              </a:rPr>
              <a:t>Southshire</a:t>
            </a:r>
            <a:r>
              <a:rPr lang="en-GB" b="1" dirty="0" smtClean="0">
                <a:solidFill>
                  <a:srgbClr val="FF0000"/>
                </a:solidFill>
              </a:rPr>
              <a:t> University (research intensive)</a:t>
            </a:r>
          </a:p>
          <a:p>
            <a:pPr marL="514350" indent="-514350">
              <a:buFont typeface="+mj-lt"/>
              <a:buAutoNum type="alphaLcParenR"/>
            </a:pPr>
            <a:r>
              <a:rPr lang="en-GB" b="1" dirty="0" smtClean="0">
                <a:solidFill>
                  <a:srgbClr val="FF0000"/>
                </a:solidFill>
              </a:rPr>
              <a:t>EVU = English Vocational </a:t>
            </a:r>
            <a:r>
              <a:rPr lang="en-GB" b="1" dirty="0" smtClean="0">
                <a:solidFill>
                  <a:srgbClr val="FF0000"/>
                </a:solidFill>
              </a:rPr>
              <a:t>(Post-92)</a:t>
            </a:r>
            <a:r>
              <a:rPr lang="en-GB" b="1" dirty="0">
                <a:solidFill>
                  <a:srgbClr val="FF0000"/>
                </a:solidFill>
              </a:rPr>
              <a:t>           </a:t>
            </a:r>
            <a:r>
              <a:rPr lang="en-GB" b="1" dirty="0"/>
              <a:t>    </a:t>
            </a:r>
            <a:endParaRPr lang="en-GB" dirty="0"/>
          </a:p>
          <a:p>
            <a:pPr marL="514350" indent="-514350">
              <a:buFont typeface="+mj-lt"/>
              <a:buAutoNum type="alphaLcParenR"/>
            </a:pPr>
            <a:r>
              <a:rPr lang="en-GB" b="1" dirty="0" smtClean="0"/>
              <a:t>SVU = Scottish Vocational University </a:t>
            </a:r>
            <a:r>
              <a:rPr lang="en-GB" b="1" dirty="0"/>
              <a:t>                                 </a:t>
            </a:r>
            <a:endParaRPr lang="en-GB" b="1" dirty="0" smtClean="0"/>
          </a:p>
          <a:p>
            <a:pPr marL="514350" indent="-514350">
              <a:buFont typeface="+mj-lt"/>
              <a:buAutoNum type="alphaLcParenR"/>
            </a:pPr>
            <a:r>
              <a:rPr lang="en-GB" b="1" dirty="0" smtClean="0"/>
              <a:t>PGU </a:t>
            </a:r>
            <a:r>
              <a:rPr lang="en-GB" b="1" dirty="0"/>
              <a:t>= Plate Glass University                                  </a:t>
            </a:r>
            <a:endParaRPr lang="en-GB" dirty="0"/>
          </a:p>
          <a:p>
            <a:pPr marL="514350" indent="-514350">
              <a:buFont typeface="+mj-lt"/>
              <a:buAutoNum type="alphaLcParenR"/>
            </a:pPr>
            <a:r>
              <a:rPr lang="en-GB" b="1" dirty="0"/>
              <a:t>NSU = </a:t>
            </a:r>
            <a:r>
              <a:rPr lang="en-GB" b="1" dirty="0" err="1"/>
              <a:t>Northshire</a:t>
            </a:r>
            <a:r>
              <a:rPr lang="en-GB" b="1" dirty="0"/>
              <a:t> University  </a:t>
            </a:r>
            <a:r>
              <a:rPr lang="en-GB" b="1" dirty="0" smtClean="0"/>
              <a:t>(research intensive)</a:t>
            </a:r>
            <a:r>
              <a:rPr lang="en-GB" b="1" dirty="0"/>
              <a:t>                             </a:t>
            </a:r>
            <a:endParaRPr lang="en-GB" dirty="0"/>
          </a:p>
          <a:p>
            <a:pPr marL="514350" indent="-514350">
              <a:buFont typeface="+mj-lt"/>
              <a:buAutoNum type="alphaLcParenR"/>
            </a:pPr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LRG = London Russell Group University</a:t>
            </a:r>
          </a:p>
          <a:p>
            <a:pPr marL="514350" indent="-514350">
              <a:buFont typeface="+mj-lt"/>
              <a:buAutoNum type="alphaLcParenR"/>
            </a:pPr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WVU = Welsh Vocational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(Post-92)</a:t>
            </a:r>
            <a:r>
              <a:rPr lang="en-GB" b="1" dirty="0"/>
              <a:t>                                   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125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secondary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529" y="1825624"/>
            <a:ext cx="11749178" cy="3790172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Teaching only contracts are not homogeneous by gender and by institution</a:t>
            </a:r>
          </a:p>
          <a:p>
            <a:pPr lvl="1"/>
            <a:r>
              <a:rPr lang="en-GB" dirty="0" smtClean="0"/>
              <a:t>Although women being more employed in this way, increasingly men also got this position in the last decade</a:t>
            </a:r>
          </a:p>
          <a:p>
            <a:pPr lvl="1"/>
            <a:r>
              <a:rPr lang="en-GB" dirty="0" smtClean="0"/>
              <a:t>In SSU and EVU they started to go down in the last years</a:t>
            </a:r>
          </a:p>
          <a:p>
            <a:r>
              <a:rPr lang="en-GB" dirty="0"/>
              <a:t>Teaching only contracts are almost never full time posts</a:t>
            </a:r>
          </a:p>
          <a:p>
            <a:pPr lvl="1"/>
            <a:r>
              <a:rPr lang="en-GB" dirty="0"/>
              <a:t>In N.I. percentage was </a:t>
            </a:r>
            <a:r>
              <a:rPr lang="en-GB" dirty="0" smtClean="0"/>
              <a:t>lower</a:t>
            </a:r>
          </a:p>
          <a:p>
            <a:pPr lvl="1"/>
            <a:r>
              <a:rPr lang="en-GB" dirty="0" smtClean="0"/>
              <a:t>SSU is in a different trend</a:t>
            </a:r>
            <a:endParaRPr lang="en-GB" dirty="0"/>
          </a:p>
          <a:p>
            <a:pPr lvl="1"/>
            <a:r>
              <a:rPr lang="en-GB" dirty="0"/>
              <a:t>The average of part timers (e.g. </a:t>
            </a:r>
            <a:r>
              <a:rPr lang="en-GB" dirty="0" smtClean="0"/>
              <a:t>0.5; </a:t>
            </a:r>
            <a:r>
              <a:rPr lang="en-GB" dirty="0"/>
              <a:t>0.2, etc.) still to be computed</a:t>
            </a:r>
          </a:p>
          <a:p>
            <a:pPr lvl="1"/>
            <a:r>
              <a:rPr lang="en-GB" dirty="0"/>
              <a:t>“Atypical” personnel hard to be analysed</a:t>
            </a:r>
          </a:p>
          <a:p>
            <a:r>
              <a:rPr lang="en-GB" dirty="0" smtClean="0"/>
              <a:t>A more cosmopolitan staff. British nationality went down, especially in favour of (other) EU nationals</a:t>
            </a:r>
          </a:p>
          <a:p>
            <a:pPr lvl="1"/>
            <a:r>
              <a:rPr lang="en-GB" dirty="0" smtClean="0"/>
              <a:t>Data still can’t take into account any possible “</a:t>
            </a:r>
            <a:r>
              <a:rPr lang="en-GB" dirty="0" err="1" smtClean="0"/>
              <a:t>Brexodus</a:t>
            </a:r>
            <a:r>
              <a:rPr lang="en-GB" dirty="0" smtClean="0"/>
              <a:t>”; EU nationals have grown everywhere in the last decade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7767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570070"/>
              </p:ext>
            </p:extLst>
          </p:nvPr>
        </p:nvGraphicFramePr>
        <p:xfrm>
          <a:off x="146645" y="405445"/>
          <a:ext cx="11783689" cy="61506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7439"/>
                <a:gridCol w="1047439"/>
                <a:gridCol w="1047439"/>
                <a:gridCol w="1047439"/>
                <a:gridCol w="1047439"/>
                <a:gridCol w="1047439"/>
                <a:gridCol w="1047439"/>
                <a:gridCol w="1047439"/>
                <a:gridCol w="1047439"/>
                <a:gridCol w="1047439"/>
                <a:gridCol w="1309299"/>
              </a:tblGrid>
              <a:tr h="410042">
                <a:tc gridSpan="10"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Percentage of Teaching only staff over the total of academic </a:t>
                      </a:r>
                      <a:r>
                        <a:rPr lang="en-US" sz="1600" b="1" u="none" strike="noStrike" dirty="0" smtClean="0">
                          <a:effectLst/>
                        </a:rPr>
                        <a:t>staff by gender. </a:t>
                      </a:r>
                      <a:r>
                        <a:rPr lang="en-US" sz="1600" b="1" u="none" strike="noStrike" dirty="0">
                          <a:effectLst/>
                        </a:rPr>
                        <a:t>Full time equivalent count, time series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10042"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Tot UK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RG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SSU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NIC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EVU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10042"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F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M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F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M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F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M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F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M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F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M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1004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1" u="none" strike="noStrike" dirty="0">
                          <a:effectLst/>
                        </a:rPr>
                        <a:t>2004/05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14.8%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3.6%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39.0%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24.0%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22.1%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6.4%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14.0%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7.6%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1004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1" u="none" strike="noStrike" dirty="0">
                          <a:effectLst/>
                        </a:rPr>
                        <a:t>2005/06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15.2%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4.0%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34.4%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22.2%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22.4%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6.7%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25.0%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16.7%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1004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1" u="none" strike="noStrike" dirty="0">
                          <a:effectLst/>
                        </a:rPr>
                        <a:t>2006/07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15.1%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4.2%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36.1%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23.1%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22.5%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6.9%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20.0%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13.0%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1004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1" u="none" strike="noStrike" dirty="0">
                          <a:effectLst/>
                        </a:rPr>
                        <a:t>2007/08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14.4%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 dirty="0">
                          <a:effectLst/>
                        </a:rPr>
                        <a:t>9.0%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9.6%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4.5%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33.8%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22.5%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22.9%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6.9%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30.4%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21.2%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1004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1" u="none" strike="noStrike" dirty="0">
                          <a:effectLst/>
                        </a:rPr>
                        <a:t>2008/09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15.5%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10.0%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4.8%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40.9%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28.7%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21.8%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7.8%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24.7%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18.9%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1004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1" u="none" strike="noStrike" dirty="0">
                          <a:effectLst/>
                        </a:rPr>
                        <a:t>2009/10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15.8%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10.3%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10.4%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5.2%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44.3%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34.1%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19.7%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20.7%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16.7%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1004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1" u="none" strike="noStrike" dirty="0">
                          <a:effectLst/>
                        </a:rPr>
                        <a:t>2010/11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15.3%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10.1%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11.3%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5.9%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47.2%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34.1%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17.9%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15.6%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14.4%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1004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1" u="none" strike="noStrike" dirty="0">
                          <a:effectLst/>
                        </a:rPr>
                        <a:t>2011/12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15.9%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10.9%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12.2%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6.4%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49.5%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38.9%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18.0%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6.8%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19.2%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18.6%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1004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1" u="none" strike="noStrike" dirty="0">
                          <a:effectLst/>
                        </a:rPr>
                        <a:t>2012/13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18.2%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13.1%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14.8%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50.0%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41.4%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23.0%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13.9%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17.8%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16.2%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1004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1" u="none" strike="noStrike" dirty="0">
                          <a:effectLst/>
                        </a:rPr>
                        <a:t>2013/14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20.5%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14.6%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15.8%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49.2%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41.3%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21.7%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13.3%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16.4%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14.1%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1004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1" u="none" strike="noStrike" dirty="0">
                          <a:effectLst/>
                        </a:rPr>
                        <a:t>2014/15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20.4%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14.7%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16.2%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10.0%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47.2%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41.2%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22.0%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13.1%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1004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1" u="none" strike="noStrike" dirty="0">
                          <a:effectLst/>
                        </a:rPr>
                        <a:t>2015/16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20.4%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14.7%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16.3%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10.1%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45.0%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36.7%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21.0%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13.1%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13.6%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 dirty="0">
                          <a:effectLst/>
                        </a:rPr>
                        <a:t>9.6%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624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527638"/>
              </p:ext>
            </p:extLst>
          </p:nvPr>
        </p:nvGraphicFramePr>
        <p:xfrm>
          <a:off x="327802" y="439946"/>
          <a:ext cx="11533518" cy="61506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253"/>
                <a:gridCol w="1922253"/>
                <a:gridCol w="1922253"/>
                <a:gridCol w="1922253"/>
                <a:gridCol w="1922253"/>
                <a:gridCol w="1922253"/>
              </a:tblGrid>
              <a:tr h="439331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Percentage of part timers over full time staff in teaching only contracts. Heads count, time series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39331"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 dirty="0">
                          <a:effectLst/>
                        </a:rPr>
                        <a:t>Tot UK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 dirty="0">
                          <a:effectLst/>
                        </a:rPr>
                        <a:t>RG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 dirty="0">
                          <a:effectLst/>
                        </a:rPr>
                        <a:t>SSU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 dirty="0">
                          <a:effectLst/>
                        </a:rPr>
                        <a:t>NIC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 dirty="0">
                          <a:effectLst/>
                        </a:rPr>
                        <a:t>EVU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3933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1" u="none" strike="noStrike" dirty="0">
                          <a:effectLst/>
                        </a:rPr>
                        <a:t>2004/05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83.8%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63.5%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96.6%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10.2%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39.0%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3933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1" u="none" strike="noStrike" dirty="0">
                          <a:effectLst/>
                        </a:rPr>
                        <a:t>2005/06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87.2%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70.4%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96.7%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63.1%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3933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1" u="none" strike="noStrike" dirty="0">
                          <a:effectLst/>
                        </a:rPr>
                        <a:t>2006/07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 dirty="0">
                          <a:effectLst/>
                        </a:rPr>
                        <a:t>87.5%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70.8%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97.0%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9.6%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61.0%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3933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1" u="none" strike="noStrike" dirty="0">
                          <a:effectLst/>
                        </a:rPr>
                        <a:t>2007/08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90.2%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69.0%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96.2%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8.8%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95.2%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3933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1" u="none" strike="noStrike" dirty="0">
                          <a:effectLst/>
                        </a:rPr>
                        <a:t>2008/09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85.3%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69.9%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96.4%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12.9%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99.5%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3933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1" u="none" strike="noStrike" dirty="0">
                          <a:effectLst/>
                        </a:rPr>
                        <a:t>2009/10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86.5%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68.8%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96.5%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16.7%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99.6%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3933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1" u="none" strike="noStrike" dirty="0">
                          <a:effectLst/>
                        </a:rPr>
                        <a:t>2010/11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86.3%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66.1%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97.4%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20.3%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100.0%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3933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1" u="none" strike="noStrike" dirty="0">
                          <a:effectLst/>
                        </a:rPr>
                        <a:t>2011/12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85.2%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64.5%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96.7%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24.3%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100.0%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3933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1" u="none" strike="noStrike" dirty="0">
                          <a:effectLst/>
                        </a:rPr>
                        <a:t>2012/13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90.4%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88.1%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94.4%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86.1%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99.8%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3933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1" u="none" strike="noStrike" dirty="0">
                          <a:effectLst/>
                        </a:rPr>
                        <a:t>2013/14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91.1%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88.5%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92.5%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83.6%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100.0%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3933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1" u="none" strike="noStrike" dirty="0">
                          <a:effectLst/>
                        </a:rPr>
                        <a:t>2014/15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91.3%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88.6%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92.6%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83.0%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100.0%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3933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1" u="none" strike="noStrike" dirty="0">
                          <a:effectLst/>
                        </a:rPr>
                        <a:t>2015/16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90.3%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87.0%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85.2%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80.2%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 dirty="0">
                          <a:effectLst/>
                        </a:rPr>
                        <a:t>99.7%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234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70236"/>
              </p:ext>
            </p:extLst>
          </p:nvPr>
        </p:nvGraphicFramePr>
        <p:xfrm>
          <a:off x="172523" y="215646"/>
          <a:ext cx="11861327" cy="6409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3247"/>
                <a:gridCol w="1072808"/>
                <a:gridCol w="1072808"/>
                <a:gridCol w="1072808"/>
                <a:gridCol w="1072808"/>
                <a:gridCol w="1072808"/>
                <a:gridCol w="1072808"/>
                <a:gridCol w="1072808"/>
                <a:gridCol w="1072808"/>
                <a:gridCol w="1072808"/>
                <a:gridCol w="1072808"/>
              </a:tblGrid>
              <a:tr h="427296">
                <a:tc gridSpan="11"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Percentage of UK national staff and other EU staff over total full time equivalent staff (unknown nationality discarded). Time series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27296"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Tot UK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RG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SSU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NIC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EVU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27296"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UK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OTHER-EU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UK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OTHER-EU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UK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OTHER-EU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UK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OTHER-EU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UK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u="none" strike="noStrike">
                          <a:effectLst/>
                        </a:rPr>
                        <a:t>OTHER-EU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2729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1" u="none" strike="noStrike" dirty="0">
                          <a:effectLst/>
                        </a:rPr>
                        <a:t>2004/05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87.0%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6.1%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82.9%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84.9%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6.9%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70.1%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23.1%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97.2%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0.9%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2729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1" u="none" strike="noStrike" dirty="0">
                          <a:effectLst/>
                        </a:rPr>
                        <a:t>2005/06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86.3%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6.6%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82.0%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84.1%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71.0%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22.5%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97.1%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2729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1" u="none" strike="noStrike" dirty="0">
                          <a:effectLst/>
                        </a:rPr>
                        <a:t>2006/07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85.3%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 dirty="0">
                          <a:effectLst/>
                        </a:rPr>
                        <a:t>80.6%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82.6%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69.5%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23.2%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96.9%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2729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1" u="none" strike="noStrike">
                          <a:effectLst/>
                        </a:rPr>
                        <a:t>2007/08</a:t>
                      </a:r>
                      <a:endParaRPr lang="en-GB" sz="16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84.4%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79.4%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10.3%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81.7%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68.7%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23.4%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96.7%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2729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1" u="none" strike="noStrike" dirty="0">
                          <a:effectLst/>
                        </a:rPr>
                        <a:t>2008/09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84.1%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78.9%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10.9%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81.9%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9.6%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69.1%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22.6%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95.3%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2729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1" u="none" strike="noStrike" dirty="0">
                          <a:effectLst/>
                        </a:rPr>
                        <a:t>2009/10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83.8%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78.6%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11.3%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81.4%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10.4%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70.9%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20.9%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95.0%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2729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1" u="none" strike="noStrike" dirty="0">
                          <a:effectLst/>
                        </a:rPr>
                        <a:t>2010/11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83.4%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8.8%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78.3%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11.7%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80.2%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11.2%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71.2%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21.3%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94.0%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2.8%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2729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1" u="none" strike="noStrike" dirty="0">
                          <a:effectLst/>
                        </a:rPr>
                        <a:t>2011/12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83.0%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78.0%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12.1%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79.6%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11.3%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72.1%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20.4%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93.8%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3.0%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2729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1" u="none" strike="noStrike" dirty="0">
                          <a:effectLst/>
                        </a:rPr>
                        <a:t>2012/13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82.5%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9.8%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77.5%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12.7%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79.6%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11.6%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72.1%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20.3%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92.4%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3.6%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2729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1" u="none" strike="noStrike" dirty="0">
                          <a:effectLst/>
                        </a:rPr>
                        <a:t>2013/14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81.7%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10.5%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76.4%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13.6%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77.3%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13.5%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71.3%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20.8%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91.0%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4.5%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2729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1" u="none" strike="noStrike" dirty="0">
                          <a:effectLst/>
                        </a:rPr>
                        <a:t>2014/15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80.9%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11.1%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75.4%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14.3%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76.3%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13.9%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71.7%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20.8%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90.6%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5.3%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2729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1" i="1" u="none" strike="noStrike" dirty="0">
                          <a:effectLst/>
                        </a:rPr>
                        <a:t>2015/16</a:t>
                      </a:r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80.2%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11.7%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74.6%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15.0%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76.7%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13.7%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71.2%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21.0%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>
                          <a:effectLst/>
                        </a:rPr>
                        <a:t>89.3%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 dirty="0">
                          <a:effectLst/>
                        </a:rPr>
                        <a:t>5.8%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059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2322</TotalTime>
  <Words>1753</Words>
  <Application>Microsoft Office PowerPoint</Application>
  <PresentationFormat>Widescreen</PresentationFormat>
  <Paragraphs>458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The implications of a diversifying workforce for higher education systems, institutions and individuals</vt:lpstr>
      <vt:lpstr>CGHE 3.2: Research Questions</vt:lpstr>
      <vt:lpstr>Research Design</vt:lpstr>
      <vt:lpstr>Methodology &amp; Research Design</vt:lpstr>
      <vt:lpstr>Anonymised identity of HEIs</vt:lpstr>
      <vt:lpstr>Some secondary data</vt:lpstr>
      <vt:lpstr>PowerPoint Presentation</vt:lpstr>
      <vt:lpstr>PowerPoint Presentation</vt:lpstr>
      <vt:lpstr>PowerPoint Presentation</vt:lpstr>
      <vt:lpstr>Case A - NIC</vt:lpstr>
      <vt:lpstr>Case B - EVU</vt:lpstr>
      <vt:lpstr>Prospect (to be developed)</vt:lpstr>
    </vt:vector>
  </TitlesOfParts>
  <Company>University College London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Giulio Marini</dc:creator>
  <cp:lastModifiedBy>Giulio Marini</cp:lastModifiedBy>
  <cp:revision>34</cp:revision>
  <dcterms:created xsi:type="dcterms:W3CDTF">2017-11-23T10:58:17Z</dcterms:created>
  <dcterms:modified xsi:type="dcterms:W3CDTF">2017-12-01T11:22:05Z</dcterms:modified>
</cp:coreProperties>
</file>