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276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69251347"/>
      </p:ext>
    </p:extLst>
  </p:cSld>
  <p:clrMap bg1="dk1" tx1="lt1" bg2="dk2" tx2="lt2" accent1="accent1" accent2="accent2" accent3="accent3" accent4="accent4" accent5="accent5" accent6="accent6" hlink="hlink" folHlink="folHlink"/>
  <p:notesStyle>
    <a:lvl1pPr latinLnBrk="0">
      <a:defRPr sz="1200">
        <a:solidFill>
          <a:srgbClr val="FFFFFF"/>
        </a:solidFill>
        <a:latin typeface="+mn-lt"/>
        <a:ea typeface="+mn-ea"/>
        <a:cs typeface="+mn-cs"/>
        <a:sym typeface="Calibri"/>
      </a:defRPr>
    </a:lvl1pPr>
    <a:lvl2pPr indent="228600" latinLnBrk="0">
      <a:defRPr sz="1200">
        <a:solidFill>
          <a:srgbClr val="FFFFFF"/>
        </a:solidFill>
        <a:latin typeface="+mn-lt"/>
        <a:ea typeface="+mn-ea"/>
        <a:cs typeface="+mn-cs"/>
        <a:sym typeface="Calibri"/>
      </a:defRPr>
    </a:lvl2pPr>
    <a:lvl3pPr indent="457200" latinLnBrk="0">
      <a:defRPr sz="1200">
        <a:solidFill>
          <a:srgbClr val="FFFFFF"/>
        </a:solidFill>
        <a:latin typeface="+mn-lt"/>
        <a:ea typeface="+mn-ea"/>
        <a:cs typeface="+mn-cs"/>
        <a:sym typeface="Calibri"/>
      </a:defRPr>
    </a:lvl3pPr>
    <a:lvl4pPr indent="685800" latinLnBrk="0">
      <a:defRPr sz="1200">
        <a:solidFill>
          <a:srgbClr val="FFFFFF"/>
        </a:solidFill>
        <a:latin typeface="+mn-lt"/>
        <a:ea typeface="+mn-ea"/>
        <a:cs typeface="+mn-cs"/>
        <a:sym typeface="Calibri"/>
      </a:defRPr>
    </a:lvl4pPr>
    <a:lvl5pPr indent="914400" latinLnBrk="0">
      <a:defRPr sz="1200">
        <a:solidFill>
          <a:srgbClr val="FFFFFF"/>
        </a:solidFill>
        <a:latin typeface="+mn-lt"/>
        <a:ea typeface="+mn-ea"/>
        <a:cs typeface="+mn-cs"/>
        <a:sym typeface="Calibri"/>
      </a:defRPr>
    </a:lvl5pPr>
    <a:lvl6pPr indent="1143000" latinLnBrk="0">
      <a:defRPr sz="1200">
        <a:solidFill>
          <a:srgbClr val="FFFFFF"/>
        </a:solidFill>
        <a:latin typeface="+mn-lt"/>
        <a:ea typeface="+mn-ea"/>
        <a:cs typeface="+mn-cs"/>
        <a:sym typeface="Calibri"/>
      </a:defRPr>
    </a:lvl6pPr>
    <a:lvl7pPr indent="1371600" latinLnBrk="0">
      <a:defRPr sz="1200">
        <a:solidFill>
          <a:srgbClr val="FFFFFF"/>
        </a:solidFill>
        <a:latin typeface="+mn-lt"/>
        <a:ea typeface="+mn-ea"/>
        <a:cs typeface="+mn-cs"/>
        <a:sym typeface="Calibri"/>
      </a:defRPr>
    </a:lvl7pPr>
    <a:lvl8pPr indent="1600200" latinLnBrk="0">
      <a:defRPr sz="1200">
        <a:solidFill>
          <a:srgbClr val="FFFFFF"/>
        </a:solidFill>
        <a:latin typeface="+mn-lt"/>
        <a:ea typeface="+mn-ea"/>
        <a:cs typeface="+mn-cs"/>
        <a:sym typeface="Calibri"/>
      </a:defRPr>
    </a:lvl8pPr>
    <a:lvl9pPr indent="1828800" latinLnBrk="0">
      <a:defRPr sz="1200">
        <a:solidFill>
          <a:srgbClr val="FFFFFF"/>
        </a:solidFill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Titeltext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Titeltext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Titeltext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Titeltext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1817681" y="1105499"/>
            <a:ext cx="7327292" cy="4855531"/>
          </a:xfrm>
          <a:prstGeom prst="triangle">
            <a:avLst/>
          </a:prstGeom>
          <a:gradFill>
            <a:gsLst>
              <a:gs pos="0">
                <a:srgbClr val="0F1F4D"/>
              </a:gs>
              <a:gs pos="100000">
                <a:srgbClr val="3366FF"/>
              </a:gs>
            </a:gsLst>
            <a:lin ang="5400000"/>
          </a:gradFill>
          <a:ln w="28575">
            <a:solidFill>
              <a:srgbClr val="969696"/>
            </a:solidFill>
            <a:miter/>
          </a:ln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2267652" y="1652951"/>
            <a:ext cx="6427349" cy="5998762"/>
          </a:xfrm>
          <a:prstGeom prst="ellipse">
            <a:avLst/>
          </a:prstGeom>
          <a:gradFill>
            <a:gsLst>
              <a:gs pos="0">
                <a:srgbClr val="73FDFF"/>
              </a:gs>
              <a:gs pos="100000">
                <a:srgbClr val="0096FF"/>
              </a:gs>
            </a:gsLst>
            <a:lin ang="3318397"/>
          </a:gradFill>
          <a:ln w="12700">
            <a:solidFill>
              <a:srgbClr val="3A5E8A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4" name="Shape 114"/>
          <p:cNvSpPr/>
          <p:nvPr/>
        </p:nvSpPr>
        <p:spPr>
          <a:xfrm>
            <a:off x="9428470" y="5405434"/>
            <a:ext cx="248438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400"/>
              </a:spcBef>
              <a:defRPr sz="35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Therapeutic effect</a:t>
            </a:r>
          </a:p>
        </p:txBody>
      </p:sp>
      <p:sp>
        <p:nvSpPr>
          <p:cNvPr id="115" name="Shape 115"/>
          <p:cNvSpPr/>
          <p:nvPr/>
        </p:nvSpPr>
        <p:spPr>
          <a:xfrm>
            <a:off x="4787941" y="402771"/>
            <a:ext cx="1386771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400"/>
              </a:spcBef>
              <a:defRPr sz="35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Safety</a:t>
            </a:r>
          </a:p>
        </p:txBody>
      </p:sp>
      <p:sp>
        <p:nvSpPr>
          <p:cNvPr id="116" name="Shape 116"/>
          <p:cNvSpPr/>
          <p:nvPr/>
        </p:nvSpPr>
        <p:spPr>
          <a:xfrm>
            <a:off x="3716820" y="3516277"/>
            <a:ext cx="3529013" cy="2047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500"/>
              </a:spcBef>
              <a:defRPr sz="4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BEST </a:t>
            </a:r>
          </a:p>
          <a:p>
            <a:pPr algn="ctr">
              <a:spcBef>
                <a:spcPts val="500"/>
              </a:spcBef>
              <a:defRPr sz="4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available</a:t>
            </a:r>
          </a:p>
          <a:p>
            <a:pPr algn="ctr">
              <a:spcBef>
                <a:spcPts val="500"/>
              </a:spcBef>
              <a:defRPr sz="4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Evidence</a:t>
            </a:r>
          </a:p>
        </p:txBody>
      </p:sp>
      <p:sp>
        <p:nvSpPr>
          <p:cNvPr id="117" name="Shape 117"/>
          <p:cNvSpPr/>
          <p:nvPr/>
        </p:nvSpPr>
        <p:spPr>
          <a:xfrm>
            <a:off x="136334" y="5672134"/>
            <a:ext cx="1469980" cy="62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spcBef>
                <a:spcPts val="2400"/>
              </a:spcBef>
              <a:defRPr sz="350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Quality</a:t>
            </a:r>
          </a:p>
        </p:txBody>
      </p:sp>
      <p:sp>
        <p:nvSpPr>
          <p:cNvPr id="118" name="Shape 118"/>
          <p:cNvSpPr/>
          <p:nvPr/>
        </p:nvSpPr>
        <p:spPr>
          <a:xfrm flipH="1">
            <a:off x="6489978" y="2554223"/>
            <a:ext cx="1709651" cy="1121654"/>
          </a:xfrm>
          <a:prstGeom prst="line">
            <a:avLst/>
          </a:prstGeom>
          <a:ln w="88900">
            <a:solidFill>
              <a:srgbClr val="0433FF"/>
            </a:solidFill>
            <a:miter/>
            <a:tailEnd type="triangle"/>
          </a:ln>
          <a:effectLst>
            <a:reflection stA="50000" endPos="40000" dir="5400000" sy="-100000" algn="bl" rotWithShape="0"/>
          </a:effectLst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9" name="Shape 119"/>
          <p:cNvSpPr/>
          <p:nvPr/>
        </p:nvSpPr>
        <p:spPr>
          <a:xfrm>
            <a:off x="7722443" y="1426137"/>
            <a:ext cx="1840657" cy="1752849"/>
          </a:xfrm>
          <a:prstGeom prst="ellipse">
            <a:avLst/>
          </a:prstGeom>
          <a:solidFill>
            <a:srgbClr val="73FDFF">
              <a:alpha val="84624"/>
            </a:srgbClr>
          </a:solidFill>
          <a:ln w="76200">
            <a:solidFill>
              <a:srgbClr val="0433FF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20" name="Shape 120"/>
          <p:cNvSpPr/>
          <p:nvPr/>
        </p:nvSpPr>
        <p:spPr>
          <a:xfrm>
            <a:off x="7875547" y="1850441"/>
            <a:ext cx="1534449" cy="90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rgbClr val="011993"/>
                </a:solidFill>
              </a:defRPr>
            </a:lvl1pPr>
          </a:lstStyle>
          <a:p>
            <a:r>
              <a:t>Clinical Research</a:t>
            </a:r>
          </a:p>
        </p:txBody>
      </p:sp>
      <p:sp>
        <p:nvSpPr>
          <p:cNvPr id="121" name="Shape 121"/>
          <p:cNvSpPr/>
          <p:nvPr/>
        </p:nvSpPr>
        <p:spPr>
          <a:xfrm>
            <a:off x="2904609" y="2871019"/>
            <a:ext cx="1147392" cy="1147393"/>
          </a:xfrm>
          <a:prstGeom prst="line">
            <a:avLst/>
          </a:prstGeom>
          <a:ln w="88900">
            <a:solidFill>
              <a:srgbClr val="0433FF"/>
            </a:solidFill>
            <a:miter/>
            <a:tailEnd type="triangle"/>
          </a:ln>
          <a:effectLst>
            <a:reflection stA="50000" endPos="40000" dir="5400000" sy="-100000" algn="bl" rotWithShape="0"/>
          </a:effectLst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2" name="Shape 122"/>
          <p:cNvSpPr/>
          <p:nvPr/>
        </p:nvSpPr>
        <p:spPr>
          <a:xfrm>
            <a:off x="1731652" y="1426137"/>
            <a:ext cx="1840657" cy="1752849"/>
          </a:xfrm>
          <a:prstGeom prst="ellipse">
            <a:avLst/>
          </a:prstGeom>
          <a:solidFill>
            <a:srgbClr val="73FDFF">
              <a:alpha val="84624"/>
            </a:srgbClr>
          </a:solidFill>
          <a:ln w="76200">
            <a:solidFill>
              <a:srgbClr val="0433FF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23" name="Shape 123"/>
          <p:cNvSpPr/>
          <p:nvPr/>
        </p:nvSpPr>
        <p:spPr>
          <a:xfrm>
            <a:off x="1817809" y="1850441"/>
            <a:ext cx="1668343" cy="90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rgbClr val="011993"/>
                </a:solidFill>
              </a:defRPr>
            </a:lvl1pPr>
          </a:lstStyle>
          <a:p>
            <a:r>
              <a:t>Historical Research</a:t>
            </a:r>
          </a:p>
        </p:txBody>
      </p:sp>
      <p:sp>
        <p:nvSpPr>
          <p:cNvPr id="124" name="Shape 124"/>
          <p:cNvSpPr/>
          <p:nvPr/>
        </p:nvSpPr>
        <p:spPr>
          <a:xfrm>
            <a:off x="1805044" y="4233612"/>
            <a:ext cx="1653452" cy="611460"/>
          </a:xfrm>
          <a:prstGeom prst="line">
            <a:avLst/>
          </a:prstGeom>
          <a:ln w="88900">
            <a:solidFill>
              <a:srgbClr val="0433FF"/>
            </a:solidFill>
            <a:miter/>
            <a:tailEnd type="triangle"/>
          </a:ln>
          <a:effectLst>
            <a:reflection stA="50000" endPos="40000" dir="5400000" sy="-100000" algn="bl" rotWithShape="0"/>
          </a:effectLst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247885" y="3229537"/>
            <a:ext cx="1965524" cy="1752849"/>
          </a:xfrm>
          <a:prstGeom prst="ellipse">
            <a:avLst/>
          </a:prstGeom>
          <a:solidFill>
            <a:srgbClr val="73FDFF">
              <a:alpha val="84624"/>
            </a:srgbClr>
          </a:solidFill>
          <a:ln w="76200">
            <a:solidFill>
              <a:srgbClr val="0433FF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26" name="Shape 126"/>
          <p:cNvSpPr/>
          <p:nvPr/>
        </p:nvSpPr>
        <p:spPr>
          <a:xfrm>
            <a:off x="329450" y="3653841"/>
            <a:ext cx="1802394" cy="90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rgbClr val="011993"/>
                </a:solidFill>
              </a:defRPr>
            </a:lvl1pPr>
          </a:lstStyle>
          <a:p>
            <a:r>
              <a:t>Preclinical Research</a:t>
            </a:r>
          </a:p>
        </p:txBody>
      </p:sp>
      <p:sp>
        <p:nvSpPr>
          <p:cNvPr id="127" name="Shape 127"/>
          <p:cNvSpPr/>
          <p:nvPr/>
        </p:nvSpPr>
        <p:spPr>
          <a:xfrm flipH="1">
            <a:off x="7576289" y="4274896"/>
            <a:ext cx="1903963" cy="592464"/>
          </a:xfrm>
          <a:prstGeom prst="line">
            <a:avLst/>
          </a:prstGeom>
          <a:ln w="88900">
            <a:solidFill>
              <a:srgbClr val="0433FF"/>
            </a:solidFill>
            <a:miter/>
            <a:tailEnd type="triangle"/>
          </a:ln>
          <a:effectLst>
            <a:reflection stA="50000" endPos="40000" dir="5400000" sy="-100000" algn="bl" rotWithShape="0"/>
          </a:effectLst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8" name="Shape 128"/>
          <p:cNvSpPr/>
          <p:nvPr/>
        </p:nvSpPr>
        <p:spPr>
          <a:xfrm>
            <a:off x="9005143" y="3267637"/>
            <a:ext cx="1840657" cy="1752849"/>
          </a:xfrm>
          <a:prstGeom prst="ellipse">
            <a:avLst/>
          </a:prstGeom>
          <a:solidFill>
            <a:srgbClr val="73FDFF">
              <a:alpha val="84624"/>
            </a:srgbClr>
          </a:solidFill>
          <a:ln w="76200">
            <a:solidFill>
              <a:srgbClr val="0433FF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29" name="Shape 129"/>
          <p:cNvSpPr/>
          <p:nvPr/>
        </p:nvSpPr>
        <p:spPr>
          <a:xfrm>
            <a:off x="9158247" y="3691941"/>
            <a:ext cx="1534449" cy="904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800">
                <a:solidFill>
                  <a:srgbClr val="011993"/>
                </a:solidFill>
              </a:defRPr>
            </a:lvl1pPr>
          </a:lstStyle>
          <a:p>
            <a:r>
              <a:t>Clinical Research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Harris</dc:creator>
  <cp:lastModifiedBy>Jean Harris</cp:lastModifiedBy>
  <cp:revision>1</cp:revision>
  <dcterms:modified xsi:type="dcterms:W3CDTF">2017-12-19T08:31:08Z</dcterms:modified>
</cp:coreProperties>
</file>