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5213" cy="21388388"/>
  <p:notesSz cx="6858000" cy="9144000"/>
  <p:defaultTextStyle>
    <a:defPPr>
      <a:defRPr lang="en-US"/>
    </a:defPPr>
    <a:lvl1pPr marL="0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786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3572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30358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7143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3929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60715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7501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14287" algn="l" defTabSz="2953572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537">
          <p15:clr>
            <a:srgbClr val="A4A3A4"/>
          </p15:clr>
        </p15:guide>
        <p15:guide id="2" pos="13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9200" autoAdjust="0"/>
  </p:normalViewPr>
  <p:slideViewPr>
    <p:cSldViewPr>
      <p:cViewPr>
        <p:scale>
          <a:sx n="50" d="100"/>
          <a:sy n="50" d="100"/>
        </p:scale>
        <p:origin x="-80" y="64"/>
      </p:cViewPr>
      <p:guideLst>
        <p:guide orient="horz" pos="6737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2" y="6644266"/>
            <a:ext cx="25733931" cy="45846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12120086"/>
            <a:ext cx="21192650" cy="546592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3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30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3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6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7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4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30" y="856529"/>
            <a:ext cx="6811922" cy="182494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2" y="856529"/>
            <a:ext cx="19931182" cy="182494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4" y="13744022"/>
            <a:ext cx="25733931" cy="4247972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4" y="9065314"/>
            <a:ext cx="25733931" cy="4678709"/>
          </a:xfrm>
        </p:spPr>
        <p:txBody>
          <a:bodyPr anchor="b"/>
          <a:lstStyle>
            <a:lvl1pPr marL="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1pPr>
            <a:lvl2pPr marL="14767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3572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3035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714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392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6071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750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428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2" y="4990625"/>
            <a:ext cx="13371553" cy="1411534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899" y="4990625"/>
            <a:ext cx="13371553" cy="14115348"/>
          </a:xfrm>
        </p:spPr>
        <p:txBody>
          <a:bodyPr/>
          <a:lstStyle>
            <a:lvl1pPr>
              <a:defRPr sz="9100"/>
            </a:lvl1pPr>
            <a:lvl2pPr>
              <a:defRPr sz="7800"/>
            </a:lvl2pPr>
            <a:lvl3pPr>
              <a:defRPr sz="64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2" y="4787635"/>
            <a:ext cx="13376810" cy="199525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786" indent="0">
              <a:buNone/>
              <a:defRPr sz="6400" b="1"/>
            </a:lvl2pPr>
            <a:lvl3pPr marL="2953572" indent="0">
              <a:buNone/>
              <a:defRPr sz="5800" b="1"/>
            </a:lvl3pPr>
            <a:lvl4pPr marL="4430358" indent="0">
              <a:buNone/>
              <a:defRPr sz="5200" b="1"/>
            </a:lvl4pPr>
            <a:lvl5pPr marL="5907143" indent="0">
              <a:buNone/>
              <a:defRPr sz="5200" b="1"/>
            </a:lvl5pPr>
            <a:lvl6pPr marL="7383929" indent="0">
              <a:buNone/>
              <a:defRPr sz="5200" b="1"/>
            </a:lvl6pPr>
            <a:lvl7pPr marL="8860715" indent="0">
              <a:buNone/>
              <a:defRPr sz="5200" b="1"/>
            </a:lvl7pPr>
            <a:lvl8pPr marL="10337501" indent="0">
              <a:buNone/>
              <a:defRPr sz="5200" b="1"/>
            </a:lvl8pPr>
            <a:lvl9pPr marL="11814287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2" y="6782892"/>
            <a:ext cx="13376810" cy="12323080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89" y="4787635"/>
            <a:ext cx="13382065" cy="1995258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786" indent="0">
              <a:buNone/>
              <a:defRPr sz="6400" b="1"/>
            </a:lvl2pPr>
            <a:lvl3pPr marL="2953572" indent="0">
              <a:buNone/>
              <a:defRPr sz="5800" b="1"/>
            </a:lvl3pPr>
            <a:lvl4pPr marL="4430358" indent="0">
              <a:buNone/>
              <a:defRPr sz="5200" b="1"/>
            </a:lvl4pPr>
            <a:lvl5pPr marL="5907143" indent="0">
              <a:buNone/>
              <a:defRPr sz="5200" b="1"/>
            </a:lvl5pPr>
            <a:lvl6pPr marL="7383929" indent="0">
              <a:buNone/>
              <a:defRPr sz="5200" b="1"/>
            </a:lvl6pPr>
            <a:lvl7pPr marL="8860715" indent="0">
              <a:buNone/>
              <a:defRPr sz="5200" b="1"/>
            </a:lvl7pPr>
            <a:lvl8pPr marL="10337501" indent="0">
              <a:buNone/>
              <a:defRPr sz="5200" b="1"/>
            </a:lvl8pPr>
            <a:lvl9pPr marL="11814287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89" y="6782892"/>
            <a:ext cx="13382065" cy="12323080"/>
          </a:xfrm>
        </p:spPr>
        <p:txBody>
          <a:bodyPr/>
          <a:lstStyle>
            <a:lvl1pPr>
              <a:defRPr sz="7800"/>
            </a:lvl1pPr>
            <a:lvl2pPr>
              <a:defRPr sz="64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4" y="851574"/>
            <a:ext cx="9960336" cy="362414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851576"/>
            <a:ext cx="16924685" cy="18254397"/>
          </a:xfrm>
        </p:spPr>
        <p:txBody>
          <a:bodyPr/>
          <a:lstStyle>
            <a:lvl1pPr>
              <a:defRPr sz="10300"/>
            </a:lvl1pPr>
            <a:lvl2pPr>
              <a:defRPr sz="9100"/>
            </a:lvl2pPr>
            <a:lvl3pPr>
              <a:defRPr sz="78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4" y="4475720"/>
            <a:ext cx="9960336" cy="14630253"/>
          </a:xfrm>
        </p:spPr>
        <p:txBody>
          <a:bodyPr/>
          <a:lstStyle>
            <a:lvl1pPr marL="0" indent="0">
              <a:buNone/>
              <a:defRPr sz="4500"/>
            </a:lvl1pPr>
            <a:lvl2pPr marL="1476786" indent="0">
              <a:buNone/>
              <a:defRPr sz="3900"/>
            </a:lvl2pPr>
            <a:lvl3pPr marL="2953572" indent="0">
              <a:buNone/>
              <a:defRPr sz="3300"/>
            </a:lvl3pPr>
            <a:lvl4pPr marL="4430358" indent="0">
              <a:buNone/>
              <a:defRPr sz="2900"/>
            </a:lvl4pPr>
            <a:lvl5pPr marL="5907143" indent="0">
              <a:buNone/>
              <a:defRPr sz="2900"/>
            </a:lvl5pPr>
            <a:lvl6pPr marL="7383929" indent="0">
              <a:buNone/>
              <a:defRPr sz="2900"/>
            </a:lvl6pPr>
            <a:lvl7pPr marL="8860715" indent="0">
              <a:buNone/>
              <a:defRPr sz="2900"/>
            </a:lvl7pPr>
            <a:lvl8pPr marL="10337501" indent="0">
              <a:buNone/>
              <a:defRPr sz="2900"/>
            </a:lvl8pPr>
            <a:lvl9pPr marL="11814287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5" y="14971872"/>
            <a:ext cx="18165128" cy="1767514"/>
          </a:xfrm>
        </p:spPr>
        <p:txBody>
          <a:bodyPr anchor="b"/>
          <a:lstStyle>
            <a:lvl1pPr algn="l">
              <a:defRPr sz="6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5" y="1911093"/>
            <a:ext cx="18165128" cy="12833033"/>
          </a:xfrm>
        </p:spPr>
        <p:txBody>
          <a:bodyPr/>
          <a:lstStyle>
            <a:lvl1pPr marL="0" indent="0">
              <a:buNone/>
              <a:defRPr sz="10300"/>
            </a:lvl1pPr>
            <a:lvl2pPr marL="1476786" indent="0">
              <a:buNone/>
              <a:defRPr sz="9100"/>
            </a:lvl2pPr>
            <a:lvl3pPr marL="2953572" indent="0">
              <a:buNone/>
              <a:defRPr sz="7800"/>
            </a:lvl3pPr>
            <a:lvl4pPr marL="4430358" indent="0">
              <a:buNone/>
              <a:defRPr sz="6400"/>
            </a:lvl4pPr>
            <a:lvl5pPr marL="5907143" indent="0">
              <a:buNone/>
              <a:defRPr sz="6400"/>
            </a:lvl5pPr>
            <a:lvl6pPr marL="7383929" indent="0">
              <a:buNone/>
              <a:defRPr sz="6400"/>
            </a:lvl6pPr>
            <a:lvl7pPr marL="8860715" indent="0">
              <a:buNone/>
              <a:defRPr sz="6400"/>
            </a:lvl7pPr>
            <a:lvl8pPr marL="10337501" indent="0">
              <a:buNone/>
              <a:defRPr sz="6400"/>
            </a:lvl8pPr>
            <a:lvl9pPr marL="11814287" indent="0">
              <a:buNone/>
              <a:defRPr sz="6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5" y="16739388"/>
            <a:ext cx="18165128" cy="2510163"/>
          </a:xfrm>
        </p:spPr>
        <p:txBody>
          <a:bodyPr/>
          <a:lstStyle>
            <a:lvl1pPr marL="0" indent="0">
              <a:buNone/>
              <a:defRPr sz="4500"/>
            </a:lvl1pPr>
            <a:lvl2pPr marL="1476786" indent="0">
              <a:buNone/>
              <a:defRPr sz="3900"/>
            </a:lvl2pPr>
            <a:lvl3pPr marL="2953572" indent="0">
              <a:buNone/>
              <a:defRPr sz="3300"/>
            </a:lvl3pPr>
            <a:lvl4pPr marL="4430358" indent="0">
              <a:buNone/>
              <a:defRPr sz="2900"/>
            </a:lvl4pPr>
            <a:lvl5pPr marL="5907143" indent="0">
              <a:buNone/>
              <a:defRPr sz="2900"/>
            </a:lvl5pPr>
            <a:lvl6pPr marL="7383929" indent="0">
              <a:buNone/>
              <a:defRPr sz="2900"/>
            </a:lvl6pPr>
            <a:lvl7pPr marL="8860715" indent="0">
              <a:buNone/>
              <a:defRPr sz="2900"/>
            </a:lvl7pPr>
            <a:lvl8pPr marL="10337501" indent="0">
              <a:buNone/>
              <a:defRPr sz="2900"/>
            </a:lvl8pPr>
            <a:lvl9pPr marL="11814287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3" y="856527"/>
            <a:ext cx="27247692" cy="3564731"/>
          </a:xfrm>
          <a:prstGeom prst="rect">
            <a:avLst/>
          </a:prstGeom>
        </p:spPr>
        <p:txBody>
          <a:bodyPr vert="horz" lIns="295357" tIns="147679" rIns="295357" bIns="1476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3" y="4990625"/>
            <a:ext cx="27247692" cy="14115348"/>
          </a:xfrm>
          <a:prstGeom prst="rect">
            <a:avLst/>
          </a:prstGeom>
        </p:spPr>
        <p:txBody>
          <a:bodyPr vert="horz" lIns="295357" tIns="147679" rIns="295357" bIns="1476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2" y="19823870"/>
            <a:ext cx="7064217" cy="1138734"/>
          </a:xfrm>
          <a:prstGeom prst="rect">
            <a:avLst/>
          </a:prstGeom>
        </p:spPr>
        <p:txBody>
          <a:bodyPr vert="horz" lIns="295357" tIns="147679" rIns="295357" bIns="147679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2" y="19823870"/>
            <a:ext cx="9587151" cy="1138734"/>
          </a:xfrm>
          <a:prstGeom prst="rect">
            <a:avLst/>
          </a:prstGeom>
        </p:spPr>
        <p:txBody>
          <a:bodyPr vert="horz" lIns="295357" tIns="147679" rIns="295357" bIns="147679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7" y="19823870"/>
            <a:ext cx="7064217" cy="1138734"/>
          </a:xfrm>
          <a:prstGeom prst="rect">
            <a:avLst/>
          </a:prstGeom>
        </p:spPr>
        <p:txBody>
          <a:bodyPr vert="horz" lIns="295357" tIns="147679" rIns="295357" bIns="147679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3572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589" indent="-1107589" algn="l" defTabSz="2953572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777" indent="-922991" algn="l" defTabSz="2953572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2pPr>
      <a:lvl3pPr marL="3691964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8750" indent="-738393" algn="l" defTabSz="2953572" rtl="0" eaLnBrk="1" latinLnBrk="0" hangingPunct="1">
        <a:spcBef>
          <a:spcPct val="20000"/>
        </a:spcBef>
        <a:buFont typeface="Arial" pitchFamily="34" charset="0"/>
        <a:buChar char="–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6645536" indent="-738393" algn="l" defTabSz="2953572" rtl="0" eaLnBrk="1" latinLnBrk="0" hangingPunct="1">
        <a:spcBef>
          <a:spcPct val="20000"/>
        </a:spcBef>
        <a:buFont typeface="Arial" pitchFamily="34" charset="0"/>
        <a:buChar char="»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8122322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6pPr>
      <a:lvl7pPr marL="9599108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5894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8pPr>
      <a:lvl9pPr marL="12552680" indent="-738393" algn="l" defTabSz="2953572" rtl="0" eaLnBrk="1" latinLnBrk="0" hangingPunct="1">
        <a:spcBef>
          <a:spcPct val="20000"/>
        </a:spcBef>
        <a:buFont typeface="Arial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786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3572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30358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7143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3929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60715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7501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4287" algn="l" defTabSz="2953572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jpeg"/><Relationship Id="rId10" Type="http://schemas.openxmlformats.org/officeDocument/2006/relationships/hyperlink" Target="http://qualitysafety.bmj.com/content/early/2017/06/03/bmjqs-2017-006661.full" TargetMode="External"/><Relationship Id="rId11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654199" y="252300"/>
            <a:ext cx="29078180" cy="2913149"/>
          </a:xfrm>
          <a:prstGeom prst="rect">
            <a:avLst/>
          </a:prstGeom>
          <a:noFill/>
        </p:spPr>
        <p:txBody>
          <a:bodyPr wrap="square" lIns="64665" tIns="32332" rIns="64665" bIns="32332" rtlCol="0">
            <a:spAutoFit/>
          </a:bodyPr>
          <a:lstStyle/>
          <a:p>
            <a:pPr algn="ctr"/>
            <a:r>
              <a:rPr lang="en-GB" sz="11700" b="1" i="1" dirty="0">
                <a:solidFill>
                  <a:srgbClr val="CC0000"/>
                </a:solidFill>
              </a:rPr>
              <a:t>Delivering Digital Drugs</a:t>
            </a:r>
          </a:p>
          <a:p>
            <a:pPr algn="ctr"/>
            <a:r>
              <a:rPr lang="en-GB" sz="6800" b="1" dirty="0">
                <a:solidFill>
                  <a:schemeClr val="tx2"/>
                </a:solidFill>
              </a:rPr>
              <a:t>A</a:t>
            </a:r>
            <a:r>
              <a:rPr lang="en-GB" sz="6800" b="1" dirty="0">
                <a:solidFill>
                  <a:schemeClr val="tx2"/>
                </a:solidFill>
              </a:rPr>
              <a:t>n Exploratory Study </a:t>
            </a:r>
            <a:r>
              <a:rPr lang="en-GB" sz="6800" b="1" dirty="0">
                <a:solidFill>
                  <a:schemeClr val="tx2"/>
                </a:solidFill>
              </a:rPr>
              <a:t>of </a:t>
            </a:r>
            <a:r>
              <a:rPr lang="en-GB" sz="6800" b="1" dirty="0">
                <a:solidFill>
                  <a:schemeClr val="tx2"/>
                </a:solidFill>
              </a:rPr>
              <a:t>the </a:t>
            </a:r>
            <a:r>
              <a:rPr lang="en-GB" sz="6800" b="1" dirty="0">
                <a:solidFill>
                  <a:schemeClr val="tx2"/>
                </a:solidFill>
              </a:rPr>
              <a:t>D</a:t>
            </a:r>
            <a:r>
              <a:rPr lang="en-GB" sz="6800" b="1" dirty="0">
                <a:solidFill>
                  <a:schemeClr val="tx2"/>
                </a:solidFill>
              </a:rPr>
              <a:t>igitalisation </a:t>
            </a:r>
            <a:r>
              <a:rPr lang="en-GB" sz="6800" b="1" dirty="0">
                <a:solidFill>
                  <a:schemeClr val="tx2"/>
                </a:solidFill>
              </a:rPr>
              <a:t>of </a:t>
            </a:r>
            <a:r>
              <a:rPr lang="en-GB" sz="6800" b="1" dirty="0">
                <a:solidFill>
                  <a:schemeClr val="tx2"/>
                </a:solidFill>
              </a:rPr>
              <a:t>Supply </a:t>
            </a:r>
            <a:r>
              <a:rPr lang="en-GB" sz="6800" b="1" dirty="0">
                <a:solidFill>
                  <a:schemeClr val="tx2"/>
                </a:solidFill>
              </a:rPr>
              <a:t>and </a:t>
            </a:r>
            <a:r>
              <a:rPr lang="en-GB" sz="6800" b="1" dirty="0">
                <a:solidFill>
                  <a:schemeClr val="tx2"/>
                </a:solidFill>
              </a:rPr>
              <a:t>Use </a:t>
            </a:r>
            <a:r>
              <a:rPr lang="en-GB" sz="6800" b="1" dirty="0">
                <a:solidFill>
                  <a:schemeClr val="tx2"/>
                </a:solidFill>
              </a:rPr>
              <a:t>of </a:t>
            </a:r>
            <a:r>
              <a:rPr lang="en-GB" sz="6800" b="1" dirty="0">
                <a:solidFill>
                  <a:schemeClr val="tx2"/>
                </a:solidFill>
              </a:rPr>
              <a:t>Medicines </a:t>
            </a:r>
            <a:endParaRPr lang="en-GB" sz="6800" b="1" dirty="0">
              <a:solidFill>
                <a:schemeClr val="tx2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6517779" y="16883976"/>
            <a:ext cx="2139137" cy="717416"/>
          </a:xfrm>
          <a:prstGeom prst="rect">
            <a:avLst/>
          </a:prstGeom>
        </p:spPr>
        <p:txBody>
          <a:bodyPr wrap="square" lIns="64665" tIns="32332" rIns="64665" bIns="32332">
            <a:spAutoFit/>
          </a:bodyPr>
          <a:lstStyle/>
          <a:p>
            <a:r>
              <a:rPr lang="en-GB" sz="1400" dirty="0"/>
              <a:t>Tony Cornford</a:t>
            </a:r>
            <a:endParaRPr lang="en-GB" sz="1400" dirty="0"/>
          </a:p>
          <a:p>
            <a:r>
              <a:rPr lang="en-GB" sz="1400" dirty="0"/>
              <a:t>t.cornford@lse.ac.uk</a:t>
            </a:r>
          </a:p>
          <a:p>
            <a:r>
              <a:rPr lang="en-GB" sz="1400" dirty="0"/>
              <a:t>for MEDINFO,  August 2017</a:t>
            </a:r>
            <a:endParaRPr lang="en-GB" sz="1400" dirty="0"/>
          </a:p>
        </p:txBody>
      </p:sp>
      <p:sp>
        <p:nvSpPr>
          <p:cNvPr id="78" name="Rectangle 12"/>
          <p:cNvSpPr>
            <a:spLocks noChangeArrowheads="1"/>
          </p:cNvSpPr>
          <p:nvPr/>
        </p:nvSpPr>
        <p:spPr bwMode="auto">
          <a:xfrm>
            <a:off x="24370023" y="18672224"/>
            <a:ext cx="4898413" cy="1021775"/>
          </a:xfrm>
          <a:prstGeom prst="rect">
            <a:avLst/>
          </a:prstGeom>
          <a:solidFill>
            <a:schemeClr val="bg1"/>
          </a:solidFill>
          <a:ln w="9360">
            <a:noFill/>
            <a:miter lim="800000"/>
            <a:headEnd/>
            <a:tailEnd/>
          </a:ln>
        </p:spPr>
        <p:txBody>
          <a:bodyPr wrap="square" lIns="64665" tIns="32332" rIns="64665" bIns="32332" anchor="ctr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GB" altLang="en-US" sz="2000" b="1" dirty="0">
                <a:solidFill>
                  <a:srgbClr val="CD3237"/>
                </a:solidFill>
                <a:latin typeface="+mn-lt"/>
                <a:cs typeface="Arial" pitchFamily="34" charset="0"/>
              </a:rPr>
              <a:t>Delivering Digital Drugs </a:t>
            </a:r>
          </a:p>
          <a:p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A 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project funded by Research Councils UK 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/>
            </a:r>
            <a:b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</a:b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New 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Economic Models in the Digital 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Economy 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programme. </a:t>
            </a:r>
            <a:endParaRPr lang="en-GB" altLang="en-US" sz="1400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EP</a:t>
            </a:r>
            <a:r>
              <a:rPr lang="en-GB" altLang="en-US" sz="1400" dirty="0">
                <a:solidFill>
                  <a:schemeClr val="tx1"/>
                </a:solidFill>
                <a:latin typeface="+mn-lt"/>
                <a:cs typeface="Arial" pitchFamily="34" charset="0"/>
              </a:rPr>
              <a:t>/L021188/1</a:t>
            </a:r>
          </a:p>
        </p:txBody>
      </p:sp>
      <p:pic>
        <p:nvPicPr>
          <p:cNvPr id="79" name="Picture 1" descr="Univeristy of Leeds Gold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5"/>
          <a:stretch>
            <a:fillRect/>
          </a:stretch>
        </p:blipFill>
        <p:spPr bwMode="auto">
          <a:xfrm>
            <a:off x="18903240" y="19804106"/>
            <a:ext cx="3134958" cy="164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2" descr="LOGO_ls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0767" y="19818758"/>
            <a:ext cx="2132894" cy="75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Brunel_University_Log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0761" y="19938178"/>
            <a:ext cx="1657223" cy="65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4" descr="health_foundation_logo_cmykBI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402" y="19803209"/>
            <a:ext cx="1732769" cy="86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6" descr="ucl-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34" y="19762645"/>
            <a:ext cx="1771305" cy="117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5" descr="Digital-economy-logo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698" y="18290110"/>
            <a:ext cx="1981587" cy="92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9229" y="18668606"/>
            <a:ext cx="1326263" cy="101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199" y="3681100"/>
            <a:ext cx="28459419" cy="586978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r>
              <a:rPr lang="en-GB" sz="3400" dirty="0"/>
              <a:t>Tony </a:t>
            </a:r>
            <a:r>
              <a:rPr lang="en-GB" sz="3400" dirty="0"/>
              <a:t>Cornford</a:t>
            </a:r>
            <a:r>
              <a:rPr lang="en-GB" sz="3400" baseline="30000" dirty="0"/>
              <a:t>1</a:t>
            </a:r>
            <a:r>
              <a:rPr lang="en-GB" sz="3400" dirty="0"/>
              <a:t>, Valentina Lichtner</a:t>
            </a:r>
            <a:r>
              <a:rPr lang="en-GB" sz="3400" baseline="30000" dirty="0"/>
              <a:t>2</a:t>
            </a:r>
            <a:r>
              <a:rPr lang="en-GB" sz="3400" dirty="0"/>
              <a:t>, </a:t>
            </a:r>
            <a:r>
              <a:rPr lang="en-GB" sz="3400" dirty="0"/>
              <a:t>Jane </a:t>
            </a:r>
            <a:r>
              <a:rPr lang="en-GB" sz="3400" dirty="0"/>
              <a:t>Dickson</a:t>
            </a:r>
            <a:r>
              <a:rPr lang="en-GB" sz="3400" baseline="30000" dirty="0"/>
              <a:t>1</a:t>
            </a:r>
            <a:r>
              <a:rPr lang="en-GB" sz="3400" dirty="0"/>
              <a:t>, </a:t>
            </a:r>
            <a:r>
              <a:rPr lang="en-GB" sz="3400" dirty="0"/>
              <a:t>Ralph </a:t>
            </a:r>
            <a:r>
              <a:rPr lang="en-GB" sz="3400" dirty="0"/>
              <a:t>Hibberd</a:t>
            </a:r>
            <a:r>
              <a:rPr lang="en-GB" sz="3400" baseline="30000" dirty="0"/>
              <a:t>1</a:t>
            </a:r>
            <a:r>
              <a:rPr lang="en-GB" sz="3400" dirty="0"/>
              <a:t>, Ela Klecun</a:t>
            </a:r>
            <a:r>
              <a:rPr lang="en-GB" sz="3400" baseline="30000" dirty="0"/>
              <a:t>1</a:t>
            </a:r>
            <a:r>
              <a:rPr lang="en-GB" sz="3400" dirty="0"/>
              <a:t>, </a:t>
            </a:r>
            <a:r>
              <a:rPr lang="en-GB" sz="3400" dirty="0"/>
              <a:t>Will </a:t>
            </a:r>
            <a:r>
              <a:rPr lang="en-GB" sz="3400" dirty="0"/>
              <a:t>Venters</a:t>
            </a:r>
            <a:r>
              <a:rPr lang="en-GB" sz="3400" baseline="30000" dirty="0"/>
              <a:t>1</a:t>
            </a:r>
            <a:r>
              <a:rPr lang="en-GB" sz="3400" dirty="0"/>
              <a:t>, </a:t>
            </a:r>
            <a:r>
              <a:rPr lang="en-GB" sz="3400" dirty="0"/>
              <a:t>Bryony Dean </a:t>
            </a:r>
            <a:r>
              <a:rPr lang="en-GB" sz="3400" dirty="0"/>
              <a:t>Franklin</a:t>
            </a:r>
            <a:r>
              <a:rPr lang="en-GB" sz="3400" baseline="30000" dirty="0"/>
              <a:t>3</a:t>
            </a:r>
            <a:endParaRPr lang="en-GB" sz="3400" dirty="0"/>
          </a:p>
        </p:txBody>
      </p:sp>
      <p:sp>
        <p:nvSpPr>
          <p:cNvPr id="54" name="Rectangle 53"/>
          <p:cNvSpPr/>
          <p:nvPr/>
        </p:nvSpPr>
        <p:spPr>
          <a:xfrm>
            <a:off x="24036793" y="17637515"/>
            <a:ext cx="5717053" cy="934815"/>
          </a:xfrm>
          <a:prstGeom prst="rect">
            <a:avLst/>
          </a:prstGeom>
        </p:spPr>
        <p:txBody>
          <a:bodyPr wrap="square" lIns="64665" tIns="32332" rIns="64665" bIns="32332">
            <a:spAutoFit/>
          </a:bodyPr>
          <a:lstStyle/>
          <a:p>
            <a:pPr hangingPunct="0"/>
            <a:r>
              <a:rPr lang="en-US" sz="1400" i="1" baseline="30000" dirty="0"/>
              <a:t>1 </a:t>
            </a:r>
            <a:r>
              <a:rPr lang="en-US" sz="1400" i="1" dirty="0"/>
              <a:t>Department </a:t>
            </a:r>
            <a:r>
              <a:rPr lang="en-US" sz="1400" i="1" dirty="0"/>
              <a:t>of Management, London School of Economics, London, UK</a:t>
            </a:r>
            <a:endParaRPr lang="en-GB" sz="1400" i="1" dirty="0"/>
          </a:p>
          <a:p>
            <a:pPr hangingPunct="0"/>
            <a:r>
              <a:rPr lang="en-US" sz="1400" i="1" baseline="30000" dirty="0"/>
              <a:t>2 </a:t>
            </a:r>
            <a:r>
              <a:rPr lang="en-US" sz="1400" i="1" dirty="0"/>
              <a:t>University </a:t>
            </a:r>
            <a:r>
              <a:rPr lang="en-US" sz="1400" i="1" dirty="0"/>
              <a:t>of Leeds Business School, University of Leeds, Leeds, UK</a:t>
            </a:r>
            <a:endParaRPr lang="en-GB" sz="1400" i="1" dirty="0"/>
          </a:p>
          <a:p>
            <a:pPr hangingPunct="0"/>
            <a:r>
              <a:rPr lang="en-US" sz="1400" i="1" baseline="30000" dirty="0"/>
              <a:t>3 </a:t>
            </a:r>
            <a:r>
              <a:rPr lang="en-US" sz="1400" i="1" dirty="0"/>
              <a:t>UCL </a:t>
            </a:r>
            <a:r>
              <a:rPr lang="en-US" sz="1400" i="1" dirty="0"/>
              <a:t>School of Pharmacy, University College London, London, UK</a:t>
            </a:r>
            <a:endParaRPr lang="en-GB" sz="1400" i="1" dirty="0"/>
          </a:p>
          <a:p>
            <a:endParaRPr lang="en-GB" sz="1400" dirty="0"/>
          </a:p>
        </p:txBody>
      </p:sp>
      <p:sp>
        <p:nvSpPr>
          <p:cNvPr id="3" name="Rectangle 2"/>
          <p:cNvSpPr/>
          <p:nvPr/>
        </p:nvSpPr>
        <p:spPr>
          <a:xfrm>
            <a:off x="654199" y="5000855"/>
            <a:ext cx="26429354" cy="1630494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pPr hangingPunct="0">
              <a:spcBef>
                <a:spcPts val="212"/>
              </a:spcBef>
              <a:spcAft>
                <a:spcPts val="212"/>
              </a:spcAft>
            </a:pPr>
            <a:r>
              <a:rPr lang="en-US" sz="3400" b="1" i="1" dirty="0">
                <a:ea typeface="Times New Roman" panose="02020603050405020304" pitchFamily="18" charset="0"/>
              </a:rPr>
              <a:t>Medicines</a:t>
            </a:r>
            <a:r>
              <a:rPr lang="en-US" sz="3400" b="1" i="1" dirty="0">
                <a:ea typeface="Times New Roman" panose="02020603050405020304" pitchFamily="18" charset="0"/>
              </a:rPr>
              <a:t>’ supply and use is </a:t>
            </a:r>
            <a:r>
              <a:rPr lang="en-US" sz="3400" b="1" i="1" dirty="0">
                <a:ea typeface="Times New Roman" panose="02020603050405020304" pitchFamily="18" charset="0"/>
              </a:rPr>
              <a:t>increasingly </a:t>
            </a:r>
            <a:r>
              <a:rPr lang="en-US" sz="3400" b="1" i="1" dirty="0" err="1">
                <a:ea typeface="Times New Roman" panose="02020603050405020304" pitchFamily="18" charset="0"/>
              </a:rPr>
              <a:t>digitalised</a:t>
            </a:r>
            <a:r>
              <a:rPr lang="en-US" sz="3400" i="1" dirty="0">
                <a:ea typeface="Times New Roman" panose="02020603050405020304" pitchFamily="18" charset="0"/>
              </a:rPr>
              <a:t>;  </a:t>
            </a:r>
            <a:r>
              <a:rPr lang="en-US" sz="3400" i="1" dirty="0">
                <a:ea typeface="Times New Roman" panose="02020603050405020304" pitchFamily="18" charset="0"/>
              </a:rPr>
              <a:t>reliant on digital means and information. This poster presents exploratory research over five episodes of </a:t>
            </a:r>
            <a:r>
              <a:rPr lang="en-US" sz="3400" i="1" dirty="0" err="1">
                <a:ea typeface="Times New Roman" panose="02020603050405020304" pitchFamily="18" charset="0"/>
              </a:rPr>
              <a:t>digitalisation</a:t>
            </a:r>
            <a:r>
              <a:rPr lang="en-US" sz="3400" i="1" dirty="0">
                <a:ea typeface="Times New Roman" panose="02020603050405020304" pitchFamily="18" charset="0"/>
              </a:rPr>
              <a:t> of medicines across the supply network. We ‘follow the drug’ </a:t>
            </a:r>
            <a:r>
              <a:rPr lang="en-US" sz="3400" i="1" dirty="0">
                <a:ea typeface="Times New Roman" panose="02020603050405020304" pitchFamily="18" charset="0"/>
              </a:rPr>
              <a:t>through this </a:t>
            </a:r>
            <a:r>
              <a:rPr lang="en-US" sz="3400" i="1" dirty="0">
                <a:ea typeface="Times New Roman" panose="02020603050405020304" pitchFamily="18" charset="0"/>
              </a:rPr>
              <a:t>emerging </a:t>
            </a:r>
            <a:r>
              <a:rPr lang="en-US" sz="3400" i="1" dirty="0">
                <a:ea typeface="Times New Roman" panose="02020603050405020304" pitchFamily="18" charset="0"/>
              </a:rPr>
              <a:t>field, suggesting possible maps of this new territory  </a:t>
            </a:r>
            <a:endParaRPr lang="en-GB" sz="3400" i="1" dirty="0"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99" y="6731778"/>
            <a:ext cx="18690296" cy="3271859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pPr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A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>
                <a:ea typeface="Times New Roman" panose="02020603050405020304" pitchFamily="18" charset="0"/>
              </a:rPr>
              <a:t>medicine can be seen as a hybrid artefact, part chemical, part data, part supply chain and logistics, </a:t>
            </a:r>
            <a:r>
              <a:rPr lang="en-US" sz="2800" dirty="0">
                <a:ea typeface="Times New Roman" panose="02020603050405020304" pitchFamily="18" charset="0"/>
              </a:rPr>
              <a:t>part </a:t>
            </a:r>
            <a:r>
              <a:rPr lang="en-US" sz="2800" dirty="0">
                <a:ea typeface="Times New Roman" panose="02020603050405020304" pitchFamily="18" charset="0"/>
              </a:rPr>
              <a:t>knowledgeable practice that is itself part embodied and part algorithmic. </a:t>
            </a:r>
            <a:endParaRPr lang="en-US" sz="2800" dirty="0">
              <a:ea typeface="Times New Roman" panose="02020603050405020304" pitchFamily="18" charset="0"/>
            </a:endParaRPr>
          </a:p>
          <a:p>
            <a:pPr hangingPunct="0">
              <a:spcBef>
                <a:spcPts val="212"/>
              </a:spcBef>
              <a:spcAft>
                <a:spcPts val="212"/>
              </a:spcAft>
            </a:pPr>
            <a:endParaRPr lang="en-US" sz="2800" dirty="0">
              <a:ea typeface="Times New Roman" panose="02020603050405020304" pitchFamily="18" charset="0"/>
            </a:endParaRPr>
          </a:p>
          <a:p>
            <a:pPr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This </a:t>
            </a:r>
            <a:r>
              <a:rPr lang="en-US" sz="2800" dirty="0">
                <a:ea typeface="Times New Roman" panose="02020603050405020304" pitchFamily="18" charset="0"/>
              </a:rPr>
              <a:t>raises many complex intersecting </a:t>
            </a:r>
            <a:r>
              <a:rPr lang="en-US" sz="2800" dirty="0">
                <a:ea typeface="Times New Roman" panose="02020603050405020304" pitchFamily="18" charset="0"/>
              </a:rPr>
              <a:t>questions including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ea typeface="Times New Roman" panose="02020603050405020304" pitchFamily="18" charset="0"/>
              </a:rPr>
              <a:t>what </a:t>
            </a:r>
            <a:r>
              <a:rPr lang="en-US" sz="2800" dirty="0">
                <a:ea typeface="Times New Roman" panose="02020603050405020304" pitchFamily="18" charset="0"/>
              </a:rPr>
              <a:t>drives this process of </a:t>
            </a:r>
            <a:r>
              <a:rPr lang="en-US" sz="2800" dirty="0" err="1">
                <a:ea typeface="Times New Roman" panose="02020603050405020304" pitchFamily="18" charset="0"/>
              </a:rPr>
              <a:t>digitalisation</a:t>
            </a:r>
            <a:r>
              <a:rPr lang="en-US" sz="2800" dirty="0">
                <a:ea typeface="Times New Roman" panose="02020603050405020304" pitchFamily="18" charset="0"/>
              </a:rPr>
              <a:t>; what constitute appropriate functional uses of data - e.g. in prescribing, in research, in audit, in monitoring individual or population wide effectiveness or value for money, in monitoring side effects etc. </a:t>
            </a:r>
            <a:endParaRPr lang="en-US" sz="2800" dirty="0">
              <a:ea typeface="Times New Roman" panose="02020603050405020304" pitchFamily="18" charset="0"/>
            </a:endParaRPr>
          </a:p>
          <a:p>
            <a:pPr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There </a:t>
            </a:r>
            <a:r>
              <a:rPr lang="en-US" sz="2800" dirty="0">
                <a:ea typeface="Times New Roman" panose="02020603050405020304" pitchFamily="18" charset="0"/>
              </a:rPr>
              <a:t>are also substantial new issues of data stewardship, openness and ethical data governance practices. 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614167" y="6280610"/>
            <a:ext cx="9492466" cy="5543892"/>
            <a:chOff x="22348661" y="9028922"/>
            <a:chExt cx="19395155" cy="1305910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48661" y="9028922"/>
              <a:ext cx="18469139" cy="1305910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7" name="Oval 6"/>
            <p:cNvSpPr/>
            <p:nvPr/>
          </p:nvSpPr>
          <p:spPr>
            <a:xfrm>
              <a:off x="26647199" y="16312684"/>
              <a:ext cx="4912547" cy="3061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32887701" y="16353710"/>
              <a:ext cx="4912547" cy="3061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1568860" y="13250895"/>
              <a:ext cx="4912547" cy="3061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6831269" y="13549289"/>
              <a:ext cx="4912547" cy="3061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34025133" y="9769220"/>
              <a:ext cx="4912547" cy="30617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629236" y="10263600"/>
            <a:ext cx="17205094" cy="978297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pPr algn="just"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Our methodology is cross-disciplinary and exploratory. It </a:t>
            </a:r>
            <a:r>
              <a:rPr lang="en-US" sz="2800" dirty="0">
                <a:ea typeface="Times New Roman" panose="02020603050405020304" pitchFamily="18" charset="0"/>
              </a:rPr>
              <a:t>includes </a:t>
            </a:r>
            <a:r>
              <a:rPr lang="en-US" sz="2800" dirty="0">
                <a:ea typeface="Times New Roman" panose="02020603050405020304" pitchFamily="18" charset="0"/>
              </a:rPr>
              <a:t>five case studies of the processes of </a:t>
            </a:r>
            <a:r>
              <a:rPr lang="en-US" sz="2800" dirty="0" err="1">
                <a:ea typeface="Times New Roman" panose="02020603050405020304" pitchFamily="18" charset="0"/>
              </a:rPr>
              <a:t>digitalisation</a:t>
            </a:r>
            <a:r>
              <a:rPr lang="en-US" sz="2800" dirty="0">
                <a:ea typeface="Times New Roman" panose="02020603050405020304" pitchFamily="18" charset="0"/>
              </a:rPr>
              <a:t> sampled along the chain of supply and use of medicines</a:t>
            </a:r>
            <a:r>
              <a:rPr lang="en-US" sz="3100" dirty="0">
                <a:ea typeface="Times New Roman" panose="02020603050405020304" pitchFamily="18" charset="0"/>
              </a:rPr>
              <a:t>: </a:t>
            </a:r>
            <a:endParaRPr lang="en-GB" sz="3100" dirty="0"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236" y="11340084"/>
            <a:ext cx="14142511" cy="2456612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pPr marL="242499" indent="-242499" algn="just" hangingPunct="0">
              <a:spcBef>
                <a:spcPts val="212"/>
              </a:spcBef>
              <a:spcAft>
                <a:spcPts val="212"/>
              </a:spcAft>
              <a:buFont typeface="+mj-lt"/>
              <a:buAutoNum type="arabicPeriod"/>
            </a:pPr>
            <a:r>
              <a:rPr lang="en-US" sz="2800" dirty="0">
                <a:ea typeface="Times New Roman" panose="02020603050405020304" pitchFamily="18" charset="0"/>
              </a:rPr>
              <a:t>  Anti-counterfeiting </a:t>
            </a:r>
            <a:r>
              <a:rPr lang="en-US" sz="2800" dirty="0">
                <a:ea typeface="Times New Roman" panose="02020603050405020304" pitchFamily="18" charset="0"/>
              </a:rPr>
              <a:t>in the medicines supply </a:t>
            </a:r>
            <a:r>
              <a:rPr lang="en-US" sz="2800" dirty="0">
                <a:ea typeface="Times New Roman" panose="02020603050405020304" pitchFamily="18" charset="0"/>
              </a:rPr>
              <a:t>networks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242499" indent="-242499" algn="just" hangingPunct="0">
              <a:spcBef>
                <a:spcPts val="212"/>
              </a:spcBef>
              <a:spcAft>
                <a:spcPts val="212"/>
              </a:spcAft>
              <a:buFont typeface="+mj-lt"/>
              <a:buAutoNum type="arabicPeriod"/>
            </a:pPr>
            <a:r>
              <a:rPr lang="en-US" sz="2800" dirty="0">
                <a:ea typeface="Times New Roman" panose="02020603050405020304" pitchFamily="18" charset="0"/>
              </a:rPr>
              <a:t>  Hospital </a:t>
            </a:r>
            <a:r>
              <a:rPr lang="en-US" sz="2800" dirty="0">
                <a:ea typeface="Times New Roman" panose="02020603050405020304" pitchFamily="18" charset="0"/>
              </a:rPr>
              <a:t>prescribing and supply of drugs and related data </a:t>
            </a:r>
            <a:r>
              <a:rPr lang="en-US" sz="2800" dirty="0">
                <a:ea typeface="Times New Roman" panose="02020603050405020304" pitchFamily="18" charset="0"/>
              </a:rPr>
              <a:t>infrastructures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242499" indent="-242499" algn="just" hangingPunct="0">
              <a:spcBef>
                <a:spcPts val="212"/>
              </a:spcBef>
              <a:spcAft>
                <a:spcPts val="212"/>
              </a:spcAft>
              <a:buFont typeface="+mj-lt"/>
              <a:buAutoNum type="arabicPeriod"/>
            </a:pPr>
            <a:r>
              <a:rPr lang="en-US" sz="2800" dirty="0">
                <a:ea typeface="Times New Roman" panose="02020603050405020304" pitchFamily="18" charset="0"/>
              </a:rPr>
              <a:t>  Pharmacovigilance </a:t>
            </a:r>
            <a:r>
              <a:rPr lang="en-US" sz="2800" dirty="0">
                <a:ea typeface="Times New Roman" panose="02020603050405020304" pitchFamily="18" charset="0"/>
              </a:rPr>
              <a:t>and the monitoring for adverse effects of therapeutic drug </a:t>
            </a:r>
            <a:r>
              <a:rPr lang="en-US" sz="2800" dirty="0">
                <a:ea typeface="Times New Roman" panose="02020603050405020304" pitchFamily="18" charset="0"/>
              </a:rPr>
              <a:t>use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242499" indent="-242499" algn="just" hangingPunct="0">
              <a:spcBef>
                <a:spcPts val="212"/>
              </a:spcBef>
              <a:spcAft>
                <a:spcPts val="212"/>
              </a:spcAft>
              <a:buFont typeface="+mj-lt"/>
              <a:buAutoNum type="arabicPeriod"/>
            </a:pPr>
            <a:r>
              <a:rPr lang="en-US" sz="2800" dirty="0">
                <a:ea typeface="Times New Roman" panose="02020603050405020304" pitchFamily="18" charset="0"/>
              </a:rPr>
              <a:t>  Research </a:t>
            </a:r>
            <a:r>
              <a:rPr lang="en-US" sz="2800" dirty="0">
                <a:ea typeface="Times New Roman" panose="02020603050405020304" pitchFamily="18" charset="0"/>
              </a:rPr>
              <a:t>data services, principally the aggregation of patient data for secondary </a:t>
            </a:r>
            <a:r>
              <a:rPr lang="en-US" sz="2800" dirty="0">
                <a:ea typeface="Times New Roman" panose="02020603050405020304" pitchFamily="18" charset="0"/>
              </a:rPr>
              <a:t>use</a:t>
            </a:r>
            <a:endParaRPr lang="en-GB" sz="2800" dirty="0">
              <a:ea typeface="Times New Roman" panose="02020603050405020304" pitchFamily="18" charset="0"/>
            </a:endParaRPr>
          </a:p>
          <a:p>
            <a:pPr marL="242499" indent="-242499" algn="just" hangingPunct="0">
              <a:spcBef>
                <a:spcPts val="212"/>
              </a:spcBef>
              <a:spcAft>
                <a:spcPts val="212"/>
              </a:spcAft>
              <a:buFont typeface="+mj-lt"/>
              <a:buAutoNum type="arabicPeriod"/>
            </a:pPr>
            <a:r>
              <a:rPr lang="en-US" sz="2800" dirty="0">
                <a:ea typeface="Times New Roman" panose="02020603050405020304" pitchFamily="18" charset="0"/>
              </a:rPr>
              <a:t>  Patient use </a:t>
            </a:r>
            <a:r>
              <a:rPr lang="en-US" sz="2800" dirty="0">
                <a:ea typeface="Times New Roman" panose="02020603050405020304" pitchFamily="18" charset="0"/>
              </a:rPr>
              <a:t>of medicines and </a:t>
            </a:r>
            <a:r>
              <a:rPr lang="en-US" sz="2800" dirty="0">
                <a:ea typeface="Times New Roman" panose="02020603050405020304" pitchFamily="18" charset="0"/>
              </a:rPr>
              <a:t>related patient-facing technology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301" y="13923645"/>
            <a:ext cx="15964602" cy="3597958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pPr algn="just"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O</a:t>
            </a:r>
            <a:r>
              <a:rPr lang="en-US" sz="2800" dirty="0">
                <a:ea typeface="Times New Roman" panose="02020603050405020304" pitchFamily="18" charset="0"/>
              </a:rPr>
              <a:t>ur research </a:t>
            </a:r>
            <a:r>
              <a:rPr lang="en-US" sz="2800" dirty="0" err="1">
                <a:ea typeface="Times New Roman" panose="02020603050405020304" pitchFamily="18" charset="0"/>
              </a:rPr>
              <a:t>applys</a:t>
            </a:r>
            <a:r>
              <a:rPr lang="en-US" sz="2800" dirty="0">
                <a:ea typeface="Times New Roman" panose="02020603050405020304" pitchFamily="18" charset="0"/>
              </a:rPr>
              <a:t> mix </a:t>
            </a:r>
            <a:r>
              <a:rPr lang="en-US" sz="2800" dirty="0">
                <a:ea typeface="Times New Roman" panose="02020603050405020304" pitchFamily="18" charset="0"/>
              </a:rPr>
              <a:t>of qualitative data collection methods </a:t>
            </a:r>
            <a:r>
              <a:rPr lang="en-US" sz="2800" dirty="0">
                <a:ea typeface="Times New Roman" panose="02020603050405020304" pitchFamily="18" charset="0"/>
              </a:rPr>
              <a:t>: </a:t>
            </a:r>
            <a:r>
              <a:rPr lang="en-US" sz="2800" dirty="0">
                <a:ea typeface="Times New Roman" panose="02020603050405020304" pitchFamily="18" charset="0"/>
              </a:rPr>
              <a:t>interviews, observations and documentary analysis. </a:t>
            </a:r>
            <a:r>
              <a:rPr lang="en-US" sz="2800" dirty="0">
                <a:ea typeface="Times New Roman" panose="02020603050405020304" pitchFamily="18" charset="0"/>
              </a:rPr>
              <a:t>The cases </a:t>
            </a:r>
            <a:r>
              <a:rPr lang="en-US" sz="2800" dirty="0">
                <a:ea typeface="Times New Roman" panose="02020603050405020304" pitchFamily="18" charset="0"/>
              </a:rPr>
              <a:t>are explored both as single episodes and in their </a:t>
            </a:r>
            <a:r>
              <a:rPr lang="en-US" sz="2800" dirty="0">
                <a:ea typeface="Times New Roman" panose="02020603050405020304" pitchFamily="18" charset="0"/>
              </a:rPr>
              <a:t>interconnections and </a:t>
            </a:r>
            <a:r>
              <a:rPr lang="en-US" sz="2800" dirty="0" err="1">
                <a:ea typeface="Times New Roman" panose="02020603050405020304" pitchFamily="18" charset="0"/>
              </a:rPr>
              <a:t>cumulation</a:t>
            </a:r>
            <a:r>
              <a:rPr lang="en-US" sz="2800" dirty="0">
                <a:ea typeface="Times New Roman" panose="02020603050405020304" pitchFamily="18" charset="0"/>
              </a:rPr>
              <a:t>. </a:t>
            </a:r>
          </a:p>
          <a:p>
            <a:pPr algn="just" hangingPunct="0">
              <a:spcBef>
                <a:spcPts val="212"/>
              </a:spcBef>
              <a:spcAft>
                <a:spcPts val="212"/>
              </a:spcAft>
            </a:pPr>
            <a:r>
              <a:rPr lang="en-US" sz="2800" dirty="0">
                <a:ea typeface="Times New Roman" panose="02020603050405020304" pitchFamily="18" charset="0"/>
              </a:rPr>
              <a:t>We </a:t>
            </a:r>
            <a:r>
              <a:rPr lang="en-US" sz="2800" dirty="0">
                <a:ea typeface="Times New Roman" panose="02020603050405020304" pitchFamily="18" charset="0"/>
              </a:rPr>
              <a:t>apply a tracer </a:t>
            </a:r>
            <a:r>
              <a:rPr lang="en-US" sz="2800" dirty="0">
                <a:ea typeface="Times New Roman" panose="02020603050405020304" pitchFamily="18" charset="0"/>
              </a:rPr>
              <a:t>approach </a:t>
            </a:r>
            <a:r>
              <a:rPr lang="en-US" sz="2800" dirty="0">
                <a:ea typeface="Times New Roman" panose="02020603050405020304" pitchFamily="18" charset="0"/>
              </a:rPr>
              <a:t>and ‘follow the drug’ through and between the cases. Drugs are taken as ‘tracers’ that can reveal </a:t>
            </a:r>
            <a:r>
              <a:rPr lang="en-US" sz="2800" dirty="0" err="1">
                <a:ea typeface="Times New Roman" panose="02020603050405020304" pitchFamily="18" charset="0"/>
              </a:rPr>
              <a:t>digitalisation</a:t>
            </a:r>
            <a:r>
              <a:rPr lang="en-US" sz="2800" dirty="0">
                <a:ea typeface="Times New Roman" panose="02020603050405020304" pitchFamily="18" charset="0"/>
              </a:rPr>
              <a:t> paths and flows within and across cases. Thus the ‘</a:t>
            </a:r>
            <a:r>
              <a:rPr lang="en-US" sz="2800" dirty="0" err="1">
                <a:ea typeface="Times New Roman" panose="02020603050405020304" pitchFamily="18" charset="0"/>
              </a:rPr>
              <a:t>digitalisation</a:t>
            </a:r>
            <a:r>
              <a:rPr lang="en-US" sz="2800" dirty="0">
                <a:ea typeface="Times New Roman" panose="02020603050405020304" pitchFamily="18" charset="0"/>
              </a:rPr>
              <a:t> </a:t>
            </a:r>
            <a:r>
              <a:rPr lang="en-US" sz="2800" dirty="0">
                <a:ea typeface="Times New Roman" panose="02020603050405020304" pitchFamily="18" charset="0"/>
              </a:rPr>
              <a:t>of medicines’ is </a:t>
            </a:r>
            <a:r>
              <a:rPr lang="en-US" sz="2800" dirty="0">
                <a:ea typeface="Times New Roman" panose="02020603050405020304" pitchFamily="18" charset="0"/>
              </a:rPr>
              <a:t>studied by </a:t>
            </a:r>
            <a:r>
              <a:rPr lang="en-US" sz="2800" dirty="0">
                <a:ea typeface="Times New Roman" panose="02020603050405020304" pitchFamily="18" charset="0"/>
              </a:rPr>
              <a:t>‘following the drugs’ from the moment they enter the market for clinical use, through their transit through pharmaceutical supply networks [case 1] to the process of prescribing and dispensing [case 2], to patient’s decision making [case 5], to the capture of aggregated data around the use of therapeutic drugs [case 4] and the outcomes of this use [case 3-4].</a:t>
            </a:r>
            <a:endParaRPr lang="en-GB" sz="2800" dirty="0">
              <a:ea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3170" y="17637514"/>
            <a:ext cx="18156471" cy="2019679"/>
          </a:xfrm>
          <a:prstGeom prst="rect">
            <a:avLst/>
          </a:prstGeom>
        </p:spPr>
        <p:txBody>
          <a:bodyPr wrap="square" lIns="64666" tIns="32333" rIns="64666" bIns="32333">
            <a:spAutoFit/>
          </a:bodyPr>
          <a:lstStyle/>
          <a:p>
            <a:endParaRPr lang="en-US" sz="700" dirty="0">
              <a:ea typeface="Times New Roman" panose="02020603050405020304" pitchFamily="18" charset="0"/>
            </a:endParaRPr>
          </a:p>
          <a:p>
            <a:r>
              <a:rPr lang="en-US" sz="2000" dirty="0">
                <a:ea typeface="Times New Roman" panose="02020603050405020304" pitchFamily="18" charset="0"/>
              </a:rPr>
              <a:t>T</a:t>
            </a:r>
            <a:r>
              <a:rPr lang="en-US" sz="2000" dirty="0">
                <a:ea typeface="Times New Roman" panose="02020603050405020304" pitchFamily="18" charset="0"/>
              </a:rPr>
              <a:t>. Cornford and V. Lichtner, </a:t>
            </a:r>
            <a:r>
              <a:rPr lang="en-US" sz="2000" dirty="0">
                <a:ea typeface="Times New Roman" panose="02020603050405020304" pitchFamily="18" charset="0"/>
              </a:rPr>
              <a:t>(2014) Digital </a:t>
            </a:r>
            <a:r>
              <a:rPr lang="en-US" sz="2000" dirty="0">
                <a:ea typeface="Times New Roman" panose="02020603050405020304" pitchFamily="18" charset="0"/>
              </a:rPr>
              <a:t>Drugs: An anatomy of new medicines, in:</a:t>
            </a:r>
            <a:r>
              <a:rPr lang="en-US" sz="2000" i="1" dirty="0">
                <a:ea typeface="Times New Roman" panose="02020603050405020304" pitchFamily="18" charset="0"/>
              </a:rPr>
              <a:t> Information Systems and Global Assemblages: (Re)configuring Actors, Artefacts, Organizations. IFIP Advances in Information and Communication Technology,, </a:t>
            </a:r>
            <a:r>
              <a:rPr lang="en-US" sz="2000" dirty="0"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ea typeface="Times New Roman" panose="02020603050405020304" pitchFamily="18" charset="0"/>
              </a:rPr>
              <a:t>Doolin</a:t>
            </a:r>
            <a:r>
              <a:rPr lang="en-US" sz="2000" dirty="0">
                <a:ea typeface="Times New Roman" panose="02020603050405020304" pitchFamily="18" charset="0"/>
              </a:rPr>
              <a:t>, E. </a:t>
            </a:r>
            <a:r>
              <a:rPr lang="en-US" sz="2000" dirty="0" err="1">
                <a:ea typeface="Times New Roman" panose="02020603050405020304" pitchFamily="18" charset="0"/>
              </a:rPr>
              <a:t>Lamprou</a:t>
            </a:r>
            <a:r>
              <a:rPr lang="en-US" sz="2000" dirty="0">
                <a:ea typeface="Times New Roman" panose="02020603050405020304" pitchFamily="18" charset="0"/>
              </a:rPr>
              <a:t>, N.N. </a:t>
            </a:r>
            <a:r>
              <a:rPr lang="en-US" sz="2000" dirty="0" err="1">
                <a:ea typeface="Times New Roman" panose="02020603050405020304" pitchFamily="18" charset="0"/>
              </a:rPr>
              <a:t>Mitev</a:t>
            </a:r>
            <a:r>
              <a:rPr lang="en-US" sz="2000" dirty="0">
                <a:ea typeface="Times New Roman" panose="02020603050405020304" pitchFamily="18" charset="0"/>
              </a:rPr>
              <a:t>,  and L. McLeod, eds., Springer, Auckland, New Zealand, 2014, pp. 149-162</a:t>
            </a:r>
            <a:r>
              <a:rPr lang="en-US" sz="2000" dirty="0">
                <a:ea typeface="Times New Roman" panose="02020603050405020304" pitchFamily="18" charset="0"/>
              </a:rPr>
              <a:t>.</a:t>
            </a:r>
          </a:p>
          <a:p>
            <a:r>
              <a:rPr lang="fr-FR" sz="2000" dirty="0">
                <a:ea typeface="Times New Roman" panose="02020603050405020304" pitchFamily="18" charset="0"/>
              </a:rPr>
              <a:t>P. </a:t>
            </a:r>
            <a:r>
              <a:rPr lang="fr-FR" sz="2000" dirty="0" err="1">
                <a:ea typeface="Times New Roman" panose="02020603050405020304" pitchFamily="18" charset="0"/>
              </a:rPr>
              <a:t>Combey</a:t>
            </a:r>
            <a:r>
              <a:rPr lang="fr-FR" sz="2000" dirty="0">
                <a:ea typeface="Times New Roman" panose="02020603050405020304" pitchFamily="18" charset="0"/>
              </a:rPr>
              <a:t>, (1980)  </a:t>
            </a:r>
            <a:r>
              <a:rPr lang="fr-FR" sz="2000" dirty="0">
                <a:ea typeface="Times New Roman" panose="02020603050405020304" pitchFamily="18" charset="0"/>
              </a:rPr>
              <a:t>A tracer </a:t>
            </a:r>
            <a:r>
              <a:rPr lang="fr-FR" sz="2000" dirty="0" err="1">
                <a:ea typeface="Times New Roman" panose="02020603050405020304" pitchFamily="18" charset="0"/>
              </a:rPr>
              <a:t>approach</a:t>
            </a:r>
            <a:r>
              <a:rPr lang="fr-FR" sz="2000" dirty="0">
                <a:ea typeface="Times New Roman" panose="02020603050405020304" pitchFamily="18" charset="0"/>
              </a:rPr>
              <a:t> to the </a:t>
            </a:r>
            <a:r>
              <a:rPr lang="fr-FR" sz="2000" dirty="0" err="1">
                <a:ea typeface="Times New Roman" panose="02020603050405020304" pitchFamily="18" charset="0"/>
              </a:rPr>
              <a:t>study</a:t>
            </a:r>
            <a:r>
              <a:rPr lang="fr-FR" sz="2000" dirty="0">
                <a:ea typeface="Times New Roman" panose="02020603050405020304" pitchFamily="18" charset="0"/>
              </a:rPr>
              <a:t> of </a:t>
            </a:r>
            <a:r>
              <a:rPr lang="fr-FR" sz="2000" dirty="0" err="1">
                <a:ea typeface="Times New Roman" panose="02020603050405020304" pitchFamily="18" charset="0"/>
              </a:rPr>
              <a:t>organizations</a:t>
            </a:r>
            <a:r>
              <a:rPr lang="fr-FR" sz="2000" dirty="0">
                <a:ea typeface="Times New Roman" panose="02020603050405020304" pitchFamily="18" charset="0"/>
              </a:rPr>
              <a:t>, </a:t>
            </a:r>
            <a:r>
              <a:rPr lang="fr-FR" sz="2000" i="1" dirty="0">
                <a:ea typeface="Times New Roman" panose="02020603050405020304" pitchFamily="18" charset="0"/>
              </a:rPr>
              <a:t>Journal of Management </a:t>
            </a:r>
            <a:r>
              <a:rPr lang="fr-FR" sz="2000" i="1" dirty="0" err="1">
                <a:ea typeface="Times New Roman" panose="02020603050405020304" pitchFamily="18" charset="0"/>
              </a:rPr>
              <a:t>Studies</a:t>
            </a:r>
            <a:r>
              <a:rPr lang="fr-FR" sz="2000" dirty="0">
                <a:ea typeface="Times New Roman" panose="02020603050405020304" pitchFamily="18" charset="0"/>
              </a:rPr>
              <a:t> </a:t>
            </a:r>
            <a:r>
              <a:rPr lang="fr-FR" sz="2000" b="1" dirty="0">
                <a:ea typeface="Times New Roman" panose="02020603050405020304" pitchFamily="18" charset="0"/>
              </a:rPr>
              <a:t>17</a:t>
            </a:r>
            <a:r>
              <a:rPr lang="fr-FR" sz="2000" dirty="0">
                <a:ea typeface="Times New Roman" panose="02020603050405020304" pitchFamily="18" charset="0"/>
              </a:rPr>
              <a:t>, </a:t>
            </a:r>
            <a:r>
              <a:rPr lang="fr-FR" sz="2000" dirty="0">
                <a:ea typeface="Times New Roman" panose="02020603050405020304" pitchFamily="18" charset="0"/>
              </a:rPr>
              <a:t>96-126.</a:t>
            </a:r>
            <a:endParaRPr lang="en-GB" sz="2000" dirty="0">
              <a:ea typeface="Times New Roman" panose="02020603050405020304" pitchFamily="18" charset="0"/>
            </a:endParaRPr>
          </a:p>
          <a:p>
            <a:r>
              <a:rPr lang="en-GB" sz="2000" dirty="0"/>
              <a:t>T. Cornford</a:t>
            </a:r>
            <a:r>
              <a:rPr lang="en-GB" sz="2000" dirty="0"/>
              <a:t>, T and </a:t>
            </a:r>
            <a:r>
              <a:rPr lang="en-GB" sz="2000" dirty="0"/>
              <a:t>V. </a:t>
            </a:r>
            <a:r>
              <a:rPr lang="en-GB" sz="2000" dirty="0" err="1"/>
              <a:t>Lichtner</a:t>
            </a:r>
            <a:r>
              <a:rPr lang="en-GB" sz="2000" dirty="0"/>
              <a:t>, V (2017) Digitalization of medicines: artefact, architecture and time [Editorial], BMJ Quality and Safety  Published Online First: 03 June 2017. </a:t>
            </a:r>
            <a:r>
              <a:rPr lang="en-GB" sz="2000" dirty="0">
                <a:hlinkClick r:id="rId10"/>
              </a:rPr>
              <a:t>http://</a:t>
            </a:r>
            <a:r>
              <a:rPr lang="en-GB" sz="2000" dirty="0">
                <a:hlinkClick r:id="rId10"/>
              </a:rPr>
              <a:t>qualitysafety.bmj.com/content/early/2017/06/03/bmjqs-2017-006661.full</a:t>
            </a:r>
            <a:r>
              <a:rPr lang="en-GB" sz="2000" dirty="0"/>
              <a:t> </a:t>
            </a:r>
            <a:endParaRPr lang="en-GB" sz="20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854" y="11555381"/>
            <a:ext cx="8629514" cy="608925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10229570" y="19844307"/>
            <a:ext cx="6752281" cy="850128"/>
          </a:xfrm>
          <a:prstGeom prst="rect">
            <a:avLst/>
          </a:prstGeom>
        </p:spPr>
        <p:txBody>
          <a:bodyPr wrap="none" lIns="64666" tIns="32333" rIns="64666" bIns="32333">
            <a:spAutoFit/>
          </a:bodyPr>
          <a:lstStyle/>
          <a:p>
            <a:r>
              <a:rPr lang="en-GB" sz="51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http://digital-drugs.org/  </a:t>
            </a:r>
            <a:endParaRPr lang="en-GB" sz="57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18592" y="11716854"/>
            <a:ext cx="6364267" cy="773184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b="1" dirty="0">
                <a:ea typeface="Times New Roman" panose="02020603050405020304" pitchFamily="18" charset="0"/>
              </a:rPr>
              <a:t>Hospital prescribing and supply of drugs and related data infrastructures</a:t>
            </a:r>
            <a:endParaRPr lang="en-US" sz="2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306465" y="8541226"/>
            <a:ext cx="323607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1825480" y="9833007"/>
            <a:ext cx="269672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1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841385" y="8702699"/>
            <a:ext cx="323607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4899745" y="9940655"/>
            <a:ext cx="323607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5546958" y="6872676"/>
            <a:ext cx="323607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5</a:t>
            </a:r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402854" y="11716853"/>
            <a:ext cx="323607" cy="419241"/>
          </a:xfrm>
          <a:prstGeom prst="rect">
            <a:avLst/>
          </a:prstGeom>
          <a:noFill/>
        </p:spPr>
        <p:txBody>
          <a:bodyPr wrap="square" lIns="64666" tIns="32333" rIns="64666" bIns="32333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4278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686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Lichtner</dc:creator>
  <cp:lastModifiedBy>Tony Cornford</cp:lastModifiedBy>
  <cp:revision>48</cp:revision>
  <dcterms:created xsi:type="dcterms:W3CDTF">2006-08-16T00:00:00Z</dcterms:created>
  <dcterms:modified xsi:type="dcterms:W3CDTF">2017-08-17T02:38:50Z</dcterms:modified>
</cp:coreProperties>
</file>