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77" r:id="rId1"/>
  </p:sldMasterIdLst>
  <p:notesMasterIdLst>
    <p:notesMasterId r:id="rId13"/>
  </p:notesMasterIdLst>
  <p:handoutMasterIdLst>
    <p:handoutMasterId r:id="rId14"/>
  </p:handoutMasterIdLst>
  <p:sldIdLst>
    <p:sldId id="256" r:id="rId2"/>
    <p:sldId id="274" r:id="rId3"/>
    <p:sldId id="278" r:id="rId4"/>
    <p:sldId id="279" r:id="rId5"/>
    <p:sldId id="276" r:id="rId6"/>
    <p:sldId id="280" r:id="rId7"/>
    <p:sldId id="281" r:id="rId8"/>
    <p:sldId id="266" r:id="rId9"/>
    <p:sldId id="282" r:id="rId10"/>
    <p:sldId id="267" r:id="rId11"/>
    <p:sldId id="283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5620"/>
    <p:restoredTop sz="98155" autoAdjust="0"/>
  </p:normalViewPr>
  <p:slideViewPr>
    <p:cSldViewPr showGuides="1">
      <p:cViewPr varScale="1">
        <p:scale>
          <a:sx n="118" d="100"/>
          <a:sy n="118" d="100"/>
        </p:scale>
        <p:origin x="2118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notesViewPr>
    <p:cSldViewPr>
      <p:cViewPr>
        <p:scale>
          <a:sx n="100" d="100"/>
          <a:sy n="100" d="100"/>
        </p:scale>
        <p:origin x="-2896" y="6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B83902F-03B8-4CB6-B37E-9919CB02FA5E}" type="datetimeFigureOut">
              <a:rPr lang="en-US" smtClean="0"/>
              <a:t>2/13/2018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325BF4-5141-4634-9CA1-905983B612C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09410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77A8F7-243F-4B8F-9979-EC4B513B74D1}" type="datetimeFigureOut">
              <a:rPr lang="en-US" smtClean="0"/>
              <a:t>2/13/2018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6623E2-143C-47CF-ACFE-2D7CFB3760A0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Notes Placeholder 7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92670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indent="0" algn="l" defTabSz="914400" rtl="0" eaLnBrk="1" latinLnBrk="0" hangingPunct="1">
      <a:spcBef>
        <a:spcPts val="1200"/>
      </a:spcBef>
      <a:buFont typeface="Arial" pitchFamily="34" charset="0"/>
      <a:buNone/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628650" indent="-171450" algn="l" defTabSz="914400" rtl="0" eaLnBrk="1" latinLnBrk="0" hangingPunct="1">
      <a:buFont typeface="Arial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1085850" indent="-171450" algn="l" defTabSz="914400" rtl="0" eaLnBrk="1" latinLnBrk="0" hangingPunct="1">
      <a:buFont typeface="Arial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543050" indent="-171450" algn="l" defTabSz="914400" rtl="0" eaLnBrk="1" latinLnBrk="0" hangingPunct="1">
      <a:buFont typeface="Arial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2000250" indent="-171450" algn="l" defTabSz="914400" rtl="0" eaLnBrk="1" latinLnBrk="0" hangingPunct="1">
      <a:buFont typeface="Arial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/>
          <a:lstStyle/>
          <a:p>
            <a:endParaRPr lang="en-US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en-US" sz="1200" b="1" i="1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6623E2-143C-47CF-ACFE-2D7CFB3760A0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964555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6623E2-143C-47CF-ACFE-2D7CFB3760A0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132776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/>
          <a:lstStyle/>
          <a:p>
            <a:endParaRPr lang="en-US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en-US" sz="1200" b="1" i="1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6623E2-143C-47CF-ACFE-2D7CFB3760A0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57723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This diagram reported by PISA in 2012 shows where Chile stands in comparison with the other countries that took the test in Math.</a:t>
            </a:r>
          </a:p>
          <a:p>
            <a:r>
              <a:rPr lang="en-US" dirty="0" smtClean="0"/>
              <a:t>As you can see it is positioned in the worst place: among countries with low achievement, low equality, and strong relationship between performance and SES</a:t>
            </a:r>
          </a:p>
          <a:p>
            <a:r>
              <a:rPr lang="en-US" dirty="0" smtClean="0"/>
              <a:t>Although PISA has pointed out of the importance of taking into account this context…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6623E2-143C-47CF-ACFE-2D7CFB3760A0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65981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This diagram reported by PISA in 2012 shows where Chile stands in comparison with the other countries that took the test in Math.</a:t>
            </a:r>
          </a:p>
          <a:p>
            <a:r>
              <a:rPr lang="en-US" dirty="0" smtClean="0"/>
              <a:t>As you can see it is positioned in the worst place: among countries with low achievement, low equality, and strong relationship between performance and SES</a:t>
            </a:r>
          </a:p>
          <a:p>
            <a:r>
              <a:rPr lang="en-US" dirty="0" smtClean="0"/>
              <a:t>Although PISA has pointed out of the importance of taking into account this context…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6623E2-143C-47CF-ACFE-2D7CFB3760A0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11296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This diagram reported by PISA in 2012 shows where Chile stands in comparison with the other countries that took the test in Math.</a:t>
            </a:r>
          </a:p>
          <a:p>
            <a:r>
              <a:rPr lang="en-US" dirty="0" smtClean="0"/>
              <a:t>As you can see it is positioned in the worst place: among countries with low achievement, low equality, and strong relationship between performance and SES</a:t>
            </a:r>
          </a:p>
          <a:p>
            <a:r>
              <a:rPr lang="en-US" dirty="0" smtClean="0"/>
              <a:t>Although PISA has pointed out of the importance of taking into account this context…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6623E2-143C-47CF-ACFE-2D7CFB3760A0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85887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6623E2-143C-47CF-ACFE-2D7CFB3760A0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556220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6623E2-143C-47CF-ACFE-2D7CFB3760A0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742773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9395" name="Notes Placeholder 2"/>
          <p:cNvSpPr>
            <a:spLocks noGrp="1"/>
          </p:cNvSpPr>
          <p:nvPr>
            <p:ph type="body" idx="1"/>
          </p:nvPr>
        </p:nvSpPr>
        <p:spPr bwMode="auto">
          <a:xfrm>
            <a:off x="357188" y="4214283"/>
            <a:ext cx="6311900" cy="4515518"/>
          </a:xfrm>
          <a:noFill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lvl="1" indent="0" algn="just">
              <a:spcBef>
                <a:spcPct val="0"/>
              </a:spcBef>
              <a:spcAft>
                <a:spcPts val="1200"/>
              </a:spcAft>
              <a:buNone/>
            </a:pPr>
            <a:r>
              <a:rPr lang="en-GB" sz="2000" dirty="0"/>
              <a:t>Focusing on different subject outcomes, the percentage of total variance in student’s Raw attainment attributable to differences between schools was sizable: 36.9% in language and 47.3% in mathematics. However, after controlling for aspects arguably out of the school control, the equivalent figures were dramatically reduced to 6.1% in language and 13.4% in mathematics, indicating that the pupil intake and contextual features of Chilean secondary schools exert a very powerful influence on students’ performance</a:t>
            </a:r>
          </a:p>
          <a:p>
            <a:pPr algn="just">
              <a:spcBef>
                <a:spcPct val="0"/>
              </a:spcBef>
              <a:spcAft>
                <a:spcPts val="1200"/>
              </a:spcAft>
            </a:pPr>
            <a:endParaRPr lang="en-GB" sz="1400" dirty="0">
              <a:latin typeface="Times New Roman" charset="0"/>
              <a:cs typeface="Arial" charset="0"/>
            </a:endParaRPr>
          </a:p>
        </p:txBody>
      </p:sp>
      <p:sp>
        <p:nvSpPr>
          <p:cNvPr id="59396" name="Slide Number Placeholder 3"/>
          <p:cNvSpPr txBox="1">
            <a:spLocks noGrp="1"/>
          </p:cNvSpPr>
          <p:nvPr/>
        </p:nvSpPr>
        <p:spPr bwMode="auto">
          <a:xfrm>
            <a:off x="3884613" y="8684615"/>
            <a:ext cx="2971800" cy="4578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r" eaLnBrk="1" hangingPunct="1"/>
            <a:fld id="{5FDE77DB-1E0E-3B4F-BE19-7BFFFDB04536}" type="slidenum">
              <a:rPr lang="en-GB" sz="1200"/>
              <a:pPr algn="r" eaLnBrk="1" hangingPunct="1"/>
              <a:t>7</a:t>
            </a:fld>
            <a:endParaRPr lang="en-GB" sz="1200"/>
          </a:p>
        </p:txBody>
      </p:sp>
    </p:spTree>
    <p:extLst>
      <p:ext uri="{BB962C8B-B14F-4D97-AF65-F5344CB8AC3E}">
        <p14:creationId xmlns:p14="http://schemas.microsoft.com/office/powerpoint/2010/main" val="158633489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9395" name="Notes Placeholder 2"/>
          <p:cNvSpPr>
            <a:spLocks noGrp="1"/>
          </p:cNvSpPr>
          <p:nvPr>
            <p:ph type="body" idx="1"/>
          </p:nvPr>
        </p:nvSpPr>
        <p:spPr bwMode="auto">
          <a:xfrm>
            <a:off x="357188" y="4214283"/>
            <a:ext cx="6311900" cy="4515518"/>
          </a:xfrm>
          <a:noFill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lvl="1" indent="0" algn="just">
              <a:spcBef>
                <a:spcPct val="0"/>
              </a:spcBef>
              <a:spcAft>
                <a:spcPts val="1200"/>
              </a:spcAft>
              <a:buNone/>
            </a:pPr>
            <a:r>
              <a:rPr lang="en-GB" sz="2000" dirty="0"/>
              <a:t>Focusing on different subject outcomes, the percentage of total variance in student’s Raw attainment attributable to differences between schools was sizable: 36.9% in language and 47.3% in mathematics. However, after controlling for aspects arguably out of the school control, the equivalent figures were dramatically reduced to 6.1% in language and 13.4% in mathematics, indicating that the pupil intake and contextual features of Chilean secondary schools exert a very powerful influence on students’ performance</a:t>
            </a:r>
          </a:p>
          <a:p>
            <a:pPr algn="just">
              <a:spcBef>
                <a:spcPct val="0"/>
              </a:spcBef>
              <a:spcAft>
                <a:spcPts val="1200"/>
              </a:spcAft>
            </a:pPr>
            <a:endParaRPr lang="en-GB" sz="1400" dirty="0">
              <a:latin typeface="Times New Roman" charset="0"/>
              <a:cs typeface="Arial" charset="0"/>
            </a:endParaRPr>
          </a:p>
        </p:txBody>
      </p:sp>
      <p:sp>
        <p:nvSpPr>
          <p:cNvPr id="59396" name="Slide Number Placeholder 3"/>
          <p:cNvSpPr txBox="1">
            <a:spLocks noGrp="1"/>
          </p:cNvSpPr>
          <p:nvPr/>
        </p:nvSpPr>
        <p:spPr bwMode="auto">
          <a:xfrm>
            <a:off x="3884613" y="8684615"/>
            <a:ext cx="2971800" cy="4578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r" eaLnBrk="1" hangingPunct="1"/>
            <a:fld id="{5FDE77DB-1E0E-3B4F-BE19-7BFFFDB04536}" type="slidenum">
              <a:rPr lang="en-GB" sz="1200"/>
              <a:pPr algn="r" eaLnBrk="1" hangingPunct="1"/>
              <a:t>8</a:t>
            </a:fld>
            <a:endParaRPr lang="en-GB" sz="1200"/>
          </a:p>
        </p:txBody>
      </p:sp>
    </p:spTree>
    <p:extLst>
      <p:ext uri="{BB962C8B-B14F-4D97-AF65-F5344CB8AC3E}">
        <p14:creationId xmlns:p14="http://schemas.microsoft.com/office/powerpoint/2010/main" val="170724506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9395" name="Notes Placeholder 2"/>
          <p:cNvSpPr>
            <a:spLocks noGrp="1"/>
          </p:cNvSpPr>
          <p:nvPr>
            <p:ph type="body" idx="1"/>
          </p:nvPr>
        </p:nvSpPr>
        <p:spPr bwMode="auto">
          <a:xfrm>
            <a:off x="357188" y="4214283"/>
            <a:ext cx="6311900" cy="4515518"/>
          </a:xfrm>
          <a:noFill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lvl="1" indent="0" algn="just">
              <a:spcBef>
                <a:spcPct val="0"/>
              </a:spcBef>
              <a:spcAft>
                <a:spcPts val="1200"/>
              </a:spcAft>
              <a:buNone/>
            </a:pPr>
            <a:r>
              <a:rPr lang="en-GB" sz="2000" dirty="0"/>
              <a:t>Focusing on different subject outcomes, the percentage of total variance in student’s Raw attainment attributable to differences between schools was sizable: 36.9% in language and 47.3% in mathematics. However, after controlling for aspects arguably out of the school control, the equivalent figures were dramatically reduced to 6.1% in language and 13.4% in mathematics, indicating that the pupil intake and contextual features of Chilean secondary schools exert a very powerful influence on students’ performance</a:t>
            </a:r>
          </a:p>
          <a:p>
            <a:pPr algn="just">
              <a:spcBef>
                <a:spcPct val="0"/>
              </a:spcBef>
              <a:spcAft>
                <a:spcPts val="1200"/>
              </a:spcAft>
            </a:pPr>
            <a:endParaRPr lang="en-GB" sz="1400" dirty="0">
              <a:latin typeface="Times New Roman" charset="0"/>
              <a:cs typeface="Arial" charset="0"/>
            </a:endParaRPr>
          </a:p>
        </p:txBody>
      </p:sp>
      <p:sp>
        <p:nvSpPr>
          <p:cNvPr id="59396" name="Slide Number Placeholder 3"/>
          <p:cNvSpPr txBox="1">
            <a:spLocks noGrp="1"/>
          </p:cNvSpPr>
          <p:nvPr/>
        </p:nvSpPr>
        <p:spPr bwMode="auto">
          <a:xfrm>
            <a:off x="3884613" y="8684615"/>
            <a:ext cx="2971800" cy="4578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r" eaLnBrk="1" hangingPunct="1"/>
            <a:fld id="{5FDE77DB-1E0E-3B4F-BE19-7BFFFDB04536}" type="slidenum">
              <a:rPr lang="en-GB" sz="1200"/>
              <a:pPr algn="r" eaLnBrk="1" hangingPunct="1"/>
              <a:t>9</a:t>
            </a:fld>
            <a:endParaRPr lang="en-GB" sz="1200"/>
          </a:p>
        </p:txBody>
      </p:sp>
    </p:spTree>
    <p:extLst>
      <p:ext uri="{BB962C8B-B14F-4D97-AF65-F5344CB8AC3E}">
        <p14:creationId xmlns:p14="http://schemas.microsoft.com/office/powerpoint/2010/main" val="5207099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GB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4FEF1-1C18-40D8-8A9A-AA7FFF43FE2E}" type="datetimeFigureOut">
              <a:rPr lang="en-US" smtClean="0"/>
              <a:t>2/13/2018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E8957-5754-4C19-A51A-9C104D1A0E08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4FEF1-1C18-40D8-8A9A-AA7FFF43FE2E}" type="datetimeFigureOut">
              <a:rPr lang="en-US" smtClean="0"/>
              <a:t>2/13/2018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E8957-5754-4C19-A51A-9C104D1A0E08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4FEF1-1C18-40D8-8A9A-AA7FFF43FE2E}" type="datetimeFigureOut">
              <a:rPr lang="en-US" smtClean="0"/>
              <a:t>2/13/2018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E8957-5754-4C19-A51A-9C104D1A0E08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Slide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43000"/>
            <a:ext cx="7543800" cy="990727"/>
          </a:xfrm>
        </p:spPr>
        <p:txBody>
          <a:bodyPr bIns="0"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61760" cy="762000"/>
          </a:xfrm>
        </p:spPr>
        <p:txBody>
          <a:bodyPr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4FEF1-1C18-40D8-8A9A-AA7FFF43FE2E}" type="datetimeFigureOut">
              <a:rPr lang="en-US" smtClean="0"/>
              <a:t>2/13/2018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E8957-5754-4C19-A51A-9C104D1A0E0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685801" y="2133600"/>
            <a:ext cx="7543800" cy="990600"/>
          </a:xfrm>
        </p:spPr>
        <p:txBody>
          <a:bodyPr tIns="0">
            <a:noAutofit/>
          </a:bodyPr>
          <a:lstStyle>
            <a:lvl1pPr marL="0" indent="0" algn="l">
              <a:buNone/>
              <a:defRPr sz="3600" spc="-100" baseline="0">
                <a:solidFill>
                  <a:schemeClr val="tx2"/>
                </a:solidFill>
                <a:latin typeface="+mj-lt"/>
              </a:defRPr>
            </a:lvl1pPr>
            <a:lvl2pPr marL="411480" indent="0">
              <a:buNone/>
              <a:defRPr/>
            </a:lvl2pPr>
            <a:lvl3pPr marL="777240" indent="0">
              <a:buNone/>
              <a:defRPr/>
            </a:lvl3pPr>
            <a:lvl4pPr marL="1051560" indent="0">
              <a:buNone/>
              <a:defRPr/>
            </a:lvl4pPr>
            <a:lvl5pPr marL="1325880" indent="0">
              <a:buNone/>
              <a:defRPr/>
            </a:lvl5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4"/>
          </p:nvPr>
        </p:nvSpPr>
        <p:spPr>
          <a:xfrm>
            <a:off x="1371600" y="5715000"/>
            <a:ext cx="6477000" cy="762000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2000">
                <a:solidFill>
                  <a:srgbClr val="8E8D8C"/>
                </a:solidFill>
              </a:defRPr>
            </a:lvl1pPr>
            <a:lvl2pPr marL="411480" indent="0">
              <a:buNone/>
              <a:defRPr>
                <a:solidFill>
                  <a:srgbClr val="8E8D8C"/>
                </a:solidFill>
              </a:defRPr>
            </a:lvl2pPr>
            <a:lvl3pPr marL="777240" indent="0">
              <a:buNone/>
              <a:defRPr>
                <a:solidFill>
                  <a:srgbClr val="8E8D8C"/>
                </a:solidFill>
              </a:defRPr>
            </a:lvl3pPr>
            <a:lvl4pPr marL="1051560" indent="0">
              <a:buNone/>
              <a:defRPr>
                <a:solidFill>
                  <a:srgbClr val="8E8D8C"/>
                </a:solidFill>
              </a:defRPr>
            </a:lvl4pPr>
            <a:lvl5pPr marL="1325880" indent="0">
              <a:buNone/>
              <a:defRPr>
                <a:solidFill>
                  <a:srgbClr val="8E8D8C"/>
                </a:solidFill>
              </a:defRPr>
            </a:lvl5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5" hasCustomPrompt="1"/>
          </p:nvPr>
        </p:nvSpPr>
        <p:spPr>
          <a:xfrm>
            <a:off x="3311525" y="4721225"/>
            <a:ext cx="2530475" cy="876300"/>
          </a:xfrm>
        </p:spPr>
        <p:txBody>
          <a:bodyPr vert="horz" lIns="91440" tIns="45720" rIns="91440" bIns="45720" rtlCol="0" anchor="ctr" anchorCtr="0">
            <a:normAutofit/>
          </a:bodyPr>
          <a:lstStyle>
            <a:lvl1pPr algn="ctr">
              <a:defRPr lang="en-US" sz="1600" baseline="0" dirty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lvl="0">
              <a:spcBef>
                <a:spcPts val="0"/>
              </a:spcBef>
            </a:pPr>
            <a:r>
              <a:rPr lang="en-US" dirty="0" smtClean="0"/>
              <a:t>Insert logo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9563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, Sub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868680"/>
          </a:xfrm>
        </p:spPr>
        <p:txBody>
          <a:bodyPr>
            <a:noAutofit/>
          </a:bodyPr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7620000" cy="4495800"/>
          </a:xfrm>
        </p:spPr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4FEF1-1C18-40D8-8A9A-AA7FFF43FE2E}" type="datetimeFigureOut">
              <a:rPr lang="en-US" smtClean="0"/>
              <a:t>2/13/2018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E8957-5754-4C19-A51A-9C104D1A0E0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457200" y="1143000"/>
            <a:ext cx="7620000" cy="381000"/>
          </a:xfrm>
        </p:spPr>
        <p:txBody>
          <a:bodyPr>
            <a:noAutofit/>
          </a:bodyPr>
          <a:lstStyle>
            <a:lvl1pPr marL="740664" indent="0">
              <a:spcBef>
                <a:spcPts val="0"/>
              </a:spcBef>
              <a:buFontTx/>
              <a:buNone/>
              <a:defRPr sz="2000" b="1">
                <a:solidFill>
                  <a:schemeClr val="tx2"/>
                </a:solidFill>
              </a:defRPr>
            </a:lvl1pPr>
            <a:lvl2pPr marL="411480" indent="0">
              <a:buFontTx/>
              <a:buNone/>
              <a:defRPr sz="2000" b="1">
                <a:solidFill>
                  <a:schemeClr val="tx2"/>
                </a:solidFill>
              </a:defRPr>
            </a:lvl2pPr>
            <a:lvl3pPr marL="777240" indent="0">
              <a:buFontTx/>
              <a:buNone/>
              <a:defRPr sz="2000" b="1">
                <a:solidFill>
                  <a:schemeClr val="tx2"/>
                </a:solidFill>
              </a:defRPr>
            </a:lvl3pPr>
            <a:lvl4pPr marL="1051560" indent="0">
              <a:buFontTx/>
              <a:buNone/>
              <a:defRPr sz="2000" b="1">
                <a:solidFill>
                  <a:schemeClr val="tx2"/>
                </a:solidFill>
              </a:defRPr>
            </a:lvl4pPr>
            <a:lvl5pPr marL="1325880" indent="0">
              <a:buFontTx/>
              <a:buNone/>
              <a:defRPr sz="2000" b="1">
                <a:solidFill>
                  <a:schemeClr val="tx2"/>
                </a:solidFill>
              </a:defRPr>
            </a:lvl5pPr>
          </a:lstStyle>
          <a:p>
            <a:pPr lvl="0"/>
            <a:r>
              <a:rPr lang="en-GB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213519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4FEF1-1C18-40D8-8A9A-AA7FFF43FE2E}" type="datetimeFigureOut">
              <a:rPr lang="en-US" smtClean="0"/>
              <a:t>2/13/2018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E8957-5754-4C19-A51A-9C104D1A0E08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4FEF1-1C18-40D8-8A9A-AA7FFF43FE2E}" type="datetimeFigureOut">
              <a:rPr lang="en-US" smtClean="0"/>
              <a:t>2/13/2018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E8957-5754-4C19-A51A-9C104D1A0E08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4FEF1-1C18-40D8-8A9A-AA7FFF43FE2E}" type="datetimeFigureOut">
              <a:rPr lang="en-US" smtClean="0"/>
              <a:t>2/13/2018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E8957-5754-4C19-A51A-9C104D1A0E0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4FEF1-1C18-40D8-8A9A-AA7FFF43FE2E}" type="datetimeFigureOut">
              <a:rPr lang="en-US" smtClean="0"/>
              <a:t>2/13/2018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E8957-5754-4C19-A51A-9C104D1A0E08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4FEF1-1C18-40D8-8A9A-AA7FFF43FE2E}" type="datetimeFigureOut">
              <a:rPr lang="en-US" smtClean="0"/>
              <a:t>2/13/2018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E8957-5754-4C19-A51A-9C104D1A0E08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4FEF1-1C18-40D8-8A9A-AA7FFF43FE2E}" type="datetimeFigureOut">
              <a:rPr lang="en-US" smtClean="0"/>
              <a:t>2/13/2018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E8957-5754-4C19-A51A-9C104D1A0E08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4FEF1-1C18-40D8-8A9A-AA7FFF43FE2E}" type="datetimeFigureOut">
              <a:rPr lang="en-US" smtClean="0"/>
              <a:t>2/13/2018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11E8957-5754-4C19-A51A-9C104D1A0E08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en-GB" smtClean="0"/>
              <a:t>Drag picture to placeholder or click icon to add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4FEF1-1C18-40D8-8A9A-AA7FFF43FE2E}" type="datetimeFigureOut">
              <a:rPr lang="en-US" smtClean="0"/>
              <a:t>2/13/2018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E8957-5754-4C19-A51A-9C104D1A0E08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48B4FEF1-1C18-40D8-8A9A-AA7FFF43FE2E}" type="datetimeFigureOut">
              <a:rPr lang="en-US" smtClean="0"/>
              <a:t>2/13/2018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911E8957-5754-4C19-A51A-9C104D1A0E08}" type="slidenum">
              <a:rPr lang="en-US" smtClean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.jp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.jp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419100" y="1257300"/>
            <a:ext cx="8077200" cy="2209800"/>
          </a:xfrm>
        </p:spPr>
        <p:txBody>
          <a:bodyPr/>
          <a:lstStyle/>
          <a:p>
            <a:pPr algn="ctr"/>
            <a:r>
              <a:rPr lang="en-US" dirty="0">
                <a:latin typeface="Calibri" charset="0"/>
                <a:ea typeface="Calibri" charset="0"/>
                <a:cs typeface="Calibri" charset="0"/>
              </a:rPr>
              <a:t>Gender Gap and School Differential Effects in Mathematics in Chilean Primary Schools </a:t>
            </a:r>
            <a:endParaRPr lang="en-GB" dirty="0">
              <a:latin typeface="Calibri" charset="0"/>
              <a:ea typeface="Calibri" charset="0"/>
              <a:cs typeface="Calibri" charset="0"/>
            </a:endParaRPr>
          </a:p>
          <a:p>
            <a:pPr algn="ctr"/>
            <a:endParaRPr lang="en-US" dirty="0" smtClean="0">
              <a:latin typeface="+mn-lt"/>
            </a:endParaRPr>
          </a:p>
          <a:p>
            <a:pPr algn="ctr"/>
            <a:endParaRPr lang="en-US" dirty="0" smtClean="0">
              <a:latin typeface="+mn-lt"/>
            </a:endParaRPr>
          </a:p>
        </p:txBody>
      </p:sp>
      <p:sp>
        <p:nvSpPr>
          <p:cNvPr id="10" name="Text Placeholder 3"/>
          <p:cNvSpPr txBox="1">
            <a:spLocks/>
          </p:cNvSpPr>
          <p:nvPr/>
        </p:nvSpPr>
        <p:spPr>
          <a:xfrm>
            <a:off x="685800" y="2362200"/>
            <a:ext cx="7543800" cy="990600"/>
          </a:xfrm>
          <a:prstGeom prst="rect">
            <a:avLst/>
          </a:prstGeom>
        </p:spPr>
        <p:txBody>
          <a:bodyPr vert="horz" lIns="91440" tIns="0" rIns="91440" bIns="45720" rtlCol="0">
            <a:noAutofit/>
          </a:bodyPr>
          <a:lstStyle>
            <a:lvl1pPr marL="0" indent="0" algn="l" defTabSz="914400" rtl="0" eaLnBrk="1" latinLnBrk="0" hangingPunct="1">
              <a:spcBef>
                <a:spcPts val="800"/>
              </a:spcBef>
              <a:buFont typeface="Arial" pitchFamily="34" charset="0"/>
              <a:buNone/>
              <a:defRPr sz="3600" b="1" kern="1200" spc="-100" baseline="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11480" indent="0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77240" indent="0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51560" indent="0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25880" indent="0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97280" indent="-173736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353312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581912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792224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dirty="0" smtClean="0">
              <a:latin typeface="+mn-lt"/>
            </a:endParaRPr>
          </a:p>
          <a:p>
            <a:pPr algn="ctr"/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0" y="3886200"/>
            <a:ext cx="3886200" cy="1143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</a:rPr>
              <a:t>Dr. Bernardita Munoz-Chereau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</a:rPr>
              <a:t>University of Bristol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</a:rPr>
              <a:t>School of Education</a:t>
            </a:r>
          </a:p>
          <a:p>
            <a:pPr algn="ctr"/>
            <a:r>
              <a:rPr lang="en-US" dirty="0" err="1" smtClean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</a:rPr>
              <a:t>edbmc@bristol.ac.uk</a:t>
            </a:r>
            <a:endParaRPr lang="en-US" dirty="0" smtClean="0">
              <a:solidFill>
                <a:schemeClr val="tx1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984203" y="4114800"/>
            <a:ext cx="235596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alibri" charset="0"/>
                <a:ea typeface="Calibri" charset="0"/>
                <a:cs typeface="Calibri" charset="0"/>
              </a:rPr>
              <a:t>ICSEI 2018</a:t>
            </a:r>
          </a:p>
          <a:p>
            <a:r>
              <a:rPr lang="en-US" dirty="0" smtClean="0">
                <a:latin typeface="Calibri" charset="0"/>
                <a:ea typeface="Calibri" charset="0"/>
                <a:cs typeface="Calibri" charset="0"/>
              </a:rPr>
              <a:t>Singapore 9</a:t>
            </a:r>
            <a:r>
              <a:rPr lang="en-US" baseline="30000" dirty="0" smtClean="0">
                <a:latin typeface="Calibri" charset="0"/>
                <a:ea typeface="Calibri" charset="0"/>
                <a:cs typeface="Calibri" charset="0"/>
              </a:rPr>
              <a:t>th</a:t>
            </a:r>
            <a:r>
              <a:rPr lang="en-US" dirty="0" smtClean="0">
                <a:latin typeface="Calibri" charset="0"/>
                <a:ea typeface="Calibri" charset="0"/>
                <a:cs typeface="Calibri" charset="0"/>
              </a:rPr>
              <a:t> Jan. 2018</a:t>
            </a:r>
          </a:p>
          <a:p>
            <a:r>
              <a:rPr lang="en-US" dirty="0" smtClean="0">
                <a:latin typeface="Calibri" charset="0"/>
                <a:ea typeface="Calibri" charset="0"/>
                <a:cs typeface="Calibri" charset="0"/>
              </a:rPr>
              <a:t>Paper id 887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4800" y="5334000"/>
            <a:ext cx="1473200" cy="1232678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71503" y="5321300"/>
            <a:ext cx="2170700" cy="12503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71278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86000"/>
    </mc:Choice>
    <mc:Fallback xmlns="">
      <p:transition xmlns:p14="http://schemas.microsoft.com/office/powerpoint/2010/main" advTm="86000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76200"/>
            <a:ext cx="7520940" cy="548640"/>
          </a:xfrm>
        </p:spPr>
        <p:txBody>
          <a:bodyPr/>
          <a:lstStyle/>
          <a:p>
            <a:r>
              <a:rPr lang="en-US" dirty="0" smtClean="0"/>
              <a:t>Conclusions and discussion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228600" y="472440"/>
            <a:ext cx="8610600" cy="3581400"/>
          </a:xfrm>
        </p:spPr>
        <p:txBody>
          <a:bodyPr>
            <a:normAutofit fontScale="25000" lnSpcReduction="20000"/>
          </a:bodyPr>
          <a:lstStyle/>
          <a:p>
            <a:pPr marL="0" lvl="1" indent="0">
              <a:buNone/>
            </a:pPr>
            <a:endParaRPr lang="en-US" sz="8000" dirty="0">
              <a:latin typeface="Calibri" charset="0"/>
              <a:ea typeface="Calibri" charset="0"/>
              <a:cs typeface="Calibri" charset="0"/>
            </a:endParaRPr>
          </a:p>
          <a:p>
            <a:pPr lvl="1"/>
            <a:r>
              <a:rPr lang="en-GB" sz="8000" dirty="0" smtClean="0">
                <a:latin typeface="Calibri" charset="0"/>
                <a:ea typeface="Calibri" charset="0"/>
                <a:cs typeface="Calibri" charset="0"/>
              </a:rPr>
              <a:t>A </a:t>
            </a:r>
            <a:r>
              <a:rPr lang="en-GB" sz="8000" dirty="0">
                <a:latin typeface="Calibri" charset="0"/>
                <a:ea typeface="Calibri" charset="0"/>
                <a:cs typeface="Calibri" charset="0"/>
              </a:rPr>
              <a:t>small but significant </a:t>
            </a:r>
            <a:r>
              <a:rPr lang="en-GB" sz="8000" dirty="0" smtClean="0">
                <a:latin typeface="Calibri" charset="0"/>
                <a:ea typeface="Calibri" charset="0"/>
                <a:cs typeface="Calibri" charset="0"/>
              </a:rPr>
              <a:t>gender DE in attainment and progress </a:t>
            </a:r>
            <a:r>
              <a:rPr lang="en-GB" sz="8000" dirty="0">
                <a:latin typeface="Calibri" charset="0"/>
                <a:ea typeface="Calibri" charset="0"/>
                <a:cs typeface="Calibri" charset="0"/>
              </a:rPr>
              <a:t>in Chilean primary schools </a:t>
            </a:r>
            <a:r>
              <a:rPr lang="en-GB" sz="8000" dirty="0" smtClean="0">
                <a:latin typeface="Calibri" charset="0"/>
                <a:ea typeface="Calibri" charset="0"/>
                <a:cs typeface="Calibri" charset="0"/>
              </a:rPr>
              <a:t>was found. </a:t>
            </a:r>
          </a:p>
          <a:p>
            <a:pPr marL="0" lvl="1" indent="0">
              <a:buNone/>
            </a:pPr>
            <a:endParaRPr lang="en-GB" sz="8000" dirty="0" smtClean="0">
              <a:latin typeface="Calibri" charset="0"/>
              <a:ea typeface="Calibri" charset="0"/>
              <a:cs typeface="Calibri" charset="0"/>
            </a:endParaRPr>
          </a:p>
          <a:p>
            <a:pPr lvl="1"/>
            <a:r>
              <a:rPr lang="en-GB" sz="8000" dirty="0" smtClean="0">
                <a:latin typeface="Calibri" charset="0"/>
                <a:ea typeface="Calibri" charset="0"/>
                <a:cs typeface="Calibri" charset="0"/>
              </a:rPr>
              <a:t>Despite this, </a:t>
            </a:r>
            <a:r>
              <a:rPr lang="en-GB" sz="8000" dirty="0">
                <a:latin typeface="Calibri" charset="0"/>
                <a:ea typeface="Calibri" charset="0"/>
                <a:cs typeface="Calibri" charset="0"/>
              </a:rPr>
              <a:t>t</a:t>
            </a:r>
            <a:r>
              <a:rPr lang="en-GB" sz="8000" dirty="0" smtClean="0">
                <a:latin typeface="Calibri" charset="0"/>
                <a:ea typeface="Calibri" charset="0"/>
                <a:cs typeface="Calibri" charset="0"/>
              </a:rPr>
              <a:t>he majority </a:t>
            </a:r>
            <a:r>
              <a:rPr lang="en-GB" sz="8000" dirty="0">
                <a:latin typeface="Calibri" charset="0"/>
                <a:ea typeface="Calibri" charset="0"/>
                <a:cs typeface="Calibri" charset="0"/>
              </a:rPr>
              <a:t>of Chilean primary schools keep (instead of reduce or improve) the </a:t>
            </a:r>
            <a:r>
              <a:rPr lang="en-GB" sz="8000" dirty="0" smtClean="0">
                <a:latin typeface="Calibri" charset="0"/>
                <a:ea typeface="Calibri" charset="0"/>
                <a:cs typeface="Calibri" charset="0"/>
              </a:rPr>
              <a:t>gender achievement gap. Most </a:t>
            </a:r>
            <a:r>
              <a:rPr lang="en-GB" sz="8000" dirty="0">
                <a:latin typeface="Calibri" charset="0"/>
                <a:ea typeface="Calibri" charset="0"/>
                <a:cs typeface="Calibri" charset="0"/>
              </a:rPr>
              <a:t>of the mathematics achievement variation lay between students within schools. The Chilean gender gap needs to be addressed within, but </a:t>
            </a:r>
            <a:r>
              <a:rPr lang="en-GB" sz="8000" dirty="0" smtClean="0">
                <a:latin typeface="Calibri" charset="0"/>
                <a:ea typeface="Calibri" charset="0"/>
                <a:cs typeface="Calibri" charset="0"/>
              </a:rPr>
              <a:t>also </a:t>
            </a:r>
            <a:r>
              <a:rPr lang="en-GB" sz="8000" dirty="0">
                <a:latin typeface="Calibri" charset="0"/>
                <a:ea typeface="Calibri" charset="0"/>
                <a:cs typeface="Calibri" charset="0"/>
              </a:rPr>
              <a:t>beyond schools. </a:t>
            </a:r>
            <a:endParaRPr lang="en-GB" sz="8000" dirty="0" smtClean="0">
              <a:latin typeface="Calibri" charset="0"/>
              <a:ea typeface="Calibri" charset="0"/>
              <a:cs typeface="Calibri" charset="0"/>
            </a:endParaRPr>
          </a:p>
          <a:p>
            <a:pPr marL="0" lvl="1" indent="0">
              <a:buNone/>
            </a:pPr>
            <a:endParaRPr lang="en-GB" sz="8000" dirty="0" smtClean="0">
              <a:latin typeface="Calibri" charset="0"/>
              <a:ea typeface="Calibri" charset="0"/>
              <a:cs typeface="Calibri" charset="0"/>
            </a:endParaRPr>
          </a:p>
          <a:p>
            <a:pPr lvl="1"/>
            <a:r>
              <a:rPr lang="en-GB" sz="8000" dirty="0">
                <a:latin typeface="Calibri" charset="0"/>
                <a:ea typeface="Calibri" charset="0"/>
                <a:cs typeface="Calibri" charset="0"/>
              </a:rPr>
              <a:t>S</a:t>
            </a:r>
            <a:r>
              <a:rPr lang="en-GB" sz="8000" dirty="0" smtClean="0">
                <a:latin typeface="Calibri" charset="0"/>
                <a:ea typeface="Calibri" charset="0"/>
                <a:cs typeface="Calibri" charset="0"/>
              </a:rPr>
              <a:t>chool gender DE is better </a:t>
            </a:r>
            <a:r>
              <a:rPr lang="en-GB" sz="8000" dirty="0">
                <a:latin typeface="Calibri" charset="0"/>
                <a:ea typeface="Calibri" charset="0"/>
                <a:cs typeface="Calibri" charset="0"/>
              </a:rPr>
              <a:t>understood as context specific. </a:t>
            </a:r>
          </a:p>
          <a:p>
            <a:pPr lvl="1"/>
            <a:endParaRPr lang="en-GB" sz="8000" dirty="0">
              <a:latin typeface="Calibri" charset="0"/>
              <a:ea typeface="Calibri" charset="0"/>
              <a:cs typeface="Calibri" charset="0"/>
            </a:endParaRPr>
          </a:p>
          <a:p>
            <a:pPr marL="0" lvl="1" indent="0">
              <a:buNone/>
            </a:pPr>
            <a:endParaRPr lang="en-GB" sz="8000" dirty="0" smtClean="0">
              <a:latin typeface="Calibri" charset="0"/>
              <a:ea typeface="Calibri" charset="0"/>
              <a:cs typeface="Calibri" charset="0"/>
            </a:endParaRPr>
          </a:p>
          <a:p>
            <a:pPr lvl="1"/>
            <a:r>
              <a:rPr lang="en-GB" sz="8000" dirty="0" smtClean="0">
                <a:latin typeface="Calibri" charset="0"/>
                <a:ea typeface="Calibri" charset="0"/>
                <a:cs typeface="Calibri" charset="0"/>
              </a:rPr>
              <a:t>Future </a:t>
            </a:r>
            <a:r>
              <a:rPr lang="en-GB" sz="8000" dirty="0">
                <a:latin typeface="Calibri" charset="0"/>
                <a:ea typeface="Calibri" charset="0"/>
                <a:cs typeface="Calibri" charset="0"/>
              </a:rPr>
              <a:t>qualitative research </a:t>
            </a:r>
            <a:r>
              <a:rPr lang="en-GB" sz="8000" dirty="0" smtClean="0">
                <a:latin typeface="Calibri" charset="0"/>
                <a:ea typeface="Calibri" charset="0"/>
                <a:cs typeface="Calibri" charset="0"/>
              </a:rPr>
              <a:t>could use these findings as a screening instrument to identify and explore school practices associated with DE, which in turn could </a:t>
            </a:r>
            <a:r>
              <a:rPr lang="en-GB" sz="8000" dirty="0">
                <a:latin typeface="Calibri" charset="0"/>
                <a:ea typeface="Calibri" charset="0"/>
                <a:cs typeface="Calibri" charset="0"/>
              </a:rPr>
              <a:t>provide timely information to </a:t>
            </a:r>
            <a:r>
              <a:rPr lang="en-GB" sz="8000" dirty="0" smtClean="0">
                <a:latin typeface="Calibri" charset="0"/>
                <a:ea typeface="Calibri" charset="0"/>
                <a:cs typeface="Calibri" charset="0"/>
              </a:rPr>
              <a:t>tackle this issue. </a:t>
            </a:r>
          </a:p>
          <a:p>
            <a:pPr lvl="1"/>
            <a:endParaRPr lang="en-US" sz="5500" dirty="0"/>
          </a:p>
        </p:txBody>
      </p:sp>
    </p:spTree>
    <p:extLst>
      <p:ext uri="{BB962C8B-B14F-4D97-AF65-F5344CB8AC3E}">
        <p14:creationId xmlns:p14="http://schemas.microsoft.com/office/powerpoint/2010/main" val="13546233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Tm="74000">
        <p14:reveal/>
      </p:transition>
    </mc:Choice>
    <mc:Fallback xmlns="">
      <p:transition spd="slow" advTm="74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419100" y="1257300"/>
            <a:ext cx="8077200" cy="2209800"/>
          </a:xfrm>
        </p:spPr>
        <p:txBody>
          <a:bodyPr/>
          <a:lstStyle/>
          <a:p>
            <a:pPr algn="ctr"/>
            <a:r>
              <a:rPr lang="en-GB" dirty="0" smtClean="0">
                <a:latin typeface="Calibri" charset="0"/>
                <a:ea typeface="Calibri" charset="0"/>
                <a:cs typeface="Calibri" charset="0"/>
              </a:rPr>
              <a:t>Thank you!</a:t>
            </a:r>
            <a:endParaRPr lang="en-GB" dirty="0">
              <a:latin typeface="Calibri" charset="0"/>
              <a:ea typeface="Calibri" charset="0"/>
              <a:cs typeface="Calibri" charset="0"/>
            </a:endParaRPr>
          </a:p>
          <a:p>
            <a:pPr algn="ctr"/>
            <a:endParaRPr lang="en-US" dirty="0" smtClean="0">
              <a:latin typeface="+mn-lt"/>
            </a:endParaRPr>
          </a:p>
          <a:p>
            <a:pPr algn="ctr"/>
            <a:endParaRPr lang="en-US" dirty="0" smtClean="0">
              <a:latin typeface="+mn-lt"/>
            </a:endParaRPr>
          </a:p>
        </p:txBody>
      </p:sp>
      <p:sp>
        <p:nvSpPr>
          <p:cNvPr id="10" name="Text Placeholder 3"/>
          <p:cNvSpPr txBox="1">
            <a:spLocks/>
          </p:cNvSpPr>
          <p:nvPr/>
        </p:nvSpPr>
        <p:spPr>
          <a:xfrm>
            <a:off x="685800" y="2362200"/>
            <a:ext cx="7543800" cy="990600"/>
          </a:xfrm>
          <a:prstGeom prst="rect">
            <a:avLst/>
          </a:prstGeom>
        </p:spPr>
        <p:txBody>
          <a:bodyPr vert="horz" lIns="91440" tIns="0" rIns="91440" bIns="45720" rtlCol="0">
            <a:noAutofit/>
          </a:bodyPr>
          <a:lstStyle>
            <a:lvl1pPr marL="0" indent="0" algn="l" defTabSz="914400" rtl="0" eaLnBrk="1" latinLnBrk="0" hangingPunct="1">
              <a:spcBef>
                <a:spcPts val="800"/>
              </a:spcBef>
              <a:buFont typeface="Arial" pitchFamily="34" charset="0"/>
              <a:buNone/>
              <a:defRPr sz="3600" b="1" kern="1200" spc="-100" baseline="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11480" indent="0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77240" indent="0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51560" indent="0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25880" indent="0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97280" indent="-173736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353312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581912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792224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dirty="0" smtClean="0">
              <a:latin typeface="+mn-lt"/>
            </a:endParaRPr>
          </a:p>
          <a:p>
            <a:pPr algn="ctr"/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0" y="3886200"/>
            <a:ext cx="3886200" cy="1143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</a:rPr>
              <a:t>Dr. Bernardita Munoz-Chereau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</a:rPr>
              <a:t>University of Bristol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</a:rPr>
              <a:t>School of Education</a:t>
            </a:r>
          </a:p>
          <a:p>
            <a:pPr algn="ctr"/>
            <a:r>
              <a:rPr lang="en-US" dirty="0" err="1" smtClean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</a:rPr>
              <a:t>edbmc@bristol.ac.uk</a:t>
            </a:r>
            <a:endParaRPr lang="en-US" dirty="0" smtClean="0">
              <a:solidFill>
                <a:schemeClr val="tx1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984203" y="4114800"/>
            <a:ext cx="235596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alibri" charset="0"/>
                <a:ea typeface="Calibri" charset="0"/>
                <a:cs typeface="Calibri" charset="0"/>
              </a:rPr>
              <a:t>ICSEI 2018</a:t>
            </a:r>
          </a:p>
          <a:p>
            <a:r>
              <a:rPr lang="en-US" dirty="0" smtClean="0">
                <a:latin typeface="Calibri" charset="0"/>
                <a:ea typeface="Calibri" charset="0"/>
                <a:cs typeface="Calibri" charset="0"/>
              </a:rPr>
              <a:t>Singapore 9</a:t>
            </a:r>
            <a:r>
              <a:rPr lang="en-US" baseline="30000" dirty="0" smtClean="0">
                <a:latin typeface="Calibri" charset="0"/>
                <a:ea typeface="Calibri" charset="0"/>
                <a:cs typeface="Calibri" charset="0"/>
              </a:rPr>
              <a:t>th</a:t>
            </a:r>
            <a:r>
              <a:rPr lang="en-US" dirty="0" smtClean="0">
                <a:latin typeface="Calibri" charset="0"/>
                <a:ea typeface="Calibri" charset="0"/>
                <a:cs typeface="Calibri" charset="0"/>
              </a:rPr>
              <a:t> Jan. 2018</a:t>
            </a:r>
          </a:p>
          <a:p>
            <a:r>
              <a:rPr lang="en-US" dirty="0" smtClean="0">
                <a:latin typeface="Calibri" charset="0"/>
                <a:ea typeface="Calibri" charset="0"/>
                <a:cs typeface="Calibri" charset="0"/>
              </a:rPr>
              <a:t>Paper id 887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4800" y="5334000"/>
            <a:ext cx="1473200" cy="1232678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71503" y="5321300"/>
            <a:ext cx="2170700" cy="12503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6746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86000"/>
    </mc:Choice>
    <mc:Fallback xmlns="">
      <p:transition xmlns:p14="http://schemas.microsoft.com/office/powerpoint/2010/main" advTm="86000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38100" y="-457200"/>
            <a:ext cx="7620000" cy="868680"/>
          </a:xfrm>
        </p:spPr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 Gender gaps: the international context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533400"/>
            <a:ext cx="8001000" cy="3579849"/>
          </a:xfrm>
        </p:spPr>
        <p:txBody>
          <a:bodyPr>
            <a:noAutofit/>
          </a:bodyPr>
          <a:lstStyle/>
          <a:p>
            <a:pPr lvl="1">
              <a:buFont typeface="Wingdings" charset="2"/>
              <a:buChar char="§"/>
            </a:pPr>
            <a:r>
              <a:rPr lang="en-GB" sz="2000" b="0" dirty="0">
                <a:latin typeface="Calibri" charset="0"/>
                <a:ea typeface="Calibri" charset="0"/>
                <a:cs typeface="Calibri" charset="0"/>
              </a:rPr>
              <a:t>E</a:t>
            </a:r>
            <a:r>
              <a:rPr lang="en-GB" sz="2000" b="0" dirty="0" smtClean="0">
                <a:latin typeface="Calibri" charset="0"/>
                <a:ea typeface="Calibri" charset="0"/>
                <a:cs typeface="Calibri" charset="0"/>
              </a:rPr>
              <a:t>ducation </a:t>
            </a:r>
            <a:r>
              <a:rPr lang="en-GB" sz="2000" b="0" dirty="0">
                <a:latin typeface="Calibri" charset="0"/>
                <a:ea typeface="Calibri" charset="0"/>
                <a:cs typeface="Calibri" charset="0"/>
              </a:rPr>
              <a:t>quality cannot be accomplished without gender </a:t>
            </a:r>
            <a:r>
              <a:rPr lang="en-GB" sz="2000" b="0" dirty="0" smtClean="0">
                <a:latin typeface="Calibri" charset="0"/>
                <a:ea typeface="Calibri" charset="0"/>
                <a:cs typeface="Calibri" charset="0"/>
              </a:rPr>
              <a:t>equity</a:t>
            </a:r>
          </a:p>
          <a:p>
            <a:pPr lvl="1">
              <a:buFont typeface="Wingdings" charset="2"/>
              <a:buChar char="§"/>
            </a:pPr>
            <a:endParaRPr lang="en-GB" sz="2000" b="0" dirty="0" smtClean="0">
              <a:latin typeface="Calibri" charset="0"/>
              <a:ea typeface="Calibri" charset="0"/>
              <a:cs typeface="Calibri" charset="0"/>
            </a:endParaRPr>
          </a:p>
          <a:p>
            <a:pPr lvl="1">
              <a:buFont typeface="Wingdings" charset="2"/>
              <a:buChar char="§"/>
            </a:pPr>
            <a:r>
              <a:rPr lang="en-GB" sz="2000" b="0" dirty="0" smtClean="0">
                <a:latin typeface="Calibri" charset="0"/>
                <a:ea typeface="Calibri" charset="0"/>
                <a:cs typeface="Calibri" charset="0"/>
              </a:rPr>
              <a:t>The gender </a:t>
            </a:r>
            <a:r>
              <a:rPr lang="en-GB" sz="2000" b="0" dirty="0">
                <a:latin typeface="Calibri" charset="0"/>
                <a:ea typeface="Calibri" charset="0"/>
                <a:cs typeface="Calibri" charset="0"/>
              </a:rPr>
              <a:t>gap is a key indicator to monitor in order to promote greater equity in </a:t>
            </a:r>
            <a:r>
              <a:rPr lang="en-GB" sz="2000" b="0" dirty="0" smtClean="0">
                <a:latin typeface="Calibri" charset="0"/>
                <a:ea typeface="Calibri" charset="0"/>
                <a:cs typeface="Calibri" charset="0"/>
              </a:rPr>
              <a:t>the educational system</a:t>
            </a:r>
            <a:endParaRPr lang="en-GB" sz="2000" dirty="0">
              <a:latin typeface="Calibri" charset="0"/>
              <a:ea typeface="Calibri" charset="0"/>
              <a:cs typeface="Calibri" charset="0"/>
            </a:endParaRPr>
          </a:p>
          <a:p>
            <a:pPr lvl="1">
              <a:buFont typeface="Wingdings" charset="2"/>
              <a:buChar char="§"/>
            </a:pPr>
            <a:endParaRPr lang="en-GB" sz="2000" b="0" dirty="0">
              <a:latin typeface="Calibri" charset="0"/>
              <a:ea typeface="Calibri" charset="0"/>
              <a:cs typeface="Calibri" charset="0"/>
            </a:endParaRPr>
          </a:p>
          <a:p>
            <a:pPr lvl="1">
              <a:buFont typeface="Wingdings" charset="2"/>
              <a:buChar char="§"/>
            </a:pPr>
            <a:r>
              <a:rPr lang="en-GB" sz="2000" b="0" dirty="0">
                <a:latin typeface="Calibri" charset="0"/>
                <a:ea typeface="Calibri" charset="0"/>
                <a:cs typeface="Calibri" charset="0"/>
              </a:rPr>
              <a:t>T</a:t>
            </a:r>
            <a:r>
              <a:rPr lang="en-GB" sz="2000" b="0" dirty="0" smtClean="0">
                <a:latin typeface="Calibri" charset="0"/>
                <a:ea typeface="Calibri" charset="0"/>
                <a:cs typeface="Calibri" charset="0"/>
              </a:rPr>
              <a:t>he </a:t>
            </a:r>
            <a:r>
              <a:rPr lang="en-GB" sz="2000" b="0" dirty="0">
                <a:latin typeface="Calibri" charset="0"/>
                <a:ea typeface="Calibri" charset="0"/>
                <a:cs typeface="Calibri" charset="0"/>
              </a:rPr>
              <a:t>analysis of large-scale international educational comparative studies –such as PISA and TIMMS- have consistently shown that gender gaps in mathematics achievement are not universal, but specific to the situations of girls and boys in particular countries (</a:t>
            </a:r>
            <a:r>
              <a:rPr lang="en-GB" sz="2000" b="0" dirty="0" smtClean="0">
                <a:latin typeface="Calibri" charset="0"/>
                <a:ea typeface="Calibri" charset="0"/>
                <a:cs typeface="Calibri" charset="0"/>
              </a:rPr>
              <a:t>Else-Quest et al. 2010</a:t>
            </a:r>
            <a:r>
              <a:rPr lang="en-GB" sz="2000" b="0" dirty="0">
                <a:latin typeface="Calibri" charset="0"/>
                <a:ea typeface="Calibri" charset="0"/>
                <a:cs typeface="Calibri" charset="0"/>
              </a:rPr>
              <a:t>) </a:t>
            </a:r>
            <a:endParaRPr lang="en-GB" sz="2000" b="0" dirty="0" smtClean="0">
              <a:latin typeface="Calibri" charset="0"/>
              <a:ea typeface="Calibri" charset="0"/>
              <a:cs typeface="Calibri" charset="0"/>
            </a:endParaRPr>
          </a:p>
          <a:p>
            <a:pPr lvl="1">
              <a:buFont typeface="Wingdings" charset="2"/>
              <a:buChar char="§"/>
            </a:pPr>
            <a:endParaRPr lang="en-GB" sz="2000" b="0" dirty="0">
              <a:latin typeface="Calibri" charset="0"/>
              <a:ea typeface="Calibri" charset="0"/>
              <a:cs typeface="Calibri" charset="0"/>
            </a:endParaRPr>
          </a:p>
          <a:p>
            <a:pPr lvl="1">
              <a:buFont typeface="Wingdings" charset="2"/>
              <a:buChar char="§"/>
            </a:pPr>
            <a:r>
              <a:rPr lang="en-GB" sz="2000" b="0" dirty="0" smtClean="0">
                <a:latin typeface="Calibri" charset="0"/>
                <a:ea typeface="Calibri" charset="0"/>
                <a:cs typeface="Calibri" charset="0"/>
              </a:rPr>
              <a:t>Girls </a:t>
            </a:r>
            <a:r>
              <a:rPr lang="en-GB" sz="2000" b="0" dirty="0">
                <a:latin typeface="Calibri" charset="0"/>
                <a:ea typeface="Calibri" charset="0"/>
                <a:cs typeface="Calibri" charset="0"/>
              </a:rPr>
              <a:t>perform relatively better </a:t>
            </a:r>
            <a:r>
              <a:rPr lang="en-GB" sz="2000" b="0" dirty="0" smtClean="0">
                <a:latin typeface="Calibri" charset="0"/>
                <a:ea typeface="Calibri" charset="0"/>
                <a:cs typeface="Calibri" charset="0"/>
              </a:rPr>
              <a:t>in </a:t>
            </a:r>
            <a:r>
              <a:rPr lang="en-GB" sz="2000" b="0" dirty="0">
                <a:latin typeface="Calibri" charset="0"/>
                <a:ea typeface="Calibri" charset="0"/>
                <a:cs typeface="Calibri" charset="0"/>
              </a:rPr>
              <a:t>maths and reading in societies where gender equality is enhanced, and </a:t>
            </a:r>
            <a:r>
              <a:rPr lang="en-GB" sz="2000" b="0" dirty="0" smtClean="0">
                <a:latin typeface="Calibri" charset="0"/>
                <a:ea typeface="Calibri" charset="0"/>
                <a:cs typeface="Calibri" charset="0"/>
              </a:rPr>
              <a:t>this </a:t>
            </a:r>
            <a:r>
              <a:rPr lang="en-GB" sz="2000" b="0" dirty="0">
                <a:latin typeface="Calibri" charset="0"/>
                <a:ea typeface="Calibri" charset="0"/>
                <a:cs typeface="Calibri" charset="0"/>
              </a:rPr>
              <a:t>effect varies over the distribution of </a:t>
            </a:r>
            <a:r>
              <a:rPr lang="en-GB" sz="2000" b="0" dirty="0" smtClean="0">
                <a:latin typeface="Calibri" charset="0"/>
                <a:ea typeface="Calibri" charset="0"/>
                <a:cs typeface="Calibri" charset="0"/>
              </a:rPr>
              <a:t>scores (González 2012)</a:t>
            </a:r>
          </a:p>
        </p:txBody>
      </p:sp>
    </p:spTree>
    <p:extLst>
      <p:ext uri="{BB962C8B-B14F-4D97-AF65-F5344CB8AC3E}">
        <p14:creationId xmlns:p14="http://schemas.microsoft.com/office/powerpoint/2010/main" val="3370920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38100" y="-182880"/>
            <a:ext cx="7620000" cy="868680"/>
          </a:xfrm>
        </p:spPr>
        <p:txBody>
          <a:bodyPr/>
          <a:lstStyle/>
          <a:p>
            <a:r>
              <a:rPr lang="en-US" dirty="0" smtClean="0"/>
              <a:t>Gender gaps against Chilean girls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534951"/>
            <a:ext cx="7940040" cy="3579849"/>
          </a:xfrm>
        </p:spPr>
        <p:txBody>
          <a:bodyPr>
            <a:noAutofit/>
          </a:bodyPr>
          <a:lstStyle/>
          <a:p>
            <a:pPr lvl="1"/>
            <a:r>
              <a:rPr lang="en-GB" sz="2000" b="0" dirty="0" smtClean="0">
                <a:latin typeface="Calibri" charset="0"/>
                <a:ea typeface="Calibri" charset="0"/>
                <a:cs typeface="Calibri" charset="0"/>
              </a:rPr>
              <a:t>In Chile PISA has </a:t>
            </a:r>
            <a:r>
              <a:rPr lang="en-GB" sz="2000" b="0" dirty="0">
                <a:latin typeface="Calibri" charset="0"/>
                <a:ea typeface="Calibri" charset="0"/>
                <a:cs typeface="Calibri" charset="0"/>
              </a:rPr>
              <a:t>consistently reported a significant gender difference in favour of boys in math (OECD, 2004; OECD, 2015) and science (OECD, 2007), and only a small gender difference in favour of girls in reading (OECD, 2003; OECD, 2007; OECD, 2015</a:t>
            </a:r>
            <a:r>
              <a:rPr lang="en-GB" sz="2000" b="0" dirty="0" smtClean="0">
                <a:latin typeface="Calibri" charset="0"/>
                <a:ea typeface="Calibri" charset="0"/>
                <a:cs typeface="Calibri" charset="0"/>
              </a:rPr>
              <a:t>).</a:t>
            </a:r>
          </a:p>
          <a:p>
            <a:pPr marL="0" lvl="1" indent="0">
              <a:buNone/>
            </a:pPr>
            <a:endParaRPr lang="en-GB" sz="2000" b="0" dirty="0" smtClean="0">
              <a:latin typeface="Calibri" charset="0"/>
              <a:ea typeface="Calibri" charset="0"/>
              <a:cs typeface="Calibri" charset="0"/>
            </a:endParaRPr>
          </a:p>
          <a:p>
            <a:pPr lvl="1"/>
            <a:r>
              <a:rPr lang="en-GB" sz="2000" b="0" dirty="0">
                <a:latin typeface="Calibri" charset="0"/>
                <a:ea typeface="Calibri" charset="0"/>
                <a:cs typeface="Calibri" charset="0"/>
              </a:rPr>
              <a:t>T</a:t>
            </a:r>
            <a:r>
              <a:rPr lang="en-GB" sz="2000" b="0" dirty="0" smtClean="0">
                <a:latin typeface="Calibri" charset="0"/>
                <a:ea typeface="Calibri" charset="0"/>
                <a:cs typeface="Calibri" charset="0"/>
              </a:rPr>
              <a:t>he </a:t>
            </a:r>
            <a:r>
              <a:rPr lang="en-GB" sz="2000" b="0" dirty="0">
                <a:latin typeface="Calibri" charset="0"/>
                <a:ea typeface="Calibri" charset="0"/>
                <a:cs typeface="Calibri" charset="0"/>
              </a:rPr>
              <a:t>magnitude of the </a:t>
            </a:r>
            <a:r>
              <a:rPr lang="en-GB" sz="2000" b="0" dirty="0" smtClean="0">
                <a:latin typeface="Calibri" charset="0"/>
                <a:ea typeface="Calibri" charset="0"/>
                <a:cs typeface="Calibri" charset="0"/>
              </a:rPr>
              <a:t>Chilean gender </a:t>
            </a:r>
            <a:r>
              <a:rPr lang="en-GB" sz="2000" b="0" dirty="0">
                <a:latin typeface="Calibri" charset="0"/>
                <a:ea typeface="Calibri" charset="0"/>
                <a:cs typeface="Calibri" charset="0"/>
              </a:rPr>
              <a:t>gap </a:t>
            </a:r>
            <a:r>
              <a:rPr lang="en-GB" sz="2000" b="0" dirty="0" smtClean="0">
                <a:latin typeface="Calibri" charset="0"/>
                <a:ea typeface="Calibri" charset="0"/>
                <a:cs typeface="Calibri" charset="0"/>
              </a:rPr>
              <a:t>is </a:t>
            </a:r>
            <a:r>
              <a:rPr lang="en-GB" sz="2000" b="0" dirty="0">
                <a:latin typeface="Calibri" charset="0"/>
                <a:ea typeface="Calibri" charset="0"/>
                <a:cs typeface="Calibri" charset="0"/>
              </a:rPr>
              <a:t>large, with 25 score points against </a:t>
            </a:r>
            <a:r>
              <a:rPr lang="en-GB" sz="2000" b="0" dirty="0" smtClean="0">
                <a:latin typeface="Calibri" charset="0"/>
                <a:ea typeface="Calibri" charset="0"/>
                <a:cs typeface="Calibri" charset="0"/>
              </a:rPr>
              <a:t>girls (OECD average 11 points). </a:t>
            </a:r>
            <a:r>
              <a:rPr lang="en-GB" sz="2000" b="0" dirty="0">
                <a:latin typeface="Calibri" charset="0"/>
                <a:ea typeface="Calibri" charset="0"/>
                <a:cs typeface="Calibri" charset="0"/>
              </a:rPr>
              <a:t>Recently the Chilean gender gap in PISA mathematics against girls was </a:t>
            </a:r>
            <a:r>
              <a:rPr lang="en-GB" sz="2000" b="0" dirty="0" smtClean="0">
                <a:latin typeface="Calibri" charset="0"/>
                <a:ea typeface="Calibri" charset="0"/>
                <a:cs typeface="Calibri" charset="0"/>
              </a:rPr>
              <a:t>12% (OECD 2%), being the </a:t>
            </a:r>
            <a:r>
              <a:rPr lang="en-GB" sz="2000" b="0" dirty="0">
                <a:latin typeface="Calibri" charset="0"/>
                <a:ea typeface="Calibri" charset="0"/>
                <a:cs typeface="Calibri" charset="0"/>
              </a:rPr>
              <a:t>second worst of all participating countries (OECD, 2015</a:t>
            </a:r>
            <a:r>
              <a:rPr lang="en-GB" sz="2000" b="0" dirty="0" smtClean="0">
                <a:latin typeface="Calibri" charset="0"/>
                <a:ea typeface="Calibri" charset="0"/>
                <a:cs typeface="Calibri" charset="0"/>
              </a:rPr>
              <a:t>).</a:t>
            </a:r>
          </a:p>
          <a:p>
            <a:pPr marL="0" lvl="1" indent="0">
              <a:buNone/>
            </a:pPr>
            <a:endParaRPr lang="en-GB" sz="2000" b="0" dirty="0" smtClean="0">
              <a:latin typeface="Calibri" charset="0"/>
              <a:ea typeface="Calibri" charset="0"/>
              <a:cs typeface="Calibri" charset="0"/>
            </a:endParaRPr>
          </a:p>
          <a:p>
            <a:pPr lvl="1"/>
            <a:r>
              <a:rPr lang="en-GB" sz="2000" b="0" dirty="0" smtClean="0">
                <a:latin typeface="Calibri" charset="0"/>
                <a:ea typeface="Calibri" charset="0"/>
                <a:cs typeface="Calibri" charset="0"/>
              </a:rPr>
              <a:t>At the regional level Chile, in comparison with Argentina and Brazil, shows </a:t>
            </a:r>
            <a:r>
              <a:rPr lang="en-GB" sz="2000" dirty="0">
                <a:latin typeface="Calibri" charset="0"/>
                <a:ea typeface="Calibri" charset="0"/>
                <a:cs typeface="Calibri" charset="0"/>
              </a:rPr>
              <a:t>a disadvantageous </a:t>
            </a:r>
            <a:r>
              <a:rPr lang="en-GB" sz="2000" dirty="0" smtClean="0">
                <a:latin typeface="Calibri" charset="0"/>
                <a:ea typeface="Calibri" charset="0"/>
                <a:cs typeface="Calibri" charset="0"/>
              </a:rPr>
              <a:t>pattern: </a:t>
            </a:r>
            <a:r>
              <a:rPr lang="en-GB" sz="2000" b="0" dirty="0" smtClean="0">
                <a:latin typeface="Calibri" charset="0"/>
                <a:ea typeface="Calibri" charset="0"/>
                <a:cs typeface="Calibri" charset="0"/>
              </a:rPr>
              <a:t>the </a:t>
            </a:r>
            <a:r>
              <a:rPr lang="en-GB" sz="2000" b="0" dirty="0">
                <a:latin typeface="Calibri" charset="0"/>
                <a:ea typeface="Calibri" charset="0"/>
                <a:cs typeface="Calibri" charset="0"/>
              </a:rPr>
              <a:t>largest differences in favour of </a:t>
            </a:r>
            <a:r>
              <a:rPr lang="en-GB" sz="2000" b="0" dirty="0" smtClean="0">
                <a:latin typeface="Calibri" charset="0"/>
                <a:ea typeface="Calibri" charset="0"/>
                <a:cs typeface="Calibri" charset="0"/>
              </a:rPr>
              <a:t>boys </a:t>
            </a:r>
            <a:r>
              <a:rPr lang="en-GB" sz="2000" b="0" dirty="0">
                <a:latin typeface="Calibri" charset="0"/>
                <a:ea typeface="Calibri" charset="0"/>
                <a:cs typeface="Calibri" charset="0"/>
              </a:rPr>
              <a:t>in math and science, and the smallest differences in favour of </a:t>
            </a:r>
            <a:r>
              <a:rPr lang="en-GB" sz="2000" b="0" dirty="0" smtClean="0">
                <a:latin typeface="Calibri" charset="0"/>
                <a:ea typeface="Calibri" charset="0"/>
                <a:cs typeface="Calibri" charset="0"/>
              </a:rPr>
              <a:t>girls </a:t>
            </a:r>
            <a:r>
              <a:rPr lang="en-GB" sz="2000" b="0" dirty="0">
                <a:latin typeface="Calibri" charset="0"/>
                <a:ea typeface="Calibri" charset="0"/>
                <a:cs typeface="Calibri" charset="0"/>
              </a:rPr>
              <a:t>in </a:t>
            </a:r>
            <a:r>
              <a:rPr lang="en-GB" sz="2000" b="0" dirty="0" smtClean="0">
                <a:latin typeface="Calibri" charset="0"/>
                <a:ea typeface="Calibri" charset="0"/>
                <a:cs typeface="Calibri" charset="0"/>
              </a:rPr>
              <a:t>reading</a:t>
            </a:r>
            <a:r>
              <a:rPr lang="en-GB" sz="2000" dirty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en-GB" sz="2000" b="0" dirty="0" smtClean="0">
                <a:latin typeface="Calibri" charset="0"/>
                <a:ea typeface="Calibri" charset="0"/>
                <a:cs typeface="Calibri" charset="0"/>
              </a:rPr>
              <a:t>(</a:t>
            </a:r>
            <a:r>
              <a:rPr lang="en-GB" sz="2000" b="0" dirty="0" err="1" smtClean="0">
                <a:latin typeface="Calibri" charset="0"/>
                <a:ea typeface="Calibri" charset="0"/>
                <a:cs typeface="Calibri" charset="0"/>
              </a:rPr>
              <a:t>Manzi</a:t>
            </a:r>
            <a:r>
              <a:rPr lang="en-GB" sz="2000" b="0" dirty="0" smtClean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en-GB" sz="2000" b="0" dirty="0">
                <a:latin typeface="Calibri" charset="0"/>
                <a:ea typeface="Calibri" charset="0"/>
                <a:cs typeface="Calibri" charset="0"/>
              </a:rPr>
              <a:t>et </a:t>
            </a:r>
            <a:r>
              <a:rPr lang="en-GB" sz="2000" b="0" dirty="0" smtClean="0">
                <a:latin typeface="Calibri" charset="0"/>
                <a:ea typeface="Calibri" charset="0"/>
                <a:cs typeface="Calibri" charset="0"/>
              </a:rPr>
              <a:t>al</a:t>
            </a:r>
            <a:r>
              <a:rPr lang="en-GB" sz="2000" b="0" dirty="0">
                <a:latin typeface="Calibri" charset="0"/>
                <a:ea typeface="Calibri" charset="0"/>
                <a:cs typeface="Calibri" charset="0"/>
              </a:rPr>
              <a:t>.</a:t>
            </a:r>
            <a:r>
              <a:rPr lang="en-GB" sz="2000" b="0" dirty="0" smtClean="0">
                <a:latin typeface="Calibri" charset="0"/>
                <a:ea typeface="Calibri" charset="0"/>
                <a:cs typeface="Calibri" charset="0"/>
              </a:rPr>
              <a:t> 2008). </a:t>
            </a:r>
          </a:p>
        </p:txBody>
      </p:sp>
    </p:spTree>
    <p:extLst>
      <p:ext uri="{BB962C8B-B14F-4D97-AF65-F5344CB8AC3E}">
        <p14:creationId xmlns:p14="http://schemas.microsoft.com/office/powerpoint/2010/main" val="1707221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0" y="-152400"/>
            <a:ext cx="9144000" cy="914400"/>
          </a:xfrm>
        </p:spPr>
        <p:txBody>
          <a:bodyPr/>
          <a:lstStyle/>
          <a:p>
            <a:r>
              <a:rPr lang="en-US" dirty="0" smtClean="0"/>
              <a:t>ABSOLUTE Gender gaps  AND DIFFERENTIAL EFFECTS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" y="609600"/>
            <a:ext cx="8884920" cy="6062172"/>
          </a:xfrm>
        </p:spPr>
        <p:txBody>
          <a:bodyPr>
            <a:normAutofit/>
          </a:bodyPr>
          <a:lstStyle/>
          <a:p>
            <a:pPr lvl="1"/>
            <a:r>
              <a:rPr lang="en-GB" sz="2000" dirty="0">
                <a:latin typeface="Calibri" charset="0"/>
                <a:ea typeface="Calibri" charset="0"/>
                <a:cs typeface="Calibri" charset="0"/>
              </a:rPr>
              <a:t>A</a:t>
            </a:r>
            <a:r>
              <a:rPr lang="en-GB" sz="2000" b="0" dirty="0" smtClean="0">
                <a:latin typeface="Calibri" charset="0"/>
                <a:ea typeface="Calibri" charset="0"/>
                <a:cs typeface="Calibri" charset="0"/>
              </a:rPr>
              <a:t>bsolute gender gaps ‘ignore </a:t>
            </a:r>
            <a:r>
              <a:rPr lang="en-GB" sz="2000" b="0" dirty="0">
                <a:latin typeface="Calibri" charset="0"/>
                <a:ea typeface="Calibri" charset="0"/>
                <a:cs typeface="Calibri" charset="0"/>
              </a:rPr>
              <a:t>the variation in gender differences across schools, thus overlooking the impact of school experiences on gender </a:t>
            </a:r>
            <a:r>
              <a:rPr lang="en-GB" sz="2000" b="0" dirty="0" smtClean="0">
                <a:latin typeface="Calibri" charset="0"/>
                <a:ea typeface="Calibri" charset="0"/>
                <a:cs typeface="Calibri" charset="0"/>
              </a:rPr>
              <a:t>differences’ </a:t>
            </a:r>
            <a:r>
              <a:rPr lang="en-GB" sz="2000" b="0" dirty="0">
                <a:latin typeface="Calibri" charset="0"/>
                <a:ea typeface="Calibri" charset="0"/>
                <a:cs typeface="Calibri" charset="0"/>
              </a:rPr>
              <a:t>(</a:t>
            </a:r>
            <a:r>
              <a:rPr lang="en-GB" sz="2000" b="0" dirty="0" smtClean="0">
                <a:latin typeface="Calibri" charset="0"/>
                <a:ea typeface="Calibri" charset="0"/>
                <a:cs typeface="Calibri" charset="0"/>
              </a:rPr>
              <a:t>Ma 2008</a:t>
            </a:r>
            <a:r>
              <a:rPr lang="en-GB" sz="2000" b="0" dirty="0">
                <a:latin typeface="Calibri" charset="0"/>
                <a:ea typeface="Calibri" charset="0"/>
                <a:cs typeface="Calibri" charset="0"/>
              </a:rPr>
              <a:t>, p.443). </a:t>
            </a:r>
            <a:endParaRPr lang="en-GB" sz="2000" b="0" dirty="0" smtClean="0">
              <a:latin typeface="Calibri" charset="0"/>
              <a:ea typeface="Calibri" charset="0"/>
              <a:cs typeface="Calibri" charset="0"/>
            </a:endParaRPr>
          </a:p>
          <a:p>
            <a:pPr lvl="1"/>
            <a:r>
              <a:rPr lang="en-GB" sz="2000" b="0" dirty="0" smtClean="0">
                <a:latin typeface="Calibri" charset="0"/>
                <a:ea typeface="Calibri" charset="0"/>
                <a:cs typeface="Calibri" charset="0"/>
              </a:rPr>
              <a:t>DE </a:t>
            </a:r>
            <a:r>
              <a:rPr lang="en-GB" sz="2000" b="0" dirty="0">
                <a:latin typeface="Calibri" charset="0"/>
                <a:ea typeface="Calibri" charset="0"/>
                <a:cs typeface="Calibri" charset="0"/>
              </a:rPr>
              <a:t>has been defined as one of the three sub-themes of Educational </a:t>
            </a:r>
            <a:r>
              <a:rPr lang="en-GB" sz="2000" b="0" dirty="0" smtClean="0">
                <a:latin typeface="Calibri" charset="0"/>
                <a:ea typeface="Calibri" charset="0"/>
                <a:cs typeface="Calibri" charset="0"/>
              </a:rPr>
              <a:t>Effectiveness’ </a:t>
            </a:r>
            <a:r>
              <a:rPr lang="en-GB" sz="2000" b="0" dirty="0">
                <a:latin typeface="Calibri" charset="0"/>
                <a:ea typeface="Calibri" charset="0"/>
                <a:cs typeface="Calibri" charset="0"/>
              </a:rPr>
              <a:t>consistency, along with stability over time and promotion of different educational outcomes (Sammons, Thomas and </a:t>
            </a:r>
            <a:r>
              <a:rPr lang="en-GB" sz="2000" b="0" dirty="0" smtClean="0">
                <a:latin typeface="Calibri" charset="0"/>
                <a:ea typeface="Calibri" charset="0"/>
                <a:cs typeface="Calibri" charset="0"/>
              </a:rPr>
              <a:t>Mortimore </a:t>
            </a:r>
            <a:r>
              <a:rPr lang="en-GB" sz="2000" b="0" dirty="0">
                <a:latin typeface="Calibri" charset="0"/>
                <a:ea typeface="Calibri" charset="0"/>
                <a:cs typeface="Calibri" charset="0"/>
              </a:rPr>
              <a:t>1997). </a:t>
            </a:r>
            <a:endParaRPr lang="en-GB" sz="2000" b="0" dirty="0" smtClean="0">
              <a:latin typeface="Calibri" charset="0"/>
              <a:ea typeface="Calibri" charset="0"/>
              <a:cs typeface="Calibri" charset="0"/>
            </a:endParaRPr>
          </a:p>
          <a:p>
            <a:pPr lvl="1"/>
            <a:r>
              <a:rPr lang="en-GB" sz="2000" dirty="0" smtClean="0">
                <a:latin typeface="Calibri" charset="0"/>
                <a:ea typeface="Calibri" charset="0"/>
                <a:cs typeface="Calibri" charset="0"/>
              </a:rPr>
              <a:t>‘S</a:t>
            </a:r>
            <a:r>
              <a:rPr lang="en-GB" sz="2000" b="0" dirty="0" smtClean="0">
                <a:latin typeface="Calibri" charset="0"/>
                <a:ea typeface="Calibri" charset="0"/>
                <a:cs typeface="Calibri" charset="0"/>
              </a:rPr>
              <a:t>ome </a:t>
            </a:r>
            <a:r>
              <a:rPr lang="en-GB" sz="2000" b="0" dirty="0">
                <a:latin typeface="Calibri" charset="0"/>
                <a:ea typeface="Calibri" charset="0"/>
                <a:cs typeface="Calibri" charset="0"/>
              </a:rPr>
              <a:t>schools may be more effective in promoting the progress of low SES than high SES pupils, or boys vs girls, or some ethnic groups more than </a:t>
            </a:r>
            <a:r>
              <a:rPr lang="en-GB" sz="2000" b="0" dirty="0" smtClean="0">
                <a:latin typeface="Calibri" charset="0"/>
                <a:ea typeface="Calibri" charset="0"/>
                <a:cs typeface="Calibri" charset="0"/>
              </a:rPr>
              <a:t>others’ </a:t>
            </a:r>
            <a:r>
              <a:rPr lang="en-GB" sz="2000" b="0" dirty="0">
                <a:latin typeface="Calibri" charset="0"/>
                <a:ea typeface="Calibri" charset="0"/>
                <a:cs typeface="Calibri" charset="0"/>
              </a:rPr>
              <a:t>(</a:t>
            </a:r>
            <a:r>
              <a:rPr lang="en-GB" sz="2000" b="0" dirty="0" smtClean="0">
                <a:latin typeface="Calibri" charset="0"/>
                <a:ea typeface="Calibri" charset="0"/>
                <a:cs typeface="Calibri" charset="0"/>
              </a:rPr>
              <a:t>Strand </a:t>
            </a:r>
            <a:r>
              <a:rPr lang="en-GB" sz="2000" b="0" dirty="0">
                <a:latin typeface="Calibri" charset="0"/>
                <a:ea typeface="Calibri" charset="0"/>
                <a:cs typeface="Calibri" charset="0"/>
              </a:rPr>
              <a:t>2016, p.108</a:t>
            </a:r>
            <a:r>
              <a:rPr lang="en-GB" sz="2000" b="0" dirty="0" smtClean="0">
                <a:latin typeface="Calibri" charset="0"/>
                <a:ea typeface="Calibri" charset="0"/>
                <a:cs typeface="Calibri" charset="0"/>
              </a:rPr>
              <a:t>).</a:t>
            </a:r>
          </a:p>
          <a:p>
            <a:pPr lvl="1"/>
            <a:r>
              <a:rPr lang="en-GB" sz="2000" b="0" dirty="0">
                <a:latin typeface="Calibri" charset="0"/>
                <a:ea typeface="Calibri" charset="0"/>
                <a:cs typeface="Calibri" charset="0"/>
              </a:rPr>
              <a:t>DE refers to internal variation of the school in promoting progress of different groups of students, after taking into account prior attainment and average differences between these </a:t>
            </a:r>
            <a:r>
              <a:rPr lang="en-GB" sz="2000" b="0" dirty="0" smtClean="0">
                <a:latin typeface="Calibri" charset="0"/>
                <a:ea typeface="Calibri" charset="0"/>
                <a:cs typeface="Calibri" charset="0"/>
              </a:rPr>
              <a:t>groups.</a:t>
            </a:r>
          </a:p>
          <a:p>
            <a:pPr lvl="1"/>
            <a:r>
              <a:rPr lang="en-GB" sz="2000" b="0" dirty="0" smtClean="0">
                <a:latin typeface="Calibri" charset="0"/>
                <a:ea typeface="Calibri" charset="0"/>
                <a:cs typeface="Calibri" charset="0"/>
              </a:rPr>
              <a:t>Examining </a:t>
            </a:r>
            <a:r>
              <a:rPr lang="en-GB" sz="2000" b="0" dirty="0">
                <a:latin typeface="Calibri" charset="0"/>
                <a:ea typeface="Calibri" charset="0"/>
                <a:cs typeface="Calibri" charset="0"/>
              </a:rPr>
              <a:t>DE in subgroups of students is seen as a step forward in </a:t>
            </a:r>
            <a:r>
              <a:rPr lang="en-GB" sz="2000" b="0" dirty="0" smtClean="0">
                <a:latin typeface="Calibri" charset="0"/>
                <a:ea typeface="Calibri" charset="0"/>
                <a:cs typeface="Calibri" charset="0"/>
              </a:rPr>
              <a:t>the </a:t>
            </a:r>
            <a:r>
              <a:rPr lang="en-GB" sz="2000" b="0" dirty="0">
                <a:latin typeface="Calibri" charset="0"/>
                <a:ea typeface="Calibri" charset="0"/>
                <a:cs typeface="Calibri" charset="0"/>
              </a:rPr>
              <a:t>so-called "generic" models </a:t>
            </a:r>
            <a:r>
              <a:rPr lang="en-GB" sz="2000" b="0" dirty="0" smtClean="0">
                <a:latin typeface="Calibri" charset="0"/>
                <a:ea typeface="Calibri" charset="0"/>
                <a:cs typeface="Calibri" charset="0"/>
              </a:rPr>
              <a:t>or "one-size-fits-all</a:t>
            </a:r>
            <a:r>
              <a:rPr lang="en-GB" sz="2000" b="0" dirty="0">
                <a:latin typeface="Calibri" charset="0"/>
                <a:ea typeface="Calibri" charset="0"/>
                <a:cs typeface="Calibri" charset="0"/>
              </a:rPr>
              <a:t>" approaches (</a:t>
            </a:r>
            <a:r>
              <a:rPr lang="en-GB" sz="2000" b="0" dirty="0" err="1">
                <a:latin typeface="Calibri" charset="0"/>
                <a:ea typeface="Calibri" charset="0"/>
                <a:cs typeface="Calibri" charset="0"/>
              </a:rPr>
              <a:t>Palardy</a:t>
            </a:r>
            <a:r>
              <a:rPr lang="en-GB" sz="2000" b="0" dirty="0">
                <a:latin typeface="Calibri" charset="0"/>
                <a:ea typeface="Calibri" charset="0"/>
                <a:cs typeface="Calibri" charset="0"/>
              </a:rPr>
              <a:t>, 2008).</a:t>
            </a:r>
          </a:p>
          <a:p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1456873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-30480"/>
            <a:ext cx="9067800" cy="868680"/>
          </a:xfrm>
        </p:spPr>
        <p:txBody>
          <a:bodyPr/>
          <a:lstStyle/>
          <a:p>
            <a:r>
              <a:rPr lang="en-US" dirty="0" smtClean="0"/>
              <a:t>International evidence on Differential Effects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685800"/>
            <a:ext cx="9144000" cy="4648200"/>
          </a:xfrm>
        </p:spPr>
        <p:txBody>
          <a:bodyPr>
            <a:normAutofit/>
          </a:bodyPr>
          <a:lstStyle/>
          <a:p>
            <a:pPr lvl="1"/>
            <a:r>
              <a:rPr lang="en-GB" sz="2000" dirty="0">
                <a:latin typeface="Calibri" charset="0"/>
                <a:ea typeface="Calibri" charset="0"/>
                <a:cs typeface="Calibri" charset="0"/>
              </a:rPr>
              <a:t>I</a:t>
            </a:r>
            <a:r>
              <a:rPr lang="en-GB" sz="2000" dirty="0" smtClean="0">
                <a:latin typeface="Calibri" charset="0"/>
                <a:ea typeface="Calibri" charset="0"/>
                <a:cs typeface="Calibri" charset="0"/>
              </a:rPr>
              <a:t>nconclusive, </a:t>
            </a:r>
            <a:r>
              <a:rPr lang="en-GB" sz="2000" dirty="0">
                <a:latin typeface="Calibri" charset="0"/>
                <a:ea typeface="Calibri" charset="0"/>
                <a:cs typeface="Calibri" charset="0"/>
              </a:rPr>
              <a:t>less consistent than evidence concerning school overall effectiveness and progress (Sammons et </a:t>
            </a:r>
            <a:r>
              <a:rPr lang="en-GB" sz="2000" dirty="0" smtClean="0">
                <a:latin typeface="Calibri" charset="0"/>
                <a:ea typeface="Calibri" charset="0"/>
                <a:cs typeface="Calibri" charset="0"/>
              </a:rPr>
              <a:t>al. </a:t>
            </a:r>
            <a:r>
              <a:rPr lang="en-GB" sz="2000" dirty="0">
                <a:latin typeface="Calibri" charset="0"/>
                <a:ea typeface="Calibri" charset="0"/>
                <a:cs typeface="Calibri" charset="0"/>
              </a:rPr>
              <a:t>1993</a:t>
            </a:r>
            <a:r>
              <a:rPr lang="en-GB" sz="2000" dirty="0" smtClean="0">
                <a:latin typeface="Calibri" charset="0"/>
                <a:ea typeface="Calibri" charset="0"/>
                <a:cs typeface="Calibri" charset="0"/>
              </a:rPr>
              <a:t>)</a:t>
            </a:r>
          </a:p>
          <a:p>
            <a:pPr lvl="1"/>
            <a:r>
              <a:rPr lang="en-GB" sz="2000" dirty="0" smtClean="0">
                <a:latin typeface="Calibri" charset="0"/>
                <a:ea typeface="Calibri" charset="0"/>
                <a:cs typeface="Calibri" charset="0"/>
              </a:rPr>
              <a:t>“</a:t>
            </a:r>
            <a:r>
              <a:rPr lang="en-GB" sz="2000" dirty="0">
                <a:latin typeface="Calibri" charset="0"/>
                <a:ea typeface="Calibri" charset="0"/>
                <a:cs typeface="Calibri" charset="0"/>
              </a:rPr>
              <a:t>L</a:t>
            </a:r>
            <a:r>
              <a:rPr lang="en-GB" sz="2000" dirty="0" smtClean="0">
                <a:latin typeface="Calibri" charset="0"/>
                <a:ea typeface="Calibri" charset="0"/>
                <a:cs typeface="Calibri" charset="0"/>
              </a:rPr>
              <a:t>imited </a:t>
            </a:r>
            <a:r>
              <a:rPr lang="en-GB" sz="2000" dirty="0">
                <a:latin typeface="Calibri" charset="0"/>
                <a:ea typeface="Calibri" charset="0"/>
                <a:cs typeface="Calibri" charset="0"/>
              </a:rPr>
              <a:t>and conflicting” (</a:t>
            </a:r>
            <a:r>
              <a:rPr lang="en-GB" sz="2000" dirty="0" err="1">
                <a:latin typeface="Calibri" charset="0"/>
                <a:ea typeface="Calibri" charset="0"/>
                <a:cs typeface="Calibri" charset="0"/>
              </a:rPr>
              <a:t>Gray</a:t>
            </a:r>
            <a:r>
              <a:rPr lang="en-GB" sz="2000" dirty="0">
                <a:latin typeface="Calibri" charset="0"/>
                <a:ea typeface="Calibri" charset="0"/>
                <a:cs typeface="Calibri" charset="0"/>
              </a:rPr>
              <a:t> et </a:t>
            </a:r>
            <a:r>
              <a:rPr lang="en-GB" sz="2000" dirty="0" smtClean="0">
                <a:latin typeface="Calibri" charset="0"/>
                <a:ea typeface="Calibri" charset="0"/>
                <a:cs typeface="Calibri" charset="0"/>
              </a:rPr>
              <a:t>al. </a:t>
            </a:r>
            <a:r>
              <a:rPr lang="en-GB" sz="2000" dirty="0">
                <a:latin typeface="Calibri" charset="0"/>
                <a:ea typeface="Calibri" charset="0"/>
                <a:cs typeface="Calibri" charset="0"/>
              </a:rPr>
              <a:t>2004, p.535</a:t>
            </a:r>
            <a:r>
              <a:rPr lang="en-GB" sz="2000" dirty="0" smtClean="0">
                <a:latin typeface="Calibri" charset="0"/>
                <a:ea typeface="Calibri" charset="0"/>
                <a:cs typeface="Calibri" charset="0"/>
              </a:rPr>
              <a:t>)</a:t>
            </a:r>
          </a:p>
          <a:p>
            <a:pPr lvl="1"/>
            <a:r>
              <a:rPr lang="en-GB" sz="2000" dirty="0" smtClean="0">
                <a:latin typeface="Calibri" charset="0"/>
                <a:ea typeface="Calibri" charset="0"/>
                <a:cs typeface="Calibri" charset="0"/>
              </a:rPr>
              <a:t>“</a:t>
            </a:r>
            <a:r>
              <a:rPr lang="en-GB" sz="2000" dirty="0">
                <a:latin typeface="Calibri" charset="0"/>
                <a:ea typeface="Calibri" charset="0"/>
                <a:cs typeface="Calibri" charset="0"/>
              </a:rPr>
              <a:t>M</a:t>
            </a:r>
            <a:r>
              <a:rPr lang="en-GB" sz="2000" dirty="0" smtClean="0">
                <a:latin typeface="Calibri" charset="0"/>
                <a:ea typeface="Calibri" charset="0"/>
                <a:cs typeface="Calibri" charset="0"/>
              </a:rPr>
              <a:t>ixed</a:t>
            </a:r>
            <a:r>
              <a:rPr lang="en-GB" sz="2000" dirty="0">
                <a:latin typeface="Calibri" charset="0"/>
                <a:ea typeface="Calibri" charset="0"/>
                <a:cs typeface="Calibri" charset="0"/>
              </a:rPr>
              <a:t>” (</a:t>
            </a:r>
            <a:r>
              <a:rPr lang="en-GB" sz="2000" dirty="0" smtClean="0">
                <a:latin typeface="Calibri" charset="0"/>
                <a:ea typeface="Calibri" charset="0"/>
                <a:cs typeface="Calibri" charset="0"/>
              </a:rPr>
              <a:t>Strand </a:t>
            </a:r>
            <a:r>
              <a:rPr lang="en-GB" sz="2000" dirty="0">
                <a:latin typeface="Calibri" charset="0"/>
                <a:ea typeface="Calibri" charset="0"/>
                <a:cs typeface="Calibri" charset="0"/>
              </a:rPr>
              <a:t>2016, p.109</a:t>
            </a:r>
            <a:r>
              <a:rPr lang="en-GB" sz="2000" dirty="0" smtClean="0">
                <a:latin typeface="Calibri" charset="0"/>
                <a:ea typeface="Calibri" charset="0"/>
                <a:cs typeface="Calibri" charset="0"/>
              </a:rPr>
              <a:t>)</a:t>
            </a:r>
          </a:p>
          <a:p>
            <a:pPr lvl="1"/>
            <a:r>
              <a:rPr lang="en-GB" sz="2000" dirty="0">
                <a:latin typeface="Calibri" charset="0"/>
                <a:ea typeface="Calibri" charset="0"/>
                <a:cs typeface="Calibri" charset="0"/>
              </a:rPr>
              <a:t>P</a:t>
            </a:r>
            <a:r>
              <a:rPr lang="en-GB" sz="2000" dirty="0" smtClean="0">
                <a:latin typeface="Calibri" charset="0"/>
                <a:ea typeface="Calibri" charset="0"/>
                <a:cs typeface="Calibri" charset="0"/>
              </a:rPr>
              <a:t>articularly the one referring to gender and ethnicity (</a:t>
            </a:r>
            <a:r>
              <a:rPr lang="en-GB" sz="2000" dirty="0" err="1" smtClean="0">
                <a:latin typeface="Calibri" charset="0"/>
                <a:ea typeface="Calibri" charset="0"/>
                <a:cs typeface="Calibri" charset="0"/>
              </a:rPr>
              <a:t>Kyriakides</a:t>
            </a:r>
            <a:r>
              <a:rPr lang="en-GB" sz="2000" dirty="0" smtClean="0">
                <a:latin typeface="Calibri" charset="0"/>
                <a:ea typeface="Calibri" charset="0"/>
                <a:cs typeface="Calibri" charset="0"/>
              </a:rPr>
              <a:t> 2004)</a:t>
            </a:r>
            <a:endParaRPr lang="en-US" sz="2000" dirty="0">
              <a:latin typeface="Calibri" charset="0"/>
              <a:ea typeface="Calibri" charset="0"/>
              <a:cs typeface="Calibri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8750992"/>
              </p:ext>
            </p:extLst>
          </p:nvPr>
        </p:nvGraphicFramePr>
        <p:xfrm>
          <a:off x="228600" y="3014474"/>
          <a:ext cx="3632200" cy="321183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44441"/>
                <a:gridCol w="1387759"/>
              </a:tblGrid>
              <a:tr h="41452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Study</a:t>
                      </a:r>
                      <a:endParaRPr lang="en-GB" sz="2000" dirty="0"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Gender DE</a:t>
                      </a:r>
                      <a:endParaRPr lang="en-GB" sz="2000" dirty="0"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68580" marR="68580" marT="0" marB="0"/>
                </a:tc>
              </a:tr>
              <a:tr h="70331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Mortimore et al. (1988)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No</a:t>
                      </a:r>
                    </a:p>
                  </a:txBody>
                  <a:tcPr marL="68580" marR="68580" marT="0" marB="0"/>
                </a:tc>
              </a:tr>
              <a:tr h="70331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Sammons et al. (1993)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dirty="0" smtClean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No</a:t>
                      </a:r>
                      <a:endParaRPr lang="en-GB" sz="2000" dirty="0"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68580" marR="68580" marT="0" marB="0"/>
                </a:tc>
              </a:tr>
              <a:tr h="70331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Goldstein et al. (1993)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No</a:t>
                      </a:r>
                    </a:p>
                  </a:txBody>
                  <a:tcPr marL="68580" marR="68580" marT="0" marB="0"/>
                </a:tc>
              </a:tr>
              <a:tr h="34367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Kiriakides (2004)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No</a:t>
                      </a:r>
                    </a:p>
                  </a:txBody>
                  <a:tcPr marL="68580" marR="68580" marT="0" marB="0"/>
                </a:tc>
              </a:tr>
              <a:tr h="34367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Strand (2016)</a:t>
                      </a:r>
                      <a:endParaRPr lang="en-GB" sz="2000" dirty="0"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No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838200" y="2633246"/>
            <a:ext cx="176477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/>
              <a:t>Primary Education</a:t>
            </a:r>
            <a:endParaRPr lang="en-US" sz="16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5913267" y="2630868"/>
            <a:ext cx="201805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/>
              <a:t>Secondary Education</a:t>
            </a:r>
            <a:endParaRPr lang="en-US" sz="1600" b="1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7340748"/>
              </p:ext>
            </p:extLst>
          </p:nvPr>
        </p:nvGraphicFramePr>
        <p:xfrm>
          <a:off x="4647406" y="3027829"/>
          <a:ext cx="3786188" cy="332217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351421"/>
                <a:gridCol w="1434767"/>
              </a:tblGrid>
              <a:tr h="40411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Study</a:t>
                      </a:r>
                      <a:endParaRPr lang="en-GB" sz="2000" dirty="0"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Gender DE</a:t>
                      </a:r>
                      <a:endParaRPr lang="en-GB" sz="2000" dirty="0"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68580" marR="68580" marT="0" marB="0"/>
                </a:tc>
              </a:tr>
              <a:tr h="81280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Thomas and Mortimore (1996)</a:t>
                      </a:r>
                      <a:endParaRPr lang="en-GB" sz="2000" dirty="0"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No</a:t>
                      </a:r>
                    </a:p>
                  </a:txBody>
                  <a:tcPr marL="68580" marR="68580" marT="0" marB="0"/>
                </a:tc>
              </a:tr>
              <a:tr h="47965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Thomas et al. (1997)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No</a:t>
                      </a:r>
                    </a:p>
                  </a:txBody>
                  <a:tcPr marL="68580" marR="68580" marT="0" marB="0"/>
                </a:tc>
              </a:tr>
              <a:tr h="40640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Gray et al. (2004)</a:t>
                      </a:r>
                      <a:endParaRPr lang="en-GB" sz="2000"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No </a:t>
                      </a:r>
                    </a:p>
                  </a:txBody>
                  <a:tcPr marL="68580" marR="68580" marT="0" marB="0"/>
                </a:tc>
              </a:tr>
              <a:tr h="40640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Strand (2010)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Yes</a:t>
                      </a:r>
                    </a:p>
                  </a:txBody>
                  <a:tcPr marL="68580" marR="68580" marT="0" marB="0"/>
                </a:tc>
              </a:tr>
              <a:tr h="81280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Crawford et al. (2017)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No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77682784"/>
      </p:ext>
    </p:extLst>
  </p:cSld>
  <p:clrMapOvr>
    <a:masterClrMapping/>
  </p:clrMapOvr>
  <p:transition spd="slow" advTm="32000">
    <p:pull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-30480"/>
            <a:ext cx="9067800" cy="868680"/>
          </a:xfrm>
        </p:spPr>
        <p:txBody>
          <a:bodyPr/>
          <a:lstStyle/>
          <a:p>
            <a:r>
              <a:rPr lang="en-US" dirty="0" smtClean="0"/>
              <a:t>Methodology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6700" y="228600"/>
            <a:ext cx="8686800" cy="4648200"/>
          </a:xfrm>
        </p:spPr>
        <p:txBody>
          <a:bodyPr>
            <a:normAutofit fontScale="92500" lnSpcReduction="20000"/>
          </a:bodyPr>
          <a:lstStyle/>
          <a:p>
            <a:pPr marL="0" lvl="1" indent="0">
              <a:buNone/>
            </a:pPr>
            <a:endParaRPr lang="en-GB" sz="2000" dirty="0" smtClean="0">
              <a:latin typeface="Calibri" charset="0"/>
              <a:ea typeface="Calibri" charset="0"/>
              <a:cs typeface="Calibri" charset="0"/>
            </a:endParaRPr>
          </a:p>
          <a:p>
            <a:pPr marL="0" lvl="1" indent="0">
              <a:buNone/>
            </a:pPr>
            <a:endParaRPr lang="en-GB" sz="2200" dirty="0">
              <a:latin typeface="Calibri" charset="0"/>
              <a:ea typeface="Calibri" charset="0"/>
              <a:cs typeface="Calibri" charset="0"/>
            </a:endParaRPr>
          </a:p>
          <a:p>
            <a:pPr lvl="1"/>
            <a:r>
              <a:rPr lang="en-GB" sz="2200" dirty="0">
                <a:latin typeface="Calibri" charset="0"/>
                <a:ea typeface="Calibri" charset="0"/>
                <a:cs typeface="Calibri" charset="0"/>
              </a:rPr>
              <a:t>In order to  explore within and between school variation of Chilean primary schools </a:t>
            </a:r>
            <a:r>
              <a:rPr lang="en-GB" sz="2200" dirty="0" smtClean="0">
                <a:latin typeface="Calibri" charset="0"/>
                <a:ea typeface="Calibri" charset="0"/>
                <a:cs typeface="Calibri" charset="0"/>
              </a:rPr>
              <a:t>in </a:t>
            </a:r>
            <a:r>
              <a:rPr lang="en-GB" sz="2200" dirty="0">
                <a:latin typeface="Calibri" charset="0"/>
                <a:ea typeface="Calibri" charset="0"/>
                <a:cs typeface="Calibri" charset="0"/>
              </a:rPr>
              <a:t>promoting attainment and progress </a:t>
            </a:r>
            <a:r>
              <a:rPr lang="en-GB" sz="2200" dirty="0" smtClean="0">
                <a:latin typeface="Calibri" charset="0"/>
                <a:ea typeface="Calibri" charset="0"/>
                <a:cs typeface="Calibri" charset="0"/>
              </a:rPr>
              <a:t>for girls and boys and </a:t>
            </a:r>
            <a:r>
              <a:rPr lang="en-GB" sz="2200" dirty="0">
                <a:latin typeface="Calibri" charset="0"/>
                <a:ea typeface="Calibri" charset="0"/>
                <a:cs typeface="Calibri" charset="0"/>
              </a:rPr>
              <a:t>gender </a:t>
            </a:r>
            <a:r>
              <a:rPr lang="en-GB" sz="2200" dirty="0" smtClean="0">
                <a:latin typeface="Calibri" charset="0"/>
                <a:ea typeface="Calibri" charset="0"/>
                <a:cs typeface="Calibri" charset="0"/>
              </a:rPr>
              <a:t>DE, a secondary data analysis of a national </a:t>
            </a:r>
            <a:r>
              <a:rPr lang="en-GB" sz="2200" dirty="0">
                <a:latin typeface="Calibri" charset="0"/>
                <a:ea typeface="Calibri" charset="0"/>
                <a:cs typeface="Calibri" charset="0"/>
              </a:rPr>
              <a:t>SIMCE </a:t>
            </a:r>
            <a:r>
              <a:rPr lang="en-GB" sz="2200" dirty="0" smtClean="0">
                <a:latin typeface="Calibri" charset="0"/>
                <a:ea typeface="Calibri" charset="0"/>
                <a:cs typeface="Calibri" charset="0"/>
              </a:rPr>
              <a:t>sample  was conducted.</a:t>
            </a:r>
          </a:p>
          <a:p>
            <a:pPr marL="0" lvl="1" indent="0">
              <a:buNone/>
            </a:pPr>
            <a:endParaRPr lang="en-GB" sz="2200" dirty="0" smtClean="0">
              <a:latin typeface="Calibri" charset="0"/>
              <a:ea typeface="Calibri" charset="0"/>
              <a:cs typeface="Calibri" charset="0"/>
            </a:endParaRPr>
          </a:p>
          <a:p>
            <a:pPr lvl="1"/>
            <a:r>
              <a:rPr lang="en-GB" sz="2200" dirty="0" smtClean="0">
                <a:latin typeface="Calibri" charset="0"/>
                <a:ea typeface="Calibri" charset="0"/>
                <a:cs typeface="Calibri" charset="0"/>
              </a:rPr>
              <a:t>In </a:t>
            </a:r>
            <a:r>
              <a:rPr lang="en-GB" sz="2200" dirty="0">
                <a:latin typeface="Calibri" charset="0"/>
                <a:ea typeface="Calibri" charset="0"/>
                <a:cs typeface="Calibri" charset="0"/>
              </a:rPr>
              <a:t>order to </a:t>
            </a:r>
            <a:r>
              <a:rPr lang="en-GB" sz="2200" dirty="0" smtClean="0">
                <a:latin typeface="Calibri" charset="0"/>
                <a:ea typeface="Calibri" charset="0"/>
                <a:cs typeface="Calibri" charset="0"/>
              </a:rPr>
              <a:t>capture </a:t>
            </a:r>
            <a:r>
              <a:rPr lang="en-GB" sz="2200" dirty="0">
                <a:latin typeface="Calibri" charset="0"/>
                <a:ea typeface="Calibri" charset="0"/>
                <a:cs typeface="Calibri" charset="0"/>
              </a:rPr>
              <a:t>the hierarchical nature of the data, multi-level regression models were fitted. Analyses were carried out using the </a:t>
            </a:r>
            <a:r>
              <a:rPr lang="en-GB" sz="2200" dirty="0" err="1">
                <a:latin typeface="Calibri" charset="0"/>
                <a:ea typeface="Calibri" charset="0"/>
                <a:cs typeface="Calibri" charset="0"/>
              </a:rPr>
              <a:t>MLWin</a:t>
            </a:r>
            <a:r>
              <a:rPr lang="en-GB" sz="2200" dirty="0">
                <a:latin typeface="Calibri" charset="0"/>
                <a:ea typeface="Calibri" charset="0"/>
                <a:cs typeface="Calibri" charset="0"/>
              </a:rPr>
              <a:t> software (V2.36) with pupils’ </a:t>
            </a:r>
            <a:r>
              <a:rPr lang="en-GB" sz="2200" dirty="0" smtClean="0">
                <a:latin typeface="Calibri" charset="0"/>
                <a:ea typeface="Calibri" charset="0"/>
                <a:cs typeface="Calibri" charset="0"/>
              </a:rPr>
              <a:t>mathematics Year 8 test </a:t>
            </a:r>
            <a:r>
              <a:rPr lang="en-GB" sz="2200" dirty="0">
                <a:latin typeface="Calibri" charset="0"/>
                <a:ea typeface="Calibri" charset="0"/>
                <a:cs typeface="Calibri" charset="0"/>
              </a:rPr>
              <a:t>scores (level 1) grouped within schools (level 2) within municipalities (level 3</a:t>
            </a:r>
            <a:r>
              <a:rPr lang="en-GB" sz="2200" dirty="0" smtClean="0">
                <a:latin typeface="Calibri" charset="0"/>
                <a:ea typeface="Calibri" charset="0"/>
                <a:cs typeface="Calibri" charset="0"/>
              </a:rPr>
              <a:t>).</a:t>
            </a:r>
          </a:p>
          <a:p>
            <a:pPr lvl="1"/>
            <a:endParaRPr lang="en-GB" sz="2200" dirty="0">
              <a:latin typeface="Calibri" charset="0"/>
              <a:ea typeface="Calibri" charset="0"/>
              <a:cs typeface="Calibri" charset="0"/>
            </a:endParaRPr>
          </a:p>
          <a:p>
            <a:pPr lvl="1"/>
            <a:r>
              <a:rPr lang="en-GB" sz="2200" dirty="0" smtClean="0">
                <a:latin typeface="Calibri" charset="0"/>
                <a:ea typeface="Calibri" charset="0"/>
                <a:cs typeface="Calibri" charset="0"/>
              </a:rPr>
              <a:t>The sample consisted of 163,044 </a:t>
            </a:r>
            <a:r>
              <a:rPr lang="en-GB" sz="2200" dirty="0">
                <a:latin typeface="Calibri" charset="0"/>
                <a:ea typeface="Calibri" charset="0"/>
                <a:cs typeface="Calibri" charset="0"/>
              </a:rPr>
              <a:t>pupils in Year 4 up to Year 8 enrolled in 3,355 schools in 310 </a:t>
            </a:r>
            <a:r>
              <a:rPr lang="en-GB" sz="2200" dirty="0" smtClean="0">
                <a:latin typeface="Calibri" charset="0"/>
                <a:ea typeface="Calibri" charset="0"/>
                <a:cs typeface="Calibri" charset="0"/>
              </a:rPr>
              <a:t>municipalities</a:t>
            </a:r>
          </a:p>
          <a:p>
            <a:pPr lvl="1"/>
            <a:endParaRPr lang="en-GB" sz="2200" dirty="0">
              <a:latin typeface="Calibri" charset="0"/>
              <a:ea typeface="Calibri" charset="0"/>
              <a:cs typeface="Calibri" charset="0"/>
            </a:endParaRPr>
          </a:p>
          <a:p>
            <a:pPr lvl="1"/>
            <a:r>
              <a:rPr lang="en-GB" sz="2200" dirty="0">
                <a:latin typeface="Calibri" charset="0"/>
                <a:ea typeface="Calibri" charset="0"/>
                <a:cs typeface="Calibri" charset="0"/>
              </a:rPr>
              <a:t>The analysis </a:t>
            </a:r>
            <a:r>
              <a:rPr lang="en-GB" sz="2200" dirty="0" smtClean="0">
                <a:latin typeface="Calibri" charset="0"/>
                <a:ea typeface="Calibri" charset="0"/>
                <a:cs typeface="Calibri" charset="0"/>
              </a:rPr>
              <a:t>compares </a:t>
            </a:r>
            <a:r>
              <a:rPr lang="en-GB" sz="2200" dirty="0">
                <a:latin typeface="Calibri" charset="0"/>
                <a:ea typeface="Calibri" charset="0"/>
                <a:cs typeface="Calibri" charset="0"/>
              </a:rPr>
              <a:t>how the regression coefficients and Year 8 school effects change across </a:t>
            </a:r>
            <a:r>
              <a:rPr lang="en-GB" sz="2200" dirty="0" smtClean="0">
                <a:latin typeface="Calibri" charset="0"/>
                <a:ea typeface="Calibri" charset="0"/>
                <a:cs typeface="Calibri" charset="0"/>
              </a:rPr>
              <a:t>Raw</a:t>
            </a:r>
            <a:r>
              <a:rPr lang="en-GB" sz="2200" dirty="0">
                <a:latin typeface="Calibri" charset="0"/>
                <a:ea typeface="Calibri" charset="0"/>
                <a:cs typeface="Calibri" charset="0"/>
              </a:rPr>
              <a:t>, CAM, Progress and VA. </a:t>
            </a:r>
          </a:p>
          <a:p>
            <a:pPr lvl="1"/>
            <a:endParaRPr lang="en-GB" sz="2000" dirty="0">
              <a:latin typeface="Calibri" charset="0"/>
              <a:ea typeface="Calibri" charset="0"/>
              <a:cs typeface="Calibri" charset="0"/>
            </a:endParaRPr>
          </a:p>
          <a:p>
            <a:pPr lvl="1"/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1471720954"/>
      </p:ext>
    </p:extLst>
  </p:cSld>
  <p:clrMapOvr>
    <a:masterClrMapping/>
  </p:clrMapOvr>
  <p:transition spd="slow" advTm="32000">
    <p:pull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itle 1"/>
          <p:cNvSpPr>
            <a:spLocks noGrp="1"/>
          </p:cNvSpPr>
          <p:nvPr>
            <p:ph type="title"/>
          </p:nvPr>
        </p:nvSpPr>
        <p:spPr>
          <a:xfrm>
            <a:off x="-25400" y="-106680"/>
            <a:ext cx="7620000" cy="868680"/>
          </a:xfrm>
        </p:spPr>
        <p:txBody>
          <a:bodyPr/>
          <a:lstStyle/>
          <a:p>
            <a:r>
              <a:rPr lang="en-US" dirty="0" smtClean="0"/>
              <a:t> RESULTS- Fixed PART</a:t>
            </a:r>
            <a:endParaRPr lang="en-US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4051652"/>
              </p:ext>
            </p:extLst>
          </p:nvPr>
        </p:nvGraphicFramePr>
        <p:xfrm>
          <a:off x="228600" y="533400"/>
          <a:ext cx="8305800" cy="449168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57400"/>
                <a:gridCol w="1447800"/>
                <a:gridCol w="1478280"/>
                <a:gridCol w="1661160"/>
                <a:gridCol w="1661160"/>
              </a:tblGrid>
              <a:tr h="26029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Variables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RAW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CAM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Progress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VA</a:t>
                      </a:r>
                    </a:p>
                  </a:txBody>
                  <a:tcPr marL="68580" marR="68580" marT="0" marB="0"/>
                </a:tc>
              </a:tr>
              <a:tr h="534362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Cons Intercept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dirty="0" smtClean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-0.163[0.02</a:t>
                      </a:r>
                      <a:r>
                        <a:rPr lang="en-GB" sz="20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]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-0.531[0.02]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-0.062[0.01]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-0.185[0.02]</a:t>
                      </a:r>
                    </a:p>
                  </a:txBody>
                  <a:tcPr marL="68580" marR="68580" marT="0" marB="0"/>
                </a:tc>
              </a:tr>
              <a:tr h="534362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MathsY4(Z score)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N/A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N/A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0.612[0.00]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0.598[0.00]</a:t>
                      </a:r>
                    </a:p>
                  </a:txBody>
                  <a:tcPr marL="68580" marR="68580" marT="0" marB="0"/>
                </a:tc>
              </a:tr>
              <a:tr h="31267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Girl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  <a:r>
                        <a:rPr lang="en-GB" sz="2000" dirty="0" smtClean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N/A</a:t>
                      </a:r>
                      <a:endParaRPr lang="en-GB" sz="2000" dirty="0"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-0.214[0.00]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  <a:r>
                        <a:rPr lang="en-GB" sz="2000" dirty="0" smtClean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N/A</a:t>
                      </a:r>
                      <a:endParaRPr lang="en-GB" sz="2000" dirty="0"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-0.118[0.00]</a:t>
                      </a:r>
                    </a:p>
                  </a:txBody>
                  <a:tcPr marL="68580" marR="68580" marT="0" marB="0"/>
                </a:tc>
              </a:tr>
              <a:tr h="64927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51-100  </a:t>
                      </a:r>
                      <a:r>
                        <a:rPr lang="en-GB" sz="2000" dirty="0" smtClean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books</a:t>
                      </a:r>
                      <a:r>
                        <a:rPr lang="en-GB" sz="2000" baseline="0" dirty="0" smtClean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at </a:t>
                      </a:r>
                      <a:r>
                        <a:rPr lang="en-GB" sz="2000" dirty="0" smtClean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homme</a:t>
                      </a:r>
                      <a:endParaRPr lang="en-GB" sz="2000" dirty="0"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N/A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0.141[0.00]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N/A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0.059[0.00]</a:t>
                      </a:r>
                    </a:p>
                  </a:txBody>
                  <a:tcPr marL="68580" marR="68580" marT="0" marB="0"/>
                </a:tc>
              </a:tr>
              <a:tr h="534362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&gt;100 </a:t>
                      </a:r>
                      <a:r>
                        <a:rPr lang="en-GB" sz="2000" dirty="0" smtClean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books at home</a:t>
                      </a:r>
                      <a:endParaRPr lang="en-GB" sz="2000" dirty="0"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N/A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0.231[0.01]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N/A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0.103[0.00]</a:t>
                      </a:r>
                    </a:p>
                  </a:txBody>
                  <a:tcPr marL="68580" marR="68580" marT="0" marB="0"/>
                </a:tc>
              </a:tr>
              <a:tr h="37800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Middle Low SES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N/A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0.089[0.02]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N/A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-0.01[0.02]</a:t>
                      </a:r>
                    </a:p>
                  </a:txBody>
                  <a:tcPr marL="68580" marR="68580" marT="0" marB="0"/>
                </a:tc>
              </a:tr>
              <a:tr h="260298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Middle SES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N/A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0.467[0.02]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N/A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0.150[0.02]</a:t>
                      </a:r>
                    </a:p>
                  </a:txBody>
                  <a:tcPr marL="68580" marR="68580" marT="0" marB="0"/>
                </a:tc>
              </a:tr>
              <a:tr h="43586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Middle-High SES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N/A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0.964[0.03]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N/A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0.398[0.02]</a:t>
                      </a:r>
                    </a:p>
                  </a:txBody>
                  <a:tcPr marL="68580" marR="68580" marT="0" marB="0"/>
                </a:tc>
              </a:tr>
              <a:tr h="26029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High SES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N/A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1.503[0.03]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N/A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0.727[0.02]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228600" y="5103674"/>
            <a:ext cx="86868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 smtClean="0">
                <a:latin typeface="Calibri" charset="0"/>
                <a:ea typeface="Calibri" charset="0"/>
                <a:cs typeface="Calibri" charset="0"/>
              </a:rPr>
              <a:t>The effect </a:t>
            </a:r>
            <a:r>
              <a:rPr lang="en-GB" dirty="0">
                <a:latin typeface="Calibri" charset="0"/>
                <a:ea typeface="Calibri" charset="0"/>
                <a:cs typeface="Calibri" charset="0"/>
              </a:rPr>
              <a:t>for gender was in the expected </a:t>
            </a:r>
            <a:r>
              <a:rPr lang="en-GB" dirty="0" smtClean="0">
                <a:latin typeface="Calibri" charset="0"/>
                <a:ea typeface="Calibri" charset="0"/>
                <a:cs typeface="Calibri" charset="0"/>
              </a:rPr>
              <a:t>direction: Girls </a:t>
            </a:r>
            <a:r>
              <a:rPr lang="en-GB" dirty="0">
                <a:latin typeface="Calibri" charset="0"/>
                <a:ea typeface="Calibri" charset="0"/>
                <a:cs typeface="Calibri" charset="0"/>
              </a:rPr>
              <a:t>achieved significantly less than boys in mathematics Year 8 (–0.21 SD units) after adjusting for school SES and number of books at home </a:t>
            </a:r>
            <a:r>
              <a:rPr lang="en-GB" dirty="0" smtClean="0">
                <a:latin typeface="Calibri" charset="0"/>
                <a:ea typeface="Calibri" charset="0"/>
                <a:cs typeface="Calibri" charset="0"/>
              </a:rPr>
              <a:t>(CAM). </a:t>
            </a:r>
            <a:r>
              <a:rPr lang="en-GB" dirty="0">
                <a:latin typeface="Calibri" charset="0"/>
                <a:ea typeface="Calibri" charset="0"/>
                <a:cs typeface="Calibri" charset="0"/>
              </a:rPr>
              <a:t>Girls also made significantly less progress than boys (-0.12 SD units) after adjusting for prior achievement, school socioeconomic status (SES) and number of books at home </a:t>
            </a:r>
            <a:r>
              <a:rPr lang="en-GB" dirty="0" smtClean="0">
                <a:latin typeface="Calibri" charset="0"/>
                <a:ea typeface="Calibri" charset="0"/>
                <a:cs typeface="Calibri" charset="0"/>
              </a:rPr>
              <a:t>(VA).</a:t>
            </a:r>
          </a:p>
          <a:p>
            <a:r>
              <a:rPr lang="en-GB" dirty="0">
                <a:latin typeface="Calibri" charset="0"/>
                <a:ea typeface="Calibri" charset="0"/>
                <a:cs typeface="Calibri" charset="0"/>
              </a:rPr>
              <a:t>T</a:t>
            </a:r>
            <a:r>
              <a:rPr lang="en-GB" dirty="0" smtClean="0">
                <a:latin typeface="Calibri" charset="0"/>
                <a:ea typeface="Calibri" charset="0"/>
                <a:cs typeface="Calibri" charset="0"/>
              </a:rPr>
              <a:t>he </a:t>
            </a:r>
            <a:r>
              <a:rPr lang="en-GB" dirty="0">
                <a:latin typeface="Calibri" charset="0"/>
                <a:ea typeface="Calibri" charset="0"/>
                <a:cs typeface="Calibri" charset="0"/>
              </a:rPr>
              <a:t>effect of number of books at home </a:t>
            </a:r>
            <a:r>
              <a:rPr lang="en-GB" dirty="0" smtClean="0">
                <a:latin typeface="Calibri" charset="0"/>
                <a:ea typeface="Calibri" charset="0"/>
                <a:cs typeface="Calibri" charset="0"/>
              </a:rPr>
              <a:t> and schools SES was </a:t>
            </a:r>
            <a:r>
              <a:rPr lang="en-GB" dirty="0">
                <a:latin typeface="Calibri" charset="0"/>
                <a:ea typeface="Calibri" charset="0"/>
                <a:cs typeface="Calibri" charset="0"/>
              </a:rPr>
              <a:t>in the expected direction. </a:t>
            </a:r>
            <a:endParaRPr lang="en-GB" dirty="0">
              <a:effectLst/>
              <a:latin typeface="Calibri" charset="0"/>
              <a:ea typeface="Calibri" charset="0"/>
              <a:cs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5502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/>
          <p:cNvCxnSpPr/>
          <p:nvPr/>
        </p:nvCxnSpPr>
        <p:spPr>
          <a:xfrm>
            <a:off x="4127501" y="2779713"/>
            <a:ext cx="0" cy="323850"/>
          </a:xfrm>
          <a:prstGeom prst="line">
            <a:avLst/>
          </a:prstGeom>
          <a:ln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1827407"/>
              </p:ext>
            </p:extLst>
          </p:nvPr>
        </p:nvGraphicFramePr>
        <p:xfrm>
          <a:off x="42864" y="1219200"/>
          <a:ext cx="2411413" cy="3813493"/>
        </p:xfrm>
        <a:graphic>
          <a:graphicData uri="http://schemas.openxmlformats.org/drawingml/2006/table">
            <a:tbl>
              <a:tblPr/>
              <a:tblGrid>
                <a:gridCol w="2308225"/>
                <a:gridCol w="103188"/>
              </a:tblGrid>
              <a:tr h="360363">
                <a:tc>
                  <a:txBody>
                    <a:bodyPr/>
                    <a:lstStyle/>
                    <a:p>
                      <a:pPr marL="0" marR="0" lvl="0" indent="0" algn="r" defTabSz="28733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SimSun" pitchFamily="2" charset="-122"/>
                          <a:cs typeface="Arial" charset="0"/>
                        </a:rPr>
                        <a:t>Explanatory variables </a:t>
                      </a:r>
                      <a:endParaRPr kumimoji="0" lang="en-GB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SimSun" pitchFamily="2" charset="-122"/>
                        <a:cs typeface="Arial" charset="0"/>
                      </a:endParaRP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28733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SimSun" pitchFamily="2" charset="-122"/>
                        <a:cs typeface="Arial" charset="0"/>
                      </a:endParaRP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7700">
                <a:tc>
                  <a:txBody>
                    <a:bodyPr/>
                    <a:lstStyle/>
                    <a:p>
                      <a:pPr marL="0" marR="0" lvl="0" indent="0" algn="r" defTabSz="28733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SimSun" pitchFamily="2" charset="-122"/>
                          <a:cs typeface="Arial" charset="0"/>
                        </a:rPr>
                        <a:t>None (Cons)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28733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SimSun" pitchFamily="2" charset="-122"/>
                        <a:cs typeface="Arial" charset="0"/>
                      </a:endParaRP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92163">
                <a:tc>
                  <a:txBody>
                    <a:bodyPr/>
                    <a:lstStyle/>
                    <a:p>
                      <a:pPr marL="0" marR="0" lvl="0" indent="0" algn="r" defTabSz="28733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SimSun" pitchFamily="2" charset="-122"/>
                          <a:cs typeface="Arial" charset="0"/>
                        </a:rPr>
                        <a:t>Student characteristics (Gender &amp; n. of books in the house) and School background (School SES)</a:t>
                      </a:r>
                      <a:endParaRPr kumimoji="0" lang="en-GB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SimSun" pitchFamily="2" charset="-122"/>
                        <a:cs typeface="Arial" charset="0"/>
                      </a:endParaRP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28733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SimSun" pitchFamily="2" charset="-122"/>
                        <a:cs typeface="Arial" charset="0"/>
                      </a:endParaRP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7700">
                <a:tc>
                  <a:txBody>
                    <a:bodyPr/>
                    <a:lstStyle/>
                    <a:p>
                      <a:pPr marL="0" marR="0" lvl="0" indent="0" algn="r" defTabSz="28733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SimSun" pitchFamily="2" charset="-122"/>
                          <a:cs typeface="Arial" charset="0"/>
                        </a:rPr>
                        <a:t>Prior attainment (SIMCE year 4) </a:t>
                      </a:r>
                      <a:endParaRPr kumimoji="0" lang="en-GB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SimSun" pitchFamily="2" charset="-122"/>
                        <a:cs typeface="Arial" charset="0"/>
                      </a:endParaRP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28733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SimSun" pitchFamily="2" charset="-122"/>
                        <a:cs typeface="Arial" charset="0"/>
                      </a:endParaRP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55650">
                <a:tc>
                  <a:txBody>
                    <a:bodyPr/>
                    <a:lstStyle/>
                    <a:p>
                      <a:pPr marL="0" marR="0" lvl="0" indent="0" algn="r" defTabSz="28733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SimSun" pitchFamily="2" charset="-122"/>
                          <a:cs typeface="Arial" charset="0"/>
                        </a:rPr>
                        <a:t>Students characteristics &amp; Prior attainment</a:t>
                      </a:r>
                      <a:endParaRPr kumimoji="0" lang="en-GB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SimSun" pitchFamily="2" charset="-122"/>
                        <a:cs typeface="Arial" charset="0"/>
                      </a:endParaRP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28733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SimSun" pitchFamily="2" charset="-122"/>
                        <a:cs typeface="Arial" charset="0"/>
                      </a:endParaRP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r" defTabSz="28733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SimSun" pitchFamily="2" charset="-122"/>
                        <a:cs typeface="Arial" charset="0"/>
                      </a:endParaRP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28733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SimSun" pitchFamily="2" charset="-122"/>
                        <a:cs typeface="Arial" charset="0"/>
                      </a:endParaRP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3570" name="TextBox 11"/>
          <p:cNvSpPr txBox="1">
            <a:spLocks noChangeArrowheads="1"/>
          </p:cNvSpPr>
          <p:nvPr/>
        </p:nvSpPr>
        <p:spPr bwMode="auto">
          <a:xfrm>
            <a:off x="3208339" y="2428875"/>
            <a:ext cx="2592387" cy="646331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US" dirty="0" err="1" smtClean="0">
                <a:latin typeface="Calibri" charset="0"/>
                <a:ea typeface="SimSun" charset="0"/>
                <a:cs typeface="SimSun" charset="0"/>
              </a:rPr>
              <a:t>Contextualised</a:t>
            </a:r>
            <a:r>
              <a:rPr lang="en-US" dirty="0" smtClean="0">
                <a:latin typeface="Calibri" charset="0"/>
                <a:ea typeface="SimSun" charset="0"/>
                <a:cs typeface="SimSun" charset="0"/>
              </a:rPr>
              <a:t> Attainment </a:t>
            </a:r>
            <a:r>
              <a:rPr lang="en-US" dirty="0">
                <a:latin typeface="Calibri" charset="0"/>
                <a:ea typeface="SimSun" charset="0"/>
                <a:cs typeface="SimSun" charset="0"/>
              </a:rPr>
              <a:t>Model </a:t>
            </a:r>
            <a:endParaRPr lang="en-US" altLang="zh-CN" dirty="0">
              <a:latin typeface="Calibri" charset="0"/>
              <a:ea typeface="SimSun" charset="0"/>
              <a:cs typeface="SimSun" charset="0"/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5334000" y="3733800"/>
            <a:ext cx="0" cy="272534"/>
          </a:xfrm>
          <a:prstGeom prst="line">
            <a:avLst/>
          </a:prstGeom>
          <a:ln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572" name="TextBox 24"/>
          <p:cNvSpPr txBox="1">
            <a:spLocks noChangeArrowheads="1"/>
          </p:cNvSpPr>
          <p:nvPr/>
        </p:nvSpPr>
        <p:spPr bwMode="auto">
          <a:xfrm>
            <a:off x="3217866" y="3338472"/>
            <a:ext cx="2592387" cy="37623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US" dirty="0" smtClean="0">
                <a:latin typeface="Calibri" charset="0"/>
                <a:ea typeface="SimSun" charset="0"/>
                <a:cs typeface="SimSun" charset="0"/>
              </a:rPr>
              <a:t>Progress Model</a:t>
            </a:r>
            <a:endParaRPr lang="en-GB" dirty="0">
              <a:latin typeface="Calibri" charset="0"/>
              <a:ea typeface="SimSun" charset="0"/>
              <a:cs typeface="SimSun" charset="0"/>
            </a:endParaRPr>
          </a:p>
        </p:txBody>
      </p:sp>
      <p:cxnSp>
        <p:nvCxnSpPr>
          <p:cNvPr id="13" name="Straight Connector 12"/>
          <p:cNvCxnSpPr/>
          <p:nvPr/>
        </p:nvCxnSpPr>
        <p:spPr>
          <a:xfrm>
            <a:off x="2811464" y="3507541"/>
            <a:ext cx="396875" cy="0"/>
          </a:xfrm>
          <a:prstGeom prst="line">
            <a:avLst/>
          </a:prstGeom>
          <a:ln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574" name="TextBox 41"/>
          <p:cNvSpPr txBox="1">
            <a:spLocks noChangeArrowheads="1"/>
          </p:cNvSpPr>
          <p:nvPr/>
        </p:nvSpPr>
        <p:spPr bwMode="auto">
          <a:xfrm>
            <a:off x="3217866" y="4006334"/>
            <a:ext cx="2592387" cy="36933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US" dirty="0" smtClean="0">
                <a:latin typeface="Calibri" charset="0"/>
                <a:ea typeface="SimSun" charset="0"/>
                <a:cs typeface="SimSun" charset="0"/>
              </a:rPr>
              <a:t>Value </a:t>
            </a:r>
            <a:r>
              <a:rPr lang="en-US" dirty="0">
                <a:latin typeface="Calibri" charset="0"/>
                <a:ea typeface="SimSun" charset="0"/>
                <a:cs typeface="SimSun" charset="0"/>
              </a:rPr>
              <a:t>Added </a:t>
            </a:r>
            <a:r>
              <a:rPr lang="en-US" dirty="0" smtClean="0">
                <a:latin typeface="Calibri" charset="0"/>
                <a:ea typeface="SimSun" charset="0"/>
                <a:cs typeface="SimSun" charset="0"/>
              </a:rPr>
              <a:t>Model</a:t>
            </a:r>
            <a:endParaRPr lang="en-GB" dirty="0">
              <a:latin typeface="Calibri" charset="0"/>
              <a:ea typeface="SimSun" charset="0"/>
              <a:cs typeface="SimSun" charset="0"/>
            </a:endParaRPr>
          </a:p>
        </p:txBody>
      </p:sp>
      <p:cxnSp>
        <p:nvCxnSpPr>
          <p:cNvPr id="24" name="Straight Connector 23"/>
          <p:cNvCxnSpPr/>
          <p:nvPr/>
        </p:nvCxnSpPr>
        <p:spPr>
          <a:xfrm>
            <a:off x="2811464" y="2625725"/>
            <a:ext cx="396875" cy="0"/>
          </a:xfrm>
          <a:prstGeom prst="line">
            <a:avLst/>
          </a:prstGeom>
          <a:ln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5" name="Table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3471538"/>
              </p:ext>
            </p:extLst>
          </p:nvPr>
        </p:nvGraphicFramePr>
        <p:xfrm>
          <a:off x="5819780" y="440691"/>
          <a:ext cx="3324220" cy="4761626"/>
        </p:xfrm>
        <a:graphic>
          <a:graphicData uri="http://schemas.openxmlformats.org/drawingml/2006/table">
            <a:tbl>
              <a:tblPr/>
              <a:tblGrid>
                <a:gridCol w="998352"/>
                <a:gridCol w="1162934"/>
                <a:gridCol w="1162934"/>
              </a:tblGrid>
              <a:tr h="1235709">
                <a:tc gridSpan="3">
                  <a:txBody>
                    <a:bodyPr/>
                    <a:lstStyle/>
                    <a:p>
                      <a:pPr marL="0" marR="0" lvl="0" indent="0" algn="ctr" defTabSz="28733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SimSun" pitchFamily="2" charset="-122"/>
                          <a:cs typeface="Arial" charset="0"/>
                        </a:rPr>
                        <a:t>School</a:t>
                      </a:r>
                    </a:p>
                    <a:p>
                      <a:pPr marL="0" marR="0" lvl="0" indent="0" algn="ctr" defTabSz="28733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SimSun" pitchFamily="2" charset="-122"/>
                          <a:cs typeface="Arial" charset="0"/>
                        </a:rPr>
                        <a:t>Variance</a:t>
                      </a:r>
                    </a:p>
                    <a:p>
                      <a:pPr marL="0" marR="0" lvl="0" indent="0" algn="ctr" defTabSz="28733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SimSun" pitchFamily="2" charset="-122"/>
                          <a:cs typeface="Arial" charset="0"/>
                        </a:rPr>
                        <a:t>Explained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579721">
                <a:tc>
                  <a:txBody>
                    <a:bodyPr/>
                    <a:lstStyle/>
                    <a:p>
                      <a:pPr marL="0" marR="0" lvl="0" indent="0" algn="ctr" defTabSz="28733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SimSun" pitchFamily="2" charset="-122"/>
                          <a:cs typeface="Arial" charset="0"/>
                        </a:rPr>
                        <a:t>28.56%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28733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SimSun" pitchFamily="2" charset="-122"/>
                          <a:cs typeface="Arial" charset="0"/>
                        </a:rPr>
                        <a:t>N/A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28733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SimSun" pitchFamily="2" charset="-122"/>
                          <a:cs typeface="Arial" charset="0"/>
                        </a:rPr>
                        <a:t>N/A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68783">
                <a:tc>
                  <a:txBody>
                    <a:bodyPr/>
                    <a:lstStyle/>
                    <a:p>
                      <a:pPr marL="0" marR="0" lvl="0" indent="0" algn="ctr" defTabSz="28733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SimSun" pitchFamily="2" charset="-122"/>
                          <a:cs typeface="Arial" charset="0"/>
                        </a:rPr>
                        <a:t>14.15%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28733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SimSun" pitchFamily="2" charset="-122"/>
                          <a:cs typeface="Arial" charset="0"/>
                        </a:rPr>
                        <a:t>61.25%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28733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SimSun" pitchFamily="2" charset="-122"/>
                          <a:cs typeface="Arial" charset="0"/>
                        </a:rPr>
                        <a:t>22.78%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2989">
                <a:tc>
                  <a:txBody>
                    <a:bodyPr/>
                    <a:lstStyle/>
                    <a:p>
                      <a:pPr marL="0" marR="0" lvl="0" indent="0" algn="ctr" defTabSz="28733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SimSun" pitchFamily="2" charset="-122"/>
                          <a:cs typeface="Arial" charset="0"/>
                        </a:rPr>
                        <a:t>20.62%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28733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SimSun" pitchFamily="2" charset="-122"/>
                          <a:cs typeface="Arial" charset="0"/>
                        </a:rPr>
                        <a:t>64.25%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28733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SimSun" pitchFamily="2" charset="-122"/>
                          <a:cs typeface="Arial" charset="0"/>
                        </a:rPr>
                        <a:t>50.51%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68783">
                <a:tc>
                  <a:txBody>
                    <a:bodyPr/>
                    <a:lstStyle/>
                    <a:p>
                      <a:pPr marL="0" marR="0" lvl="0" indent="0" algn="ctr" defTabSz="28733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SimSun" pitchFamily="2" charset="-122"/>
                          <a:cs typeface="Arial" charset="0"/>
                        </a:rPr>
                        <a:t>14.15%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28733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SimSun" pitchFamily="2" charset="-122"/>
                          <a:cs typeface="Arial" charset="0"/>
                        </a:rPr>
                        <a:t>77.97%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28733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SimSun" pitchFamily="2" charset="-122"/>
                          <a:cs typeface="Arial" charset="0"/>
                        </a:rPr>
                        <a:t>55.56%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5966">
                <a:tc>
                  <a:txBody>
                    <a:bodyPr/>
                    <a:lstStyle/>
                    <a:p>
                      <a:pPr marL="0" marR="0" lvl="0" indent="0" algn="ctr" defTabSz="28733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SimSun" pitchFamily="2" charset="-122"/>
                        <a:cs typeface="Arial" charset="0"/>
                      </a:endParaRP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28733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SimSun" pitchFamily="2" charset="-122"/>
                        <a:cs typeface="Arial" charset="0"/>
                      </a:endParaRP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28733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SimSun" pitchFamily="2" charset="-122"/>
                        <a:cs typeface="Arial" charset="0"/>
                      </a:endParaRP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9675">
                <a:tc gridSpan="3">
                  <a:txBody>
                    <a:bodyPr/>
                    <a:lstStyle/>
                    <a:p>
                      <a:pPr marL="0" marR="0" lvl="0" indent="0" algn="r" defTabSz="28733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SimSun" pitchFamily="2" charset="-122"/>
                        <a:cs typeface="Arial" charset="0"/>
                      </a:endParaRP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26" name="Straight Connector 25"/>
          <p:cNvCxnSpPr/>
          <p:nvPr/>
        </p:nvCxnSpPr>
        <p:spPr>
          <a:xfrm>
            <a:off x="2811464" y="4038600"/>
            <a:ext cx="396875" cy="0"/>
          </a:xfrm>
          <a:prstGeom prst="line">
            <a:avLst/>
          </a:prstGeom>
          <a:ln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 flipH="1">
            <a:off x="3681414" y="2087563"/>
            <a:ext cx="0" cy="32385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601" name="TextBox 11"/>
          <p:cNvSpPr txBox="1">
            <a:spLocks noChangeArrowheads="1"/>
          </p:cNvSpPr>
          <p:nvPr/>
        </p:nvSpPr>
        <p:spPr bwMode="auto">
          <a:xfrm>
            <a:off x="3206751" y="1725613"/>
            <a:ext cx="2592388" cy="36036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US">
                <a:latin typeface="Calibri" charset="0"/>
                <a:ea typeface="SimSun" charset="0"/>
                <a:cs typeface="SimSun" charset="0"/>
              </a:rPr>
              <a:t>Raw Model</a:t>
            </a:r>
            <a:endParaRPr lang="en-US" altLang="zh-CN">
              <a:latin typeface="Calibri" charset="0"/>
              <a:ea typeface="SimSun" charset="0"/>
              <a:cs typeface="SimSun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791203" y="723326"/>
            <a:ext cx="319189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(3L-Multilevel models</a:t>
            </a:r>
          </a:p>
          <a:p>
            <a:r>
              <a:rPr lang="en-US" dirty="0" smtClean="0"/>
              <a:t> Students within schools within</a:t>
            </a:r>
          </a:p>
          <a:p>
            <a:r>
              <a:rPr lang="en-US" dirty="0" smtClean="0"/>
              <a:t>Municipalities)</a:t>
            </a:r>
            <a:endParaRPr lang="en-US" dirty="0"/>
          </a:p>
        </p:txBody>
      </p:sp>
      <p:sp>
        <p:nvSpPr>
          <p:cNvPr id="18" name="Title 1"/>
          <p:cNvSpPr>
            <a:spLocks noGrp="1"/>
          </p:cNvSpPr>
          <p:nvPr>
            <p:ph type="title"/>
          </p:nvPr>
        </p:nvSpPr>
        <p:spPr>
          <a:xfrm>
            <a:off x="76200" y="0"/>
            <a:ext cx="7620000" cy="868680"/>
          </a:xfrm>
        </p:spPr>
        <p:txBody>
          <a:bodyPr/>
          <a:lstStyle/>
          <a:p>
            <a:r>
              <a:rPr lang="en-US" dirty="0" smtClean="0"/>
              <a:t> RESULTS- Random PART</a:t>
            </a:r>
            <a:endParaRPr lang="en-US" dirty="0"/>
          </a:p>
        </p:txBody>
      </p:sp>
      <p:cxnSp>
        <p:nvCxnSpPr>
          <p:cNvPr id="19" name="Straight Arrow Connector 18"/>
          <p:cNvCxnSpPr/>
          <p:nvPr/>
        </p:nvCxnSpPr>
        <p:spPr>
          <a:xfrm>
            <a:off x="4876800" y="3075206"/>
            <a:ext cx="0" cy="26326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5842748" y="582275"/>
            <a:ext cx="125226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Intra </a:t>
            </a:r>
          </a:p>
          <a:p>
            <a:r>
              <a:rPr lang="en-US" dirty="0" smtClean="0"/>
              <a:t>School</a:t>
            </a:r>
          </a:p>
          <a:p>
            <a:r>
              <a:rPr lang="en-US" dirty="0" smtClean="0"/>
              <a:t>Correlation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8013562" y="609600"/>
            <a:ext cx="113043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Total </a:t>
            </a:r>
          </a:p>
          <a:p>
            <a:r>
              <a:rPr lang="en-US" dirty="0" smtClean="0"/>
              <a:t>Variance</a:t>
            </a:r>
          </a:p>
          <a:p>
            <a:r>
              <a:rPr lang="en-US" dirty="0"/>
              <a:t>E</a:t>
            </a:r>
            <a:r>
              <a:rPr lang="en-US" dirty="0" smtClean="0"/>
              <a:t>xplained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1828800" y="5105519"/>
            <a:ext cx="766603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 smtClean="0">
                <a:latin typeface="Calibri" charset="0"/>
                <a:ea typeface="Calibri" charset="0"/>
                <a:cs typeface="Calibri" charset="0"/>
              </a:rPr>
              <a:t>The </a:t>
            </a:r>
            <a:r>
              <a:rPr lang="en-GB" dirty="0">
                <a:latin typeface="Calibri" charset="0"/>
                <a:ea typeface="Calibri" charset="0"/>
                <a:cs typeface="Calibri" charset="0"/>
              </a:rPr>
              <a:t>variance attributable to </a:t>
            </a:r>
            <a:r>
              <a:rPr lang="en-GB" dirty="0" smtClean="0">
                <a:latin typeface="Calibri" charset="0"/>
                <a:ea typeface="Calibri" charset="0"/>
                <a:cs typeface="Calibri" charset="0"/>
              </a:rPr>
              <a:t>Municipality </a:t>
            </a:r>
            <a:r>
              <a:rPr lang="en-GB" dirty="0">
                <a:latin typeface="Calibri" charset="0"/>
                <a:ea typeface="Calibri" charset="0"/>
                <a:cs typeface="Calibri" charset="0"/>
              </a:rPr>
              <a:t>ranged from 5% (Raw) to 1.2% (VA). </a:t>
            </a:r>
            <a:endParaRPr lang="en-US" dirty="0">
              <a:latin typeface="Calibri" charset="0"/>
              <a:ea typeface="Calibri" charset="0"/>
              <a:cs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9771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itle 1"/>
          <p:cNvSpPr>
            <a:spLocks noGrp="1"/>
          </p:cNvSpPr>
          <p:nvPr>
            <p:ph type="title"/>
          </p:nvPr>
        </p:nvSpPr>
        <p:spPr>
          <a:xfrm>
            <a:off x="76200" y="0"/>
            <a:ext cx="7620000" cy="868680"/>
          </a:xfrm>
        </p:spPr>
        <p:txBody>
          <a:bodyPr/>
          <a:lstStyle/>
          <a:p>
            <a:r>
              <a:rPr lang="en-US" dirty="0" smtClean="0"/>
              <a:t> RESULTS- GENDER DE</a:t>
            </a:r>
            <a:endParaRPr lang="en-US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7948870"/>
              </p:ext>
            </p:extLst>
          </p:nvPr>
        </p:nvGraphicFramePr>
        <p:xfrm>
          <a:off x="4165600" y="78822"/>
          <a:ext cx="4673600" cy="190237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57678"/>
                <a:gridCol w="1439522"/>
                <a:gridCol w="1676400"/>
              </a:tblGrid>
              <a:tr h="779114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Outcome </a:t>
                      </a:r>
                      <a:r>
                        <a:rPr lang="en-GB" sz="2000" dirty="0" smtClean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&amp;</a:t>
                      </a:r>
                      <a:r>
                        <a:rPr lang="en-GB" sz="2000" baseline="0" dirty="0" smtClean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</a:t>
                      </a:r>
                      <a:r>
                        <a:rPr lang="en-GB" sz="2000" dirty="0" smtClean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variable</a:t>
                      </a:r>
                      <a:endParaRPr lang="en-GB" sz="2000" dirty="0"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Estimate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SE</a:t>
                      </a:r>
                    </a:p>
                  </a:txBody>
                  <a:tcPr marL="68580" marR="68580" marT="0" marB="0"/>
                </a:tc>
              </a:tr>
              <a:tr h="519573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Girl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0.055</a:t>
                      </a:r>
                      <a:r>
                        <a:rPr lang="en-GB" sz="2000" dirty="0" smtClean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*</a:t>
                      </a:r>
                    </a:p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2000" dirty="0"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0.001</a:t>
                      </a:r>
                    </a:p>
                  </a:txBody>
                  <a:tcPr marL="68580" marR="68580" marT="0" marB="0"/>
                </a:tc>
              </a:tr>
              <a:tr h="513664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Boy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0.069*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0.002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102618" y="677664"/>
            <a:ext cx="1111839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altLang="x-none" dirty="0">
                <a:latin typeface="Arial" charset="0"/>
              </a:rPr>
              <a:t>E</a:t>
            </a:r>
            <a:r>
              <a:rPr kumimoji="0" lang="x-none" altLang="x-none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stimates </a:t>
            </a:r>
            <a:r>
              <a:rPr kumimoji="0" lang="x-none" altLang="x-none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and SE for girls and boys </a:t>
            </a:r>
          </a:p>
        </p:txBody>
      </p:sp>
      <p:sp>
        <p:nvSpPr>
          <p:cNvPr id="5" name="Rectangle 4"/>
          <p:cNvSpPr/>
          <p:nvPr/>
        </p:nvSpPr>
        <p:spPr>
          <a:xfrm>
            <a:off x="6880823" y="1905000"/>
            <a:ext cx="197361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x-none" altLang="x-none" dirty="0">
                <a:latin typeface="Arial" charset="0"/>
              </a:rPr>
              <a:t>*Indicates p&lt;0.05</a:t>
            </a:r>
          </a:p>
        </p:txBody>
      </p:sp>
      <p:sp>
        <p:nvSpPr>
          <p:cNvPr id="7" name="Rectangle 6"/>
          <p:cNvSpPr/>
          <p:nvPr/>
        </p:nvSpPr>
        <p:spPr>
          <a:xfrm>
            <a:off x="45720" y="2248490"/>
            <a:ext cx="8610600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1" indent="-342900">
              <a:buClr>
                <a:srgbClr val="C00000"/>
              </a:buClr>
              <a:buFont typeface="Wingdings" charset="2"/>
              <a:buChar char="§"/>
            </a:pPr>
            <a:r>
              <a:rPr lang="en-GB" sz="2000" dirty="0" smtClean="0">
                <a:latin typeface="Calibri" charset="0"/>
                <a:ea typeface="Calibri" charset="0"/>
                <a:cs typeface="Calibri" charset="0"/>
              </a:rPr>
              <a:t>A significant small school variation in VA progress (0.055 for girls and 0.069 for boys) was found in relation to pupils’ classified by gender. An increase of 1 unit  on Math Y4, increases the expected outcome examination score of Math Y8 significantly less for girls than for boys. </a:t>
            </a:r>
          </a:p>
          <a:p>
            <a:pPr marL="342900" lvl="1" indent="-342900">
              <a:buClr>
                <a:srgbClr val="C00000"/>
              </a:buClr>
              <a:buFont typeface="Wingdings" charset="2"/>
              <a:buChar char="§"/>
            </a:pPr>
            <a:r>
              <a:rPr lang="en-GB" sz="2000" dirty="0">
                <a:latin typeface="Calibri" charset="0"/>
                <a:ea typeface="Calibri" charset="0"/>
                <a:cs typeface="Calibri" charset="0"/>
              </a:rPr>
              <a:t>Girls’ relative progress within schools </a:t>
            </a:r>
            <a:r>
              <a:rPr lang="en-GB" sz="2000" dirty="0" smtClean="0">
                <a:latin typeface="Calibri" charset="0"/>
                <a:ea typeface="Calibri" charset="0"/>
                <a:cs typeface="Calibri" charset="0"/>
              </a:rPr>
              <a:t>was </a:t>
            </a:r>
            <a:r>
              <a:rPr lang="en-GB" sz="2000" dirty="0">
                <a:latin typeface="Calibri" charset="0"/>
                <a:ea typeface="Calibri" charset="0"/>
                <a:cs typeface="Calibri" charset="0"/>
              </a:rPr>
              <a:t>slightly less variable than boys’ progress. </a:t>
            </a:r>
            <a:endParaRPr lang="en-GB" sz="2000" dirty="0" smtClean="0">
              <a:latin typeface="Calibri" charset="0"/>
              <a:ea typeface="Calibri" charset="0"/>
              <a:cs typeface="Calibri" charset="0"/>
            </a:endParaRPr>
          </a:p>
          <a:p>
            <a:pPr marL="342900" lvl="1" indent="-342900">
              <a:buClr>
                <a:srgbClr val="C00000"/>
              </a:buClr>
              <a:buFont typeface="Wingdings" charset="2"/>
              <a:buChar char="§"/>
            </a:pPr>
            <a:r>
              <a:rPr lang="en-GB" sz="2000" dirty="0">
                <a:latin typeface="Calibri" charset="0"/>
                <a:ea typeface="Calibri" charset="0"/>
                <a:cs typeface="Calibri" charset="0"/>
              </a:rPr>
              <a:t>Differences in schools in terms of effectiveness played a significant </a:t>
            </a:r>
            <a:r>
              <a:rPr lang="en-GB" sz="2000" dirty="0" smtClean="0">
                <a:latin typeface="Calibri" charset="0"/>
                <a:ea typeface="Calibri" charset="0"/>
                <a:cs typeface="Calibri" charset="0"/>
              </a:rPr>
              <a:t>role: schools that </a:t>
            </a:r>
            <a:r>
              <a:rPr lang="en-GB" sz="2000" dirty="0">
                <a:latin typeface="Calibri" charset="0"/>
                <a:ea typeface="Calibri" charset="0"/>
                <a:cs typeface="Calibri" charset="0"/>
              </a:rPr>
              <a:t>were progressing above expectations tended to have differential differences in favour of </a:t>
            </a:r>
            <a:r>
              <a:rPr lang="en-GB" sz="2000" dirty="0" smtClean="0">
                <a:latin typeface="Calibri" charset="0"/>
                <a:ea typeface="Calibri" charset="0"/>
                <a:cs typeface="Calibri" charset="0"/>
              </a:rPr>
              <a:t>boys, and vice versa.</a:t>
            </a:r>
            <a:endParaRPr lang="en-GB" sz="2000" dirty="0">
              <a:latin typeface="Calibri" charset="0"/>
              <a:ea typeface="Calibri" charset="0"/>
              <a:cs typeface="Calibri" charset="0"/>
            </a:endParaRPr>
          </a:p>
          <a:p>
            <a:pPr marL="0" lvl="1">
              <a:buClr>
                <a:srgbClr val="C00000"/>
              </a:buClr>
            </a:pPr>
            <a:endParaRPr lang="en-GB" sz="2000" dirty="0" smtClean="0">
              <a:latin typeface="Calibri" charset="0"/>
              <a:ea typeface="Calibri" charset="0"/>
              <a:cs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7841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ngles">
  <a:themeElements>
    <a:clrScheme name="Angles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Angl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华文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ngle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Angles.thmx</Template>
  <TotalTime>7957</TotalTime>
  <Words>1760</Words>
  <Application>Microsoft Office PowerPoint</Application>
  <PresentationFormat>On-screen Show (4:3)</PresentationFormat>
  <Paragraphs>215</Paragraphs>
  <Slides>11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21" baseType="lpstr">
      <vt:lpstr>ＭＳ Ｐゴシック</vt:lpstr>
      <vt:lpstr>SimSun</vt:lpstr>
      <vt:lpstr>Arial</vt:lpstr>
      <vt:lpstr>Calibri</vt:lpstr>
      <vt:lpstr>Franklin Gothic Book</vt:lpstr>
      <vt:lpstr>Franklin Gothic Medium</vt:lpstr>
      <vt:lpstr>Times New Roman</vt:lpstr>
      <vt:lpstr>Tunga</vt:lpstr>
      <vt:lpstr>Wingdings</vt:lpstr>
      <vt:lpstr>Angles</vt:lpstr>
      <vt:lpstr>PowerPoint Presentation</vt:lpstr>
      <vt:lpstr>  Gender gaps: the international context</vt:lpstr>
      <vt:lpstr>Gender gaps against Chilean girls</vt:lpstr>
      <vt:lpstr>ABSOLUTE Gender gaps  AND DIFFERENTIAL EFFECTS</vt:lpstr>
      <vt:lpstr>International evidence on Differential Effects</vt:lpstr>
      <vt:lpstr>Methodology</vt:lpstr>
      <vt:lpstr> RESULTS- Fixed PART</vt:lpstr>
      <vt:lpstr> RESULTS- Random PART</vt:lpstr>
      <vt:lpstr> RESULTS- GENDER DE</vt:lpstr>
      <vt:lpstr>Conclusions and discussion</vt:lpstr>
      <vt:lpstr>PowerPoint Presentation</vt:lpstr>
    </vt:vector>
  </TitlesOfParts>
  <Manager/>
  <Company/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It’s All Too Much</dc:title>
  <dc:subject/>
  <dc:creator>Bernardita Munoz Chereau</dc:creator>
  <cp:keywords/>
  <dc:description/>
  <cp:lastModifiedBy>Bernardita Munoz Chereau</cp:lastModifiedBy>
  <cp:revision>149</cp:revision>
  <dcterms:created xsi:type="dcterms:W3CDTF">2010-05-18T20:31:16Z</dcterms:created>
  <dcterms:modified xsi:type="dcterms:W3CDTF">2018-02-13T11:41:31Z</dcterms:modified>
  <cp:category/>
</cp:coreProperties>
</file>