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comments/comment1.xml" ContentType="application/vnd.openxmlformats-officedocument.presentationml.comments+xml"/>
  <Override PartName="/ppt/charts/chart16.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omments/comment2.xml" ContentType="application/vnd.openxmlformats-officedocument.presentationml.comments+xml"/>
  <Override PartName="/ppt/charts/chart20.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21.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2.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3.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4.xml" ContentType="application/vnd.openxmlformats-officedocument.drawingml.chart+xml"/>
  <Override PartName="/ppt/charts/style20.xml" ContentType="application/vnd.ms-office.chartstyle+xml"/>
  <Override PartName="/ppt/charts/colors2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6" r:id="rId3"/>
    <p:sldId id="256" r:id="rId4"/>
    <p:sldId id="260" r:id="rId5"/>
    <p:sldId id="261" r:id="rId6"/>
    <p:sldId id="275" r:id="rId7"/>
    <p:sldId id="262" r:id="rId8"/>
    <p:sldId id="267" r:id="rId9"/>
    <p:sldId id="272" r:id="rId10"/>
    <p:sldId id="273" r:id="rId11"/>
    <p:sldId id="258" r:id="rId12"/>
    <p:sldId id="268" r:id="rId1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vin" initials="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116" y="13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heathman\Documents\Academic%20Files\1.%20University%20Work\DATA\18.%20DASGIP\DASGIP%20Screening.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DASGIP%20Screening.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DASGIP%20Screening.xlsx" TargetMode="External"/><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DASGIP%20Screening.xlsx" TargetMode="External"/><Relationship Id="rId2" Type="http://schemas.microsoft.com/office/2011/relationships/chartColorStyle" Target="colors15.xml"/><Relationship Id="rId1" Type="http://schemas.microsoft.com/office/2011/relationships/chartStyle" Target="style15.xml"/></Relationships>
</file>

<file path=ppt/charts/_rels/chart17.xml.rels><?xml version="1.0" encoding="UTF-8" standalone="yes"?>
<Relationships xmlns="http://schemas.openxmlformats.org/package/2006/relationships"><Relationship Id="rId1" Type="http://schemas.openxmlformats.org/officeDocument/2006/relationships/oleObject" Target="file:///C:\Users\Thomas\Dropbox\Academic%20Files\1.%20University%20Work\DATA\18.%20DASGIP\DASGIP%20Screening.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Thomas\Dropbox\Academic%20Files\1.%20University%20Work\DATA\18.%20DASGIP\DASGIP%20Screening.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Thomas\Dropbox\Academic%20Files\1.%20University%20Work\DATA\18.%20DASGIP\DASGIP%20Screening.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Thomas\Dropbox\Academic%20Files\1.%20University%20Work\DATA\18.%20DASGIP\DASGIP%20Screening.xlsx" TargetMode="External"/></Relationships>
</file>

<file path=ppt/charts/_rels/chart20.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16.xml"/><Relationship Id="rId1" Type="http://schemas.microsoft.com/office/2011/relationships/chartStyle" Target="style16.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17.xml"/><Relationship Id="rId1" Type="http://schemas.microsoft.com/office/2011/relationships/chartStyle" Target="style17.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18.xml"/><Relationship Id="rId1" Type="http://schemas.microsoft.com/office/2011/relationships/chartStyle" Target="style18.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19.xml"/><Relationship Id="rId1" Type="http://schemas.microsoft.com/office/2011/relationships/chartStyle" Target="style19.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Metabolites\Nutrient_Metabolite%20data.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DASGIP%20Screening.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DASGIP%20Screening.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C:\Users\Thomas\Dropbox\Academic%20Files\1.%20University%20Work\DATA\18.%20DASGIP\DASGIP%20Screening.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565049601850616"/>
          <c:y val="0.14901500659875141"/>
          <c:w val="0.71846532071909108"/>
          <c:h val="0.70008674763112233"/>
        </c:manualLayout>
      </c:layout>
      <c:scatterChart>
        <c:scatterStyle val="lineMarker"/>
        <c:varyColors val="0"/>
        <c:ser>
          <c:idx val="0"/>
          <c:order val="0"/>
          <c:tx>
            <c:strRef>
              <c:f>'IMP Growth'!$E$22:$F$22</c:f>
              <c:strCache>
                <c:ptCount val="1"/>
                <c:pt idx="0">
                  <c:v>80rpm</c:v>
                </c:pt>
              </c:strCache>
            </c:strRef>
          </c:tx>
          <c:spPr>
            <a:ln w="28575" cap="rnd" cmpd="sng" algn="ctr">
              <a:solidFill>
                <a:schemeClr val="accent1">
                  <a:shade val="95000"/>
                  <a:satMod val="105000"/>
                </a:schemeClr>
              </a:solidFill>
              <a:prstDash val="solid"/>
              <a:round/>
            </a:ln>
            <a:effectLst/>
          </c:spPr>
          <c:marker>
            <c:symbol val="circle"/>
            <c:size val="5"/>
            <c:spPr>
              <a:solidFill>
                <a:schemeClr val="accent1"/>
              </a:solidFill>
              <a:ln w="9525" cap="flat" cmpd="sng" algn="ctr">
                <a:solidFill>
                  <a:schemeClr val="accent1">
                    <a:shade val="95000"/>
                    <a:satMod val="105000"/>
                  </a:schemeClr>
                </a:solidFill>
                <a:prstDash val="solid"/>
                <a:round/>
              </a:ln>
              <a:effectLst/>
            </c:spPr>
          </c:marker>
          <c:errBars>
            <c:errDir val="y"/>
            <c:errBarType val="both"/>
            <c:errValType val="cust"/>
            <c:noEndCap val="0"/>
            <c:plus>
              <c:numRef>
                <c:f>'IMP Growth'!$S$24:$S$30</c:f>
                <c:numCache>
                  <c:formatCode>General</c:formatCode>
                  <c:ptCount val="7"/>
                  <c:pt idx="0">
                    <c:v>0</c:v>
                  </c:pt>
                  <c:pt idx="1">
                    <c:v>3922.8931809432343</c:v>
                  </c:pt>
                  <c:pt idx="2">
                    <c:v>6643.7256798494427</c:v>
                  </c:pt>
                  <c:pt idx="3">
                    <c:v>7489.0627321488446</c:v>
                  </c:pt>
                  <c:pt idx="4">
                    <c:v>18639.612429317047</c:v>
                  </c:pt>
                  <c:pt idx="5">
                    <c:v>30898.582884048672</c:v>
                  </c:pt>
                  <c:pt idx="6">
                    <c:v>28941.712583617566</c:v>
                  </c:pt>
                </c:numCache>
              </c:numRef>
            </c:plus>
            <c:minus>
              <c:numRef>
                <c:f>'IMP Growth'!$S$24:$S$30</c:f>
                <c:numCache>
                  <c:formatCode>General</c:formatCode>
                  <c:ptCount val="7"/>
                  <c:pt idx="0">
                    <c:v>0</c:v>
                  </c:pt>
                  <c:pt idx="1">
                    <c:v>3922.8931809432343</c:v>
                  </c:pt>
                  <c:pt idx="2">
                    <c:v>6643.7256798494427</c:v>
                  </c:pt>
                  <c:pt idx="3">
                    <c:v>7489.0627321488446</c:v>
                  </c:pt>
                  <c:pt idx="4">
                    <c:v>18639.612429317047</c:v>
                  </c:pt>
                  <c:pt idx="5">
                    <c:v>30898.582884048672</c:v>
                  </c:pt>
                  <c:pt idx="6">
                    <c:v>28941.712583617566</c:v>
                  </c:pt>
                </c:numCache>
              </c:numRef>
            </c:minus>
            <c:spPr>
              <a:noFill/>
              <a:ln w="9525" cap="flat" cmpd="sng" algn="ctr">
                <a:solidFill>
                  <a:schemeClr val="tx1">
                    <a:lumMod val="65000"/>
                    <a:lumOff val="35000"/>
                  </a:schemeClr>
                </a:solidFill>
                <a:prstDash val="solid"/>
                <a:round/>
              </a:ln>
              <a:effectLst/>
            </c:spPr>
          </c:errBars>
          <c:xVal>
            <c:numRef>
              <c:f>'IMP Growth'!$C$24:$C$30</c:f>
              <c:numCache>
                <c:formatCode>General</c:formatCode>
                <c:ptCount val="7"/>
                <c:pt idx="0">
                  <c:v>0</c:v>
                </c:pt>
                <c:pt idx="1">
                  <c:v>1</c:v>
                </c:pt>
                <c:pt idx="2">
                  <c:v>2</c:v>
                </c:pt>
                <c:pt idx="3">
                  <c:v>3</c:v>
                </c:pt>
                <c:pt idx="4">
                  <c:v>4</c:v>
                </c:pt>
                <c:pt idx="5">
                  <c:v>5</c:v>
                </c:pt>
                <c:pt idx="6">
                  <c:v>6</c:v>
                </c:pt>
              </c:numCache>
            </c:numRef>
          </c:xVal>
          <c:yVal>
            <c:numRef>
              <c:f>'IMP Growth'!$R$24:$R$30</c:f>
              <c:numCache>
                <c:formatCode>0.00E+00</c:formatCode>
                <c:ptCount val="7"/>
                <c:pt idx="0">
                  <c:v>30000</c:v>
                </c:pt>
                <c:pt idx="1">
                  <c:v>30000</c:v>
                </c:pt>
                <c:pt idx="2">
                  <c:v>31850</c:v>
                </c:pt>
                <c:pt idx="3">
                  <c:v>42166.666666666628</c:v>
                </c:pt>
                <c:pt idx="4">
                  <c:v>72133.333333333328</c:v>
                </c:pt>
                <c:pt idx="5">
                  <c:v>87933.333333333328</c:v>
                </c:pt>
                <c:pt idx="6">
                  <c:v>104550</c:v>
                </c:pt>
              </c:numCache>
            </c:numRef>
          </c:yVal>
          <c:smooth val="0"/>
          <c:extLst xmlns:c16r2="http://schemas.microsoft.com/office/drawing/2015/06/chart">
            <c:ext xmlns:c16="http://schemas.microsoft.com/office/drawing/2014/chart" uri="{C3380CC4-5D6E-409C-BE32-E72D297353CC}">
              <c16:uniqueId val="{00000000-93A9-4689-B838-F4B4C6C7D459}"/>
            </c:ext>
          </c:extLst>
        </c:ser>
        <c:ser>
          <c:idx val="4"/>
          <c:order val="1"/>
          <c:tx>
            <c:strRef>
              <c:f>'IMP Growth'!$T$22:$U$22</c:f>
              <c:strCache>
                <c:ptCount val="1"/>
                <c:pt idx="0">
                  <c:v>115rpm</c:v>
                </c:pt>
              </c:strCache>
            </c:strRef>
          </c:tx>
          <c:spPr>
            <a:ln w="28575" cap="rnd" cmpd="sng" algn="ctr">
              <a:solidFill>
                <a:schemeClr val="accent5">
                  <a:shade val="95000"/>
                  <a:satMod val="105000"/>
                </a:schemeClr>
              </a:solidFill>
              <a:prstDash val="solid"/>
              <a:round/>
            </a:ln>
            <a:effectLst/>
          </c:spPr>
          <c:marker>
            <c:spPr>
              <a:noFill/>
              <a:ln w="9525" cap="flat" cmpd="sng" algn="ctr">
                <a:solidFill>
                  <a:schemeClr val="accent5">
                    <a:shade val="95000"/>
                    <a:satMod val="105000"/>
                  </a:schemeClr>
                </a:solidFill>
                <a:prstDash val="solid"/>
                <a:round/>
              </a:ln>
              <a:effectLst/>
            </c:spPr>
          </c:marker>
          <c:errBars>
            <c:errDir val="y"/>
            <c:errBarType val="both"/>
            <c:errValType val="cust"/>
            <c:noEndCap val="0"/>
            <c:plus>
              <c:numRef>
                <c:f>'IMP Growth'!$U$24:$U$30</c:f>
                <c:numCache>
                  <c:formatCode>General</c:formatCode>
                  <c:ptCount val="7"/>
                  <c:pt idx="0">
                    <c:v>0</c:v>
                  </c:pt>
                  <c:pt idx="1">
                    <c:v>7530.4633846715524</c:v>
                  </c:pt>
                  <c:pt idx="2">
                    <c:v>8578.5497114323116</c:v>
                  </c:pt>
                  <c:pt idx="3">
                    <c:v>7255.5099229774614</c:v>
                  </c:pt>
                  <c:pt idx="4">
                    <c:v>16052.668993602947</c:v>
                  </c:pt>
                  <c:pt idx="5">
                    <c:v>10612.970908993948</c:v>
                  </c:pt>
                  <c:pt idx="6">
                    <c:v>20734.424603455085</c:v>
                  </c:pt>
                </c:numCache>
              </c:numRef>
            </c:plus>
            <c:minus>
              <c:numRef>
                <c:f>'IMP Growth'!$U$24:$U$30</c:f>
                <c:numCache>
                  <c:formatCode>General</c:formatCode>
                  <c:ptCount val="7"/>
                  <c:pt idx="0">
                    <c:v>0</c:v>
                  </c:pt>
                  <c:pt idx="1">
                    <c:v>7530.4633846715524</c:v>
                  </c:pt>
                  <c:pt idx="2">
                    <c:v>8578.5497114323116</c:v>
                  </c:pt>
                  <c:pt idx="3">
                    <c:v>7255.5099229774614</c:v>
                  </c:pt>
                  <c:pt idx="4">
                    <c:v>16052.668993602947</c:v>
                  </c:pt>
                  <c:pt idx="5">
                    <c:v>10612.970908993948</c:v>
                  </c:pt>
                  <c:pt idx="6">
                    <c:v>20734.424603455085</c:v>
                  </c:pt>
                </c:numCache>
              </c:numRef>
            </c:minus>
            <c:spPr>
              <a:solidFill>
                <a:schemeClr val="tx1"/>
              </a:solidFill>
              <a:ln w="9525" cap="flat" cmpd="sng" algn="ctr">
                <a:solidFill>
                  <a:schemeClr val="tx1">
                    <a:shade val="95000"/>
                    <a:satMod val="105000"/>
                  </a:schemeClr>
                </a:solidFill>
                <a:prstDash val="solid"/>
                <a:round/>
              </a:ln>
              <a:effectLst/>
            </c:spPr>
          </c:errBars>
          <c:xVal>
            <c:numRef>
              <c:f>'IMP Growth'!$Q$24:$Q$30</c:f>
              <c:numCache>
                <c:formatCode>General</c:formatCode>
                <c:ptCount val="7"/>
                <c:pt idx="0">
                  <c:v>0</c:v>
                </c:pt>
                <c:pt idx="1">
                  <c:v>1</c:v>
                </c:pt>
                <c:pt idx="2">
                  <c:v>2</c:v>
                </c:pt>
                <c:pt idx="3">
                  <c:v>3</c:v>
                </c:pt>
                <c:pt idx="4">
                  <c:v>4</c:v>
                </c:pt>
                <c:pt idx="5">
                  <c:v>5</c:v>
                </c:pt>
                <c:pt idx="6">
                  <c:v>6</c:v>
                </c:pt>
              </c:numCache>
            </c:numRef>
          </c:xVal>
          <c:yVal>
            <c:numRef>
              <c:f>'IMP Growth'!$T$24:$T$30</c:f>
              <c:numCache>
                <c:formatCode>0.00E+00</c:formatCode>
                <c:ptCount val="7"/>
                <c:pt idx="0">
                  <c:v>30000</c:v>
                </c:pt>
                <c:pt idx="1">
                  <c:v>41066.666666666628</c:v>
                </c:pt>
                <c:pt idx="2">
                  <c:v>45633.333333333336</c:v>
                </c:pt>
                <c:pt idx="3">
                  <c:v>43466.666666666628</c:v>
                </c:pt>
                <c:pt idx="4">
                  <c:v>61050</c:v>
                </c:pt>
                <c:pt idx="5">
                  <c:v>79733.333333333328</c:v>
                </c:pt>
                <c:pt idx="6">
                  <c:v>121300</c:v>
                </c:pt>
              </c:numCache>
            </c:numRef>
          </c:yVal>
          <c:smooth val="0"/>
          <c:extLst xmlns:c16r2="http://schemas.microsoft.com/office/drawing/2015/06/chart">
            <c:ext xmlns:c16="http://schemas.microsoft.com/office/drawing/2014/chart" uri="{C3380CC4-5D6E-409C-BE32-E72D297353CC}">
              <c16:uniqueId val="{00000001-93A9-4689-B838-F4B4C6C7D459}"/>
            </c:ext>
          </c:extLst>
        </c:ser>
        <c:ser>
          <c:idx val="1"/>
          <c:order val="2"/>
          <c:tx>
            <c:strRef>
              <c:f>'IMP Growth'!$I$22:$J$22</c:f>
              <c:strCache>
                <c:ptCount val="1"/>
                <c:pt idx="0">
                  <c:v>150rpm</c:v>
                </c:pt>
              </c:strCache>
            </c:strRef>
          </c:tx>
          <c:spPr>
            <a:ln w="28575" cap="rnd" cmpd="sng" algn="ctr">
              <a:solidFill>
                <a:schemeClr val="accent2">
                  <a:shade val="95000"/>
                  <a:satMod val="105000"/>
                </a:schemeClr>
              </a:solidFill>
              <a:prstDash val="solid"/>
              <a:round/>
            </a:ln>
            <a:effectLst/>
          </c:spPr>
          <c:marker>
            <c:symbol val="circle"/>
            <c:size val="5"/>
            <c:spPr>
              <a:solidFill>
                <a:schemeClr val="accent2"/>
              </a:solidFill>
              <a:ln w="9525" cap="flat" cmpd="sng" algn="ctr">
                <a:solidFill>
                  <a:schemeClr val="accent2">
                    <a:shade val="95000"/>
                    <a:satMod val="105000"/>
                  </a:schemeClr>
                </a:solidFill>
                <a:prstDash val="solid"/>
                <a:round/>
              </a:ln>
              <a:effectLst/>
            </c:spPr>
          </c:marker>
          <c:errBars>
            <c:errDir val="y"/>
            <c:errBarType val="both"/>
            <c:errValType val="cust"/>
            <c:noEndCap val="0"/>
            <c:plus>
              <c:numRef>
                <c:f>'IMP Growth'!$W$24:$W$30</c:f>
                <c:numCache>
                  <c:formatCode>General</c:formatCode>
                  <c:ptCount val="7"/>
                  <c:pt idx="0">
                    <c:v>0</c:v>
                  </c:pt>
                  <c:pt idx="1">
                    <c:v>9912.1596582636284</c:v>
                  </c:pt>
                  <c:pt idx="2">
                    <c:v>9598.1532314578853</c:v>
                  </c:pt>
                  <c:pt idx="3">
                    <c:v>14153.444810363306</c:v>
                  </c:pt>
                  <c:pt idx="4">
                    <c:v>12261.642581150338</c:v>
                  </c:pt>
                  <c:pt idx="5">
                    <c:v>14665.812647312159</c:v>
                  </c:pt>
                  <c:pt idx="6">
                    <c:v>33825.662662325674</c:v>
                  </c:pt>
                </c:numCache>
              </c:numRef>
            </c:plus>
            <c:minus>
              <c:numRef>
                <c:f>'IMP Growth'!$W$24:$W$30</c:f>
                <c:numCache>
                  <c:formatCode>General</c:formatCode>
                  <c:ptCount val="7"/>
                  <c:pt idx="0">
                    <c:v>0</c:v>
                  </c:pt>
                  <c:pt idx="1">
                    <c:v>9912.1596582636284</c:v>
                  </c:pt>
                  <c:pt idx="2">
                    <c:v>9598.1532314578853</c:v>
                  </c:pt>
                  <c:pt idx="3">
                    <c:v>14153.444810363306</c:v>
                  </c:pt>
                  <c:pt idx="4">
                    <c:v>12261.642581150338</c:v>
                  </c:pt>
                  <c:pt idx="5">
                    <c:v>14665.812647312159</c:v>
                  </c:pt>
                  <c:pt idx="6">
                    <c:v>33825.662662325674</c:v>
                  </c:pt>
                </c:numCache>
              </c:numRef>
            </c:minus>
            <c:spPr>
              <a:noFill/>
              <a:ln w="9525" cap="flat" cmpd="sng" algn="ctr">
                <a:solidFill>
                  <a:schemeClr val="tx1">
                    <a:lumMod val="65000"/>
                    <a:lumOff val="35000"/>
                  </a:schemeClr>
                </a:solidFill>
                <a:prstDash val="solid"/>
                <a:round/>
              </a:ln>
              <a:effectLst/>
            </c:spPr>
          </c:errBars>
          <c:xVal>
            <c:numRef>
              <c:f>'IMP Growth'!$C$24:$C$30</c:f>
              <c:numCache>
                <c:formatCode>General</c:formatCode>
                <c:ptCount val="7"/>
                <c:pt idx="0">
                  <c:v>0</c:v>
                </c:pt>
                <c:pt idx="1">
                  <c:v>1</c:v>
                </c:pt>
                <c:pt idx="2">
                  <c:v>2</c:v>
                </c:pt>
                <c:pt idx="3">
                  <c:v>3</c:v>
                </c:pt>
                <c:pt idx="4">
                  <c:v>4</c:v>
                </c:pt>
                <c:pt idx="5">
                  <c:v>5</c:v>
                </c:pt>
                <c:pt idx="6">
                  <c:v>6</c:v>
                </c:pt>
              </c:numCache>
            </c:numRef>
          </c:xVal>
          <c:yVal>
            <c:numRef>
              <c:f>'IMP Growth'!$V$24:$V$30</c:f>
              <c:numCache>
                <c:formatCode>0.00E+00</c:formatCode>
                <c:ptCount val="7"/>
                <c:pt idx="0">
                  <c:v>30000</c:v>
                </c:pt>
                <c:pt idx="1">
                  <c:v>40100</c:v>
                </c:pt>
                <c:pt idx="2">
                  <c:v>41350</c:v>
                </c:pt>
                <c:pt idx="3">
                  <c:v>48600</c:v>
                </c:pt>
                <c:pt idx="4">
                  <c:v>51833.333333333336</c:v>
                </c:pt>
                <c:pt idx="5">
                  <c:v>84466.666666666672</c:v>
                </c:pt>
                <c:pt idx="6">
                  <c:v>109450</c:v>
                </c:pt>
              </c:numCache>
            </c:numRef>
          </c:yVal>
          <c:smooth val="0"/>
          <c:extLst xmlns:c16r2="http://schemas.microsoft.com/office/drawing/2015/06/chart">
            <c:ext xmlns:c16="http://schemas.microsoft.com/office/drawing/2014/chart" uri="{C3380CC4-5D6E-409C-BE32-E72D297353CC}">
              <c16:uniqueId val="{00000002-93A9-4689-B838-F4B4C6C7D459}"/>
            </c:ext>
          </c:extLst>
        </c:ser>
        <c:ser>
          <c:idx val="3"/>
          <c:order val="3"/>
          <c:tx>
            <c:strRef>
              <c:f>'IMP Growth'!$M$22:$N$22</c:f>
              <c:strCache>
                <c:ptCount val="1"/>
                <c:pt idx="0">
                  <c:v>225rpm</c:v>
                </c:pt>
              </c:strCache>
            </c:strRef>
          </c:tx>
          <c:spPr>
            <a:ln w="28575" cap="rnd" cmpd="sng" algn="ctr">
              <a:solidFill>
                <a:schemeClr val="accent4">
                  <a:shade val="95000"/>
                  <a:satMod val="105000"/>
                </a:schemeClr>
              </a:solidFill>
              <a:prstDash val="solid"/>
              <a:round/>
            </a:ln>
            <a:effectLst/>
          </c:spPr>
          <c:marker>
            <c:symbol val="circle"/>
            <c:size val="5"/>
            <c:spPr>
              <a:solidFill>
                <a:schemeClr val="accent4"/>
              </a:solidFill>
              <a:ln w="9525" cap="flat" cmpd="sng" algn="ctr">
                <a:solidFill>
                  <a:schemeClr val="accent4">
                    <a:shade val="95000"/>
                    <a:satMod val="105000"/>
                  </a:schemeClr>
                </a:solidFill>
                <a:prstDash val="solid"/>
                <a:round/>
              </a:ln>
              <a:effectLst/>
            </c:spPr>
          </c:marker>
          <c:errBars>
            <c:errDir val="y"/>
            <c:errBarType val="both"/>
            <c:errValType val="cust"/>
            <c:noEndCap val="0"/>
            <c:plus>
              <c:numRef>
                <c:f>'IMP Growth'!$AA$24:$AA$30</c:f>
                <c:numCache>
                  <c:formatCode>General</c:formatCode>
                  <c:ptCount val="7"/>
                  <c:pt idx="0">
                    <c:v>0</c:v>
                  </c:pt>
                  <c:pt idx="1">
                    <c:v>5973.5528233483692</c:v>
                  </c:pt>
                  <c:pt idx="2">
                    <c:v>3953.9205706220132</c:v>
                  </c:pt>
                  <c:pt idx="3">
                    <c:v>2981.2194982875262</c:v>
                  </c:pt>
                  <c:pt idx="4">
                    <c:v>8189.0545944886235</c:v>
                  </c:pt>
                  <c:pt idx="5">
                    <c:v>13050.733057316505</c:v>
                  </c:pt>
                  <c:pt idx="6">
                    <c:v>11673.383347936409</c:v>
                  </c:pt>
                </c:numCache>
              </c:numRef>
            </c:plus>
            <c:minus>
              <c:numRef>
                <c:f>'IMP Growth'!$AA$24:$AA$30</c:f>
                <c:numCache>
                  <c:formatCode>General</c:formatCode>
                  <c:ptCount val="7"/>
                  <c:pt idx="0">
                    <c:v>0</c:v>
                  </c:pt>
                  <c:pt idx="1">
                    <c:v>5973.5528233483692</c:v>
                  </c:pt>
                  <c:pt idx="2">
                    <c:v>3953.9205706220132</c:v>
                  </c:pt>
                  <c:pt idx="3">
                    <c:v>2981.2194982875262</c:v>
                  </c:pt>
                  <c:pt idx="4">
                    <c:v>8189.0545944886235</c:v>
                  </c:pt>
                  <c:pt idx="5">
                    <c:v>13050.733057316505</c:v>
                  </c:pt>
                  <c:pt idx="6">
                    <c:v>11673.383347936409</c:v>
                  </c:pt>
                </c:numCache>
              </c:numRef>
            </c:minus>
            <c:spPr>
              <a:noFill/>
              <a:ln w="9525" cap="flat" cmpd="sng" algn="ctr">
                <a:solidFill>
                  <a:schemeClr val="tx1">
                    <a:lumMod val="65000"/>
                    <a:lumOff val="35000"/>
                  </a:schemeClr>
                </a:solidFill>
                <a:prstDash val="solid"/>
                <a:round/>
              </a:ln>
              <a:effectLst/>
            </c:spPr>
          </c:errBars>
          <c:xVal>
            <c:numRef>
              <c:f>'IMP Growth'!$C$24:$C$30</c:f>
              <c:numCache>
                <c:formatCode>General</c:formatCode>
                <c:ptCount val="7"/>
                <c:pt idx="0">
                  <c:v>0</c:v>
                </c:pt>
                <c:pt idx="1">
                  <c:v>1</c:v>
                </c:pt>
                <c:pt idx="2">
                  <c:v>2</c:v>
                </c:pt>
                <c:pt idx="3">
                  <c:v>3</c:v>
                </c:pt>
                <c:pt idx="4">
                  <c:v>4</c:v>
                </c:pt>
                <c:pt idx="5">
                  <c:v>5</c:v>
                </c:pt>
                <c:pt idx="6">
                  <c:v>6</c:v>
                </c:pt>
              </c:numCache>
            </c:numRef>
          </c:xVal>
          <c:yVal>
            <c:numRef>
              <c:f>'IMP Growth'!$Z$24:$Z$30</c:f>
              <c:numCache>
                <c:formatCode>0.00E+00</c:formatCode>
                <c:ptCount val="7"/>
                <c:pt idx="0">
                  <c:v>30000</c:v>
                </c:pt>
                <c:pt idx="1">
                  <c:v>33383.333333333336</c:v>
                </c:pt>
                <c:pt idx="2">
                  <c:v>25931.666666666657</c:v>
                </c:pt>
                <c:pt idx="3">
                  <c:v>24418.333333333307</c:v>
                </c:pt>
                <c:pt idx="4">
                  <c:v>24058.33333333331</c:v>
                </c:pt>
                <c:pt idx="5">
                  <c:v>36891.666666666628</c:v>
                </c:pt>
                <c:pt idx="6">
                  <c:v>40433.333333333336</c:v>
                </c:pt>
              </c:numCache>
            </c:numRef>
          </c:yVal>
          <c:smooth val="0"/>
          <c:extLst xmlns:c16r2="http://schemas.microsoft.com/office/drawing/2015/06/chart">
            <c:ext xmlns:c16="http://schemas.microsoft.com/office/drawing/2014/chart" uri="{C3380CC4-5D6E-409C-BE32-E72D297353CC}">
              <c16:uniqueId val="{00000003-93A9-4689-B838-F4B4C6C7D459}"/>
            </c:ext>
          </c:extLst>
        </c:ser>
        <c:dLbls>
          <c:showLegendKey val="0"/>
          <c:showVal val="0"/>
          <c:showCatName val="0"/>
          <c:showSerName val="0"/>
          <c:showPercent val="0"/>
          <c:showBubbleSize val="0"/>
        </c:dLbls>
        <c:axId val="132208768"/>
        <c:axId val="132195712"/>
      </c:scatterChart>
      <c:valAx>
        <c:axId val="132208768"/>
        <c:scaling>
          <c:orientation val="minMax"/>
          <c:max val="6.1"/>
          <c:min val="0"/>
        </c:scaling>
        <c:delete val="0"/>
        <c:axPos val="b"/>
        <c:majorGridlines>
          <c:spPr>
            <a:ln w="9525" cap="flat" cmpd="sng" algn="ctr">
              <a:solidFill>
                <a:schemeClr val="tx1">
                  <a:lumMod val="15000"/>
                  <a:lumOff val="85000"/>
                </a:schemeClr>
              </a:solidFill>
              <a:prstDash val="solid"/>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Day</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prstDash val="solid"/>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195712"/>
        <c:crosses val="autoZero"/>
        <c:crossBetween val="midCat"/>
      </c:valAx>
      <c:valAx>
        <c:axId val="132195712"/>
        <c:scaling>
          <c:orientation val="minMax"/>
        </c:scaling>
        <c:delete val="0"/>
        <c:axPos val="l"/>
        <c:majorGridlines>
          <c:spPr>
            <a:ln w="9525" cap="flat" cmpd="sng" algn="ctr">
              <a:solidFill>
                <a:schemeClr val="tx1">
                  <a:lumMod val="15000"/>
                  <a:lumOff val="85000"/>
                </a:schemeClr>
              </a:solidFill>
              <a:prstDash val="solid"/>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Cell Concentration (Cells/mL)</a:t>
                </a:r>
              </a:p>
            </c:rich>
          </c:tx>
          <c:layout>
            <c:manualLayout>
              <c:xMode val="edge"/>
              <c:yMode val="edge"/>
              <c:x val="0"/>
              <c:y val="0.1379556104215786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E+00" sourceLinked="0"/>
        <c:majorTickMark val="none"/>
        <c:minorTickMark val="none"/>
        <c:tickLblPos val="nextTo"/>
        <c:spPr>
          <a:noFill/>
          <a:ln w="9525" cap="flat" cmpd="sng" algn="ctr">
            <a:solidFill>
              <a:schemeClr val="tx1">
                <a:lumMod val="25000"/>
                <a:lumOff val="75000"/>
              </a:schemeClr>
            </a:solidFill>
            <a:prstDash val="solid"/>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208768"/>
        <c:crosses val="autoZero"/>
        <c:crossBetween val="midCat"/>
      </c:valAx>
      <c:spPr>
        <a:noFill/>
        <a:ln>
          <a:noFill/>
        </a:ln>
        <a:effectLst/>
      </c:spPr>
    </c:plotArea>
    <c:legend>
      <c:legendPos val="b"/>
      <c:layout>
        <c:manualLayout>
          <c:xMode val="edge"/>
          <c:yMode val="edge"/>
          <c:x val="0.12492647458615709"/>
          <c:y val="2.3726305045202633E-2"/>
          <c:w val="0.87507352541384353"/>
          <c:h val="7.636175505832404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prstDash val="solid"/>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3492695797363602"/>
          <c:y val="0.12547462817147856"/>
          <c:w val="0.83771028828530425"/>
          <c:h val="0.68254670090871117"/>
        </c:manualLayout>
      </c:layout>
      <c:scatterChart>
        <c:scatterStyle val="lineMarker"/>
        <c:varyColors val="0"/>
        <c:ser>
          <c:idx val="0"/>
          <c:order val="0"/>
          <c:tx>
            <c:strRef>
              <c:f>'Sparging Growth'!$E$17:$F$17</c:f>
              <c:strCache>
                <c:ptCount val="1"/>
                <c:pt idx="0">
                  <c:v>Sparging with Pluronic F68</c:v>
                </c:pt>
              </c:strCache>
            </c:strRef>
          </c:tx>
          <c:spPr>
            <a:ln w="19050" cap="rnd" cmpd="sng" algn="ctr">
              <a:solidFill>
                <a:schemeClr val="accent1">
                  <a:shade val="65000"/>
                </a:schemeClr>
              </a:solidFill>
              <a:prstDash val="solid"/>
              <a:round/>
            </a:ln>
            <a:effectLst/>
          </c:spPr>
          <c:marker>
            <c:symbol val="circle"/>
            <c:size val="5"/>
            <c:spPr>
              <a:solidFill>
                <a:schemeClr val="accent1">
                  <a:shade val="65000"/>
                </a:schemeClr>
              </a:solidFill>
              <a:ln w="6350" cap="flat" cmpd="sng" algn="ctr">
                <a:solidFill>
                  <a:schemeClr val="accent1">
                    <a:shade val="65000"/>
                  </a:schemeClr>
                </a:solidFill>
                <a:prstDash val="solid"/>
                <a:round/>
              </a:ln>
              <a:effectLst/>
            </c:spPr>
          </c:marker>
          <c:errBars>
            <c:errDir val="y"/>
            <c:errBarType val="both"/>
            <c:errValType val="cust"/>
            <c:noEndCap val="0"/>
            <c:plus>
              <c:numRef>
                <c:f>'Sparging Growth'!$S$19:$S$25</c:f>
                <c:numCache>
                  <c:formatCode>General</c:formatCode>
                  <c:ptCount val="7"/>
                  <c:pt idx="0">
                    <c:v>0</c:v>
                  </c:pt>
                  <c:pt idx="1">
                    <c:v>4606.7497063702995</c:v>
                  </c:pt>
                  <c:pt idx="2">
                    <c:v>9482.4228368673121</c:v>
                  </c:pt>
                  <c:pt idx="3">
                    <c:v>3086.8384195761596</c:v>
                  </c:pt>
                  <c:pt idx="4">
                    <c:v>4586.6265225264333</c:v>
                  </c:pt>
                  <c:pt idx="5">
                    <c:v>9533.0627667232802</c:v>
                  </c:pt>
                  <c:pt idx="6">
                    <c:v>14960.495599124661</c:v>
                  </c:pt>
                </c:numCache>
              </c:numRef>
            </c:plus>
            <c:minus>
              <c:numRef>
                <c:f>'Sparging Growth'!$S$19:$S$25</c:f>
                <c:numCache>
                  <c:formatCode>General</c:formatCode>
                  <c:ptCount val="7"/>
                  <c:pt idx="0">
                    <c:v>0</c:v>
                  </c:pt>
                  <c:pt idx="1">
                    <c:v>4606.7497063702995</c:v>
                  </c:pt>
                  <c:pt idx="2">
                    <c:v>9482.4228368673121</c:v>
                  </c:pt>
                  <c:pt idx="3">
                    <c:v>3086.8384195761596</c:v>
                  </c:pt>
                  <c:pt idx="4">
                    <c:v>4586.6265225264333</c:v>
                  </c:pt>
                  <c:pt idx="5">
                    <c:v>9533.0627667232802</c:v>
                  </c:pt>
                  <c:pt idx="6">
                    <c:v>14960.495599124661</c:v>
                  </c:pt>
                </c:numCache>
              </c:numRef>
            </c:minus>
            <c:spPr>
              <a:noFill/>
              <a:ln w="9525" cap="flat" cmpd="sng" algn="ctr">
                <a:solidFill>
                  <a:schemeClr val="tx1">
                    <a:lumMod val="65000"/>
                    <a:lumOff val="35000"/>
                  </a:schemeClr>
                </a:solidFill>
                <a:prstDash val="solid"/>
                <a:round/>
              </a:ln>
              <a:effectLst/>
            </c:spPr>
          </c:errBars>
          <c:xVal>
            <c:numRef>
              <c:f>'Sparging Growth'!$C$19:$C$25</c:f>
              <c:numCache>
                <c:formatCode>General</c:formatCode>
                <c:ptCount val="7"/>
                <c:pt idx="0">
                  <c:v>0</c:v>
                </c:pt>
                <c:pt idx="1">
                  <c:v>1</c:v>
                </c:pt>
                <c:pt idx="2">
                  <c:v>2</c:v>
                </c:pt>
                <c:pt idx="3">
                  <c:v>3</c:v>
                </c:pt>
                <c:pt idx="4">
                  <c:v>4</c:v>
                </c:pt>
                <c:pt idx="5">
                  <c:v>5</c:v>
                </c:pt>
                <c:pt idx="6">
                  <c:v>6</c:v>
                </c:pt>
              </c:numCache>
            </c:numRef>
          </c:xVal>
          <c:yVal>
            <c:numRef>
              <c:f>'Sparging Growth'!$R$19:$R$25</c:f>
              <c:numCache>
                <c:formatCode>0.00E+00</c:formatCode>
                <c:ptCount val="7"/>
                <c:pt idx="0">
                  <c:v>30000</c:v>
                </c:pt>
                <c:pt idx="1">
                  <c:v>33325</c:v>
                </c:pt>
                <c:pt idx="2">
                  <c:v>31080</c:v>
                </c:pt>
                <c:pt idx="3">
                  <c:v>27350</c:v>
                </c:pt>
                <c:pt idx="4">
                  <c:v>32950</c:v>
                </c:pt>
                <c:pt idx="5">
                  <c:v>44675</c:v>
                </c:pt>
                <c:pt idx="6">
                  <c:v>52125</c:v>
                </c:pt>
              </c:numCache>
            </c:numRef>
          </c:yVal>
          <c:smooth val="0"/>
          <c:extLst xmlns:c16r2="http://schemas.microsoft.com/office/drawing/2015/06/chart">
            <c:ext xmlns:c16="http://schemas.microsoft.com/office/drawing/2014/chart" uri="{C3380CC4-5D6E-409C-BE32-E72D297353CC}">
              <c16:uniqueId val="{00000000-3507-4DD5-AA55-2381E99F49F3}"/>
            </c:ext>
          </c:extLst>
        </c:ser>
        <c:ser>
          <c:idx val="1"/>
          <c:order val="1"/>
          <c:tx>
            <c:strRef>
              <c:f>'Sparging Growth'!$G$17:$H$17</c:f>
              <c:strCache>
                <c:ptCount val="1"/>
                <c:pt idx="0">
                  <c:v>Sparging without Pluronic F68</c:v>
                </c:pt>
              </c:strCache>
            </c:strRef>
          </c:tx>
          <c:spPr>
            <a:ln w="19050" cap="rnd" cmpd="sng" algn="ctr">
              <a:solidFill>
                <a:schemeClr val="accent1"/>
              </a:solidFill>
              <a:prstDash val="solid"/>
              <a:round/>
            </a:ln>
            <a:effectLst/>
          </c:spPr>
          <c:marker>
            <c:spPr>
              <a:solidFill>
                <a:schemeClr val="accent1"/>
              </a:solidFill>
              <a:ln w="6350" cap="flat" cmpd="sng" algn="ctr">
                <a:solidFill>
                  <a:schemeClr val="accent1"/>
                </a:solidFill>
                <a:prstDash val="solid"/>
                <a:round/>
              </a:ln>
              <a:effectLst/>
            </c:spPr>
          </c:marker>
          <c:errBars>
            <c:errDir val="y"/>
            <c:errBarType val="both"/>
            <c:errValType val="cust"/>
            <c:noEndCap val="0"/>
            <c:plus>
              <c:numRef>
                <c:f>'Sparging Growth'!$U$19:$U$25</c:f>
                <c:numCache>
                  <c:formatCode>General</c:formatCode>
                  <c:ptCount val="7"/>
                  <c:pt idx="0">
                    <c:v>0</c:v>
                  </c:pt>
                  <c:pt idx="1">
                    <c:v>12618.901167164542</c:v>
                  </c:pt>
                  <c:pt idx="2">
                    <c:v>1024.6950765959598</c:v>
                  </c:pt>
                  <c:pt idx="3">
                    <c:v>6707.2100508830545</c:v>
                  </c:pt>
                  <c:pt idx="4">
                    <c:v>22147.610856854652</c:v>
                  </c:pt>
                  <c:pt idx="5">
                    <c:v>15316.548784457504</c:v>
                  </c:pt>
                  <c:pt idx="6">
                    <c:v>18374.166647769362</c:v>
                  </c:pt>
                </c:numCache>
              </c:numRef>
            </c:plus>
            <c:minus>
              <c:numRef>
                <c:f>'Sparging Growth'!$U$19:$U$25</c:f>
                <c:numCache>
                  <c:formatCode>General</c:formatCode>
                  <c:ptCount val="7"/>
                  <c:pt idx="0">
                    <c:v>0</c:v>
                  </c:pt>
                  <c:pt idx="1">
                    <c:v>12618.901167164542</c:v>
                  </c:pt>
                  <c:pt idx="2">
                    <c:v>1024.6950765959598</c:v>
                  </c:pt>
                  <c:pt idx="3">
                    <c:v>6707.2100508830545</c:v>
                  </c:pt>
                  <c:pt idx="4">
                    <c:v>22147.610856854652</c:v>
                  </c:pt>
                  <c:pt idx="5">
                    <c:v>15316.548784457504</c:v>
                  </c:pt>
                  <c:pt idx="6">
                    <c:v>18374.166647769362</c:v>
                  </c:pt>
                </c:numCache>
              </c:numRef>
            </c:minus>
            <c:spPr>
              <a:solidFill>
                <a:schemeClr val="tx1"/>
              </a:solidFill>
              <a:ln w="6350" cap="flat" cmpd="sng" algn="ctr">
                <a:solidFill>
                  <a:schemeClr val="tx1"/>
                </a:solidFill>
                <a:prstDash val="solid"/>
                <a:round/>
              </a:ln>
              <a:effectLst/>
            </c:spPr>
          </c:errBars>
          <c:xVal>
            <c:numRef>
              <c:f>'Sparging Growth'!$C$19:$C$25</c:f>
              <c:numCache>
                <c:formatCode>General</c:formatCode>
                <c:ptCount val="7"/>
                <c:pt idx="0">
                  <c:v>0</c:v>
                </c:pt>
                <c:pt idx="1">
                  <c:v>1</c:v>
                </c:pt>
                <c:pt idx="2">
                  <c:v>2</c:v>
                </c:pt>
                <c:pt idx="3">
                  <c:v>3</c:v>
                </c:pt>
                <c:pt idx="4">
                  <c:v>4</c:v>
                </c:pt>
                <c:pt idx="5">
                  <c:v>5</c:v>
                </c:pt>
                <c:pt idx="6">
                  <c:v>6</c:v>
                </c:pt>
              </c:numCache>
            </c:numRef>
          </c:xVal>
          <c:yVal>
            <c:numRef>
              <c:f>'Sparging Growth'!$T$19:$T$25</c:f>
              <c:numCache>
                <c:formatCode>0.00E+00</c:formatCode>
                <c:ptCount val="7"/>
                <c:pt idx="0">
                  <c:v>30000</c:v>
                </c:pt>
                <c:pt idx="1">
                  <c:v>50250</c:v>
                </c:pt>
                <c:pt idx="2">
                  <c:v>27350</c:v>
                </c:pt>
                <c:pt idx="3">
                  <c:v>36600</c:v>
                </c:pt>
                <c:pt idx="4">
                  <c:v>49550</c:v>
                </c:pt>
                <c:pt idx="5">
                  <c:v>55550</c:v>
                </c:pt>
                <c:pt idx="6">
                  <c:v>83850</c:v>
                </c:pt>
              </c:numCache>
            </c:numRef>
          </c:yVal>
          <c:smooth val="0"/>
          <c:extLst xmlns:c16r2="http://schemas.microsoft.com/office/drawing/2015/06/chart">
            <c:ext xmlns:c16="http://schemas.microsoft.com/office/drawing/2014/chart" uri="{C3380CC4-5D6E-409C-BE32-E72D297353CC}">
              <c16:uniqueId val="{00000001-3507-4DD5-AA55-2381E99F49F3}"/>
            </c:ext>
          </c:extLst>
        </c:ser>
        <c:ser>
          <c:idx val="2"/>
          <c:order val="2"/>
          <c:tx>
            <c:strRef>
              <c:f>'Sparging Growth'!$V$17:$W$17</c:f>
              <c:strCache>
                <c:ptCount val="1"/>
                <c:pt idx="0">
                  <c:v>Headspace</c:v>
                </c:pt>
              </c:strCache>
            </c:strRef>
          </c:tx>
          <c:spPr>
            <a:ln w="19050" cap="rnd" cmpd="sng" algn="ctr">
              <a:solidFill>
                <a:schemeClr val="accent1">
                  <a:tint val="65000"/>
                </a:schemeClr>
              </a:solidFill>
              <a:prstDash val="solid"/>
              <a:round/>
            </a:ln>
            <a:effectLst/>
          </c:spPr>
          <c:marker>
            <c:spPr>
              <a:solidFill>
                <a:schemeClr val="accent1">
                  <a:tint val="65000"/>
                </a:schemeClr>
              </a:solidFill>
              <a:ln w="6350" cap="flat" cmpd="sng" algn="ctr">
                <a:solidFill>
                  <a:schemeClr val="accent1">
                    <a:tint val="65000"/>
                  </a:schemeClr>
                </a:solidFill>
                <a:prstDash val="solid"/>
                <a:round/>
              </a:ln>
              <a:effectLst/>
            </c:spPr>
          </c:marker>
          <c:errBars>
            <c:errDir val="y"/>
            <c:errBarType val="both"/>
            <c:errValType val="cust"/>
            <c:noEndCap val="0"/>
            <c:plus>
              <c:numRef>
                <c:f>'Sparging Growth'!$W$19:$W$25</c:f>
                <c:numCache>
                  <c:formatCode>General</c:formatCode>
                  <c:ptCount val="7"/>
                  <c:pt idx="0">
                    <c:v>0</c:v>
                  </c:pt>
                  <c:pt idx="1">
                    <c:v>5591.1997953494083</c:v>
                  </c:pt>
                  <c:pt idx="2">
                    <c:v>6361.2463044166543</c:v>
                  </c:pt>
                  <c:pt idx="3">
                    <c:v>5100.3267869160427</c:v>
                  </c:pt>
                  <c:pt idx="4">
                    <c:v>9606.1848763589696</c:v>
                  </c:pt>
                  <c:pt idx="5">
                    <c:v>16389.908203192939</c:v>
                  </c:pt>
                  <c:pt idx="6">
                    <c:v>44760.788440533273</c:v>
                  </c:pt>
                </c:numCache>
              </c:numRef>
            </c:plus>
            <c:minus>
              <c:numRef>
                <c:f>'Sparging Growth'!$W$19:$W$25</c:f>
                <c:numCache>
                  <c:formatCode>General</c:formatCode>
                  <c:ptCount val="7"/>
                  <c:pt idx="0">
                    <c:v>0</c:v>
                  </c:pt>
                  <c:pt idx="1">
                    <c:v>5591.1997953494083</c:v>
                  </c:pt>
                  <c:pt idx="2">
                    <c:v>6361.2463044166543</c:v>
                  </c:pt>
                  <c:pt idx="3">
                    <c:v>5100.3267869160427</c:v>
                  </c:pt>
                  <c:pt idx="4">
                    <c:v>9606.1848763589696</c:v>
                  </c:pt>
                  <c:pt idx="5">
                    <c:v>16389.908203192939</c:v>
                  </c:pt>
                  <c:pt idx="6">
                    <c:v>44760.788440533273</c:v>
                  </c:pt>
                </c:numCache>
              </c:numRef>
            </c:minus>
            <c:spPr>
              <a:solidFill>
                <a:schemeClr val="tx1"/>
              </a:solidFill>
              <a:ln w="6350" cap="flat" cmpd="sng" algn="ctr">
                <a:solidFill>
                  <a:schemeClr val="tx1"/>
                </a:solidFill>
                <a:prstDash val="solid"/>
                <a:round/>
              </a:ln>
              <a:effectLst/>
            </c:spPr>
          </c:errBars>
          <c:xVal>
            <c:numRef>
              <c:f>'Sparging Growth'!$C$19:$C$25</c:f>
              <c:numCache>
                <c:formatCode>General</c:formatCode>
                <c:ptCount val="7"/>
                <c:pt idx="0">
                  <c:v>0</c:v>
                </c:pt>
                <c:pt idx="1">
                  <c:v>1</c:v>
                </c:pt>
                <c:pt idx="2">
                  <c:v>2</c:v>
                </c:pt>
                <c:pt idx="3">
                  <c:v>3</c:v>
                </c:pt>
                <c:pt idx="4">
                  <c:v>4</c:v>
                </c:pt>
                <c:pt idx="5">
                  <c:v>5</c:v>
                </c:pt>
                <c:pt idx="6">
                  <c:v>6</c:v>
                </c:pt>
              </c:numCache>
            </c:numRef>
          </c:xVal>
          <c:yVal>
            <c:numRef>
              <c:f>'Sparging Growth'!$V$19:$V$25</c:f>
              <c:numCache>
                <c:formatCode>0.0E+00</c:formatCode>
                <c:ptCount val="7"/>
                <c:pt idx="0">
                  <c:v>30000</c:v>
                </c:pt>
                <c:pt idx="1">
                  <c:v>50716.666666666628</c:v>
                </c:pt>
                <c:pt idx="2">
                  <c:v>41600</c:v>
                </c:pt>
                <c:pt idx="3">
                  <c:v>52766.666666666621</c:v>
                </c:pt>
                <c:pt idx="4" formatCode="General">
                  <c:v>75066.666666666672</c:v>
                </c:pt>
                <c:pt idx="5" formatCode="General">
                  <c:v>115100</c:v>
                </c:pt>
                <c:pt idx="6">
                  <c:v>169650</c:v>
                </c:pt>
              </c:numCache>
            </c:numRef>
          </c:yVal>
          <c:smooth val="0"/>
          <c:extLst xmlns:c16r2="http://schemas.microsoft.com/office/drawing/2015/06/chart">
            <c:ext xmlns:c16="http://schemas.microsoft.com/office/drawing/2014/chart" uri="{C3380CC4-5D6E-409C-BE32-E72D297353CC}">
              <c16:uniqueId val="{00000002-3507-4DD5-AA55-2381E99F49F3}"/>
            </c:ext>
          </c:extLst>
        </c:ser>
        <c:dLbls>
          <c:showLegendKey val="0"/>
          <c:showVal val="0"/>
          <c:showCatName val="0"/>
          <c:showSerName val="0"/>
          <c:showPercent val="0"/>
          <c:showBubbleSize val="0"/>
        </c:dLbls>
        <c:axId val="130726192"/>
        <c:axId val="130728912"/>
      </c:scatterChart>
      <c:valAx>
        <c:axId val="130726192"/>
        <c:scaling>
          <c:orientation val="minMax"/>
          <c:max val="6.1"/>
          <c:min val="0"/>
        </c:scaling>
        <c:delete val="0"/>
        <c:axPos val="b"/>
        <c:majorGridlines>
          <c:spPr>
            <a:ln w="9525" cap="flat" cmpd="sng" algn="ctr">
              <a:solidFill>
                <a:schemeClr val="tx1">
                  <a:lumMod val="15000"/>
                  <a:lumOff val="85000"/>
                </a:schemeClr>
              </a:solidFill>
              <a:prstDash val="solid"/>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Day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prstDash val="solid"/>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8912"/>
        <c:crosses val="autoZero"/>
        <c:crossBetween val="midCat"/>
      </c:valAx>
      <c:valAx>
        <c:axId val="130728912"/>
        <c:scaling>
          <c:orientation val="minMax"/>
        </c:scaling>
        <c:delete val="0"/>
        <c:axPos val="l"/>
        <c:majorGridlines>
          <c:spPr>
            <a:ln w="9525" cap="flat" cmpd="sng" algn="ctr">
              <a:solidFill>
                <a:schemeClr val="tx1">
                  <a:lumMod val="15000"/>
                  <a:lumOff val="85000"/>
                </a:schemeClr>
              </a:solidFill>
              <a:prstDash val="solid"/>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hMSC Number (Cells.mL</a:t>
                </a:r>
                <a:r>
                  <a:rPr lang="en-GB" baseline="30000" dirty="0"/>
                  <a:t>-1</a:t>
                </a:r>
                <a:r>
                  <a:rPr lang="en-GB" dirty="0"/>
                  <a:t>)</a:t>
                </a:r>
              </a:p>
            </c:rich>
          </c:tx>
          <c:layout>
            <c:manualLayout>
              <c:xMode val="edge"/>
              <c:yMode val="edge"/>
              <c:x val="8.3448434622467749E-3"/>
              <c:y val="0.17327731481481481"/>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E+00" sourceLinked="0"/>
        <c:majorTickMark val="none"/>
        <c:minorTickMark val="none"/>
        <c:tickLblPos val="nextTo"/>
        <c:spPr>
          <a:noFill/>
          <a:ln w="9525" cap="flat" cmpd="sng" algn="ctr">
            <a:solidFill>
              <a:schemeClr val="tx1">
                <a:lumMod val="25000"/>
                <a:lumOff val="75000"/>
              </a:schemeClr>
            </a:solidFill>
            <a:prstDash val="solid"/>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6192"/>
        <c:crosses val="autoZero"/>
        <c:crossBetween val="midCat"/>
      </c:valAx>
      <c:spPr>
        <a:noFill/>
        <a:ln>
          <a:noFill/>
        </a:ln>
        <a:effectLst/>
      </c:spPr>
    </c:plotArea>
    <c:legend>
      <c:legendPos val="b"/>
      <c:layout>
        <c:manualLayout>
          <c:xMode val="edge"/>
          <c:yMode val="edge"/>
          <c:x val="0.15838968777203649"/>
          <c:y val="2.3726305045202633E-2"/>
          <c:w val="0.79837220670895759"/>
          <c:h val="7.2196350465287371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bg1">
          <a:lumMod val="75000"/>
        </a:schemeClr>
      </a:solidFill>
      <a:prstDash val="solid"/>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3048018949181757E-2"/>
          <c:y val="0.15823703703703729"/>
          <c:w val="0.88225175341454454"/>
          <c:h val="0.66123009259259358"/>
        </c:manualLayout>
      </c:layout>
      <c:scatterChart>
        <c:scatterStyle val="lineMarker"/>
        <c:varyColors val="0"/>
        <c:ser>
          <c:idx val="0"/>
          <c:order val="0"/>
          <c:tx>
            <c:strRef>
              <c:f>Attach!$M$27</c:f>
              <c:strCache>
                <c:ptCount val="1"/>
                <c:pt idx="0">
                  <c:v>Sparging with Pluronic F68</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errBars>
            <c:errDir val="y"/>
            <c:errBarType val="both"/>
            <c:errValType val="cust"/>
            <c:noEndCap val="0"/>
            <c:plus>
              <c:numRef>
                <c:f>Attach!$N$30:$N$35</c:f>
                <c:numCache>
                  <c:formatCode>General</c:formatCode>
                  <c:ptCount val="6"/>
                  <c:pt idx="0">
                    <c:v>6.1718585385841171</c:v>
                  </c:pt>
                  <c:pt idx="1">
                    <c:v>9.4690722094703847</c:v>
                  </c:pt>
                  <c:pt idx="2">
                    <c:v>11.566465282859697</c:v>
                  </c:pt>
                  <c:pt idx="3">
                    <c:v>18.770001386702713</c:v>
                  </c:pt>
                  <c:pt idx="4">
                    <c:v>9.4553357261616178</c:v>
                  </c:pt>
                  <c:pt idx="5">
                    <c:v>5.5741499543899442</c:v>
                  </c:pt>
                </c:numCache>
              </c:numRef>
            </c:plus>
            <c:minus>
              <c:numRef>
                <c:f>Attach!$N$30:$N$35</c:f>
                <c:numCache>
                  <c:formatCode>General</c:formatCode>
                  <c:ptCount val="6"/>
                  <c:pt idx="0">
                    <c:v>6.1718585385841171</c:v>
                  </c:pt>
                  <c:pt idx="1">
                    <c:v>9.4690722094703847</c:v>
                  </c:pt>
                  <c:pt idx="2">
                    <c:v>11.566465282859697</c:v>
                  </c:pt>
                  <c:pt idx="3">
                    <c:v>18.770001386702713</c:v>
                  </c:pt>
                  <c:pt idx="4">
                    <c:v>9.4553357261616178</c:v>
                  </c:pt>
                  <c:pt idx="5">
                    <c:v>5.5741499543899442</c:v>
                  </c:pt>
                </c:numCache>
              </c:numRef>
            </c:minus>
            <c:spPr>
              <a:noFill/>
              <a:ln w="9525" cap="flat" cmpd="sng" algn="ctr">
                <a:solidFill>
                  <a:schemeClr val="tx1">
                    <a:lumMod val="65000"/>
                    <a:lumOff val="35000"/>
                  </a:schemeClr>
                </a:solidFill>
                <a:round/>
              </a:ln>
              <a:effectLst/>
            </c:spPr>
          </c:errBars>
          <c:xVal>
            <c:numRef>
              <c:f>Attach!$B$30:$B$35</c:f>
              <c:numCache>
                <c:formatCode>General</c:formatCode>
                <c:ptCount val="6"/>
                <c:pt idx="0">
                  <c:v>1</c:v>
                </c:pt>
                <c:pt idx="1">
                  <c:v>2</c:v>
                </c:pt>
                <c:pt idx="2">
                  <c:v>3</c:v>
                </c:pt>
                <c:pt idx="3">
                  <c:v>4</c:v>
                </c:pt>
                <c:pt idx="4">
                  <c:v>5</c:v>
                </c:pt>
                <c:pt idx="5">
                  <c:v>6</c:v>
                </c:pt>
              </c:numCache>
            </c:numRef>
          </c:xVal>
          <c:yVal>
            <c:numRef>
              <c:f>Attach!$M$30:$M$35</c:f>
              <c:numCache>
                <c:formatCode>0.00</c:formatCode>
                <c:ptCount val="6"/>
                <c:pt idx="0">
                  <c:v>33.118156635380565</c:v>
                </c:pt>
                <c:pt idx="1">
                  <c:v>46.376980527462408</c:v>
                </c:pt>
                <c:pt idx="2">
                  <c:v>44.542362399505294</c:v>
                </c:pt>
                <c:pt idx="3">
                  <c:v>70.056314861408282</c:v>
                </c:pt>
                <c:pt idx="4">
                  <c:v>85.94043072501735</c:v>
                </c:pt>
                <c:pt idx="5">
                  <c:v>89.056777190387308</c:v>
                </c:pt>
              </c:numCache>
            </c:numRef>
          </c:yVal>
          <c:smooth val="0"/>
          <c:extLst xmlns:c16r2="http://schemas.microsoft.com/office/drawing/2015/06/chart">
            <c:ext xmlns:c16="http://schemas.microsoft.com/office/drawing/2014/chart" uri="{C3380CC4-5D6E-409C-BE32-E72D297353CC}">
              <c16:uniqueId val="{00000000-2381-4A81-820A-EFDDE1F4DBF8}"/>
            </c:ext>
          </c:extLst>
        </c:ser>
        <c:ser>
          <c:idx val="2"/>
          <c:order val="1"/>
          <c:tx>
            <c:strRef>
              <c:f>Attach!$O$27</c:f>
              <c:strCache>
                <c:ptCount val="1"/>
                <c:pt idx="0">
                  <c:v>Sparging without Pluronic F68</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errBars>
            <c:errDir val="y"/>
            <c:errBarType val="both"/>
            <c:errValType val="cust"/>
            <c:noEndCap val="0"/>
            <c:plus>
              <c:numRef>
                <c:f>Attach!$P$30:$P$35</c:f>
                <c:numCache>
                  <c:formatCode>General</c:formatCode>
                  <c:ptCount val="6"/>
                  <c:pt idx="0">
                    <c:v>4.8258706467661661</c:v>
                  </c:pt>
                  <c:pt idx="1">
                    <c:v>5.7221206581352764</c:v>
                  </c:pt>
                  <c:pt idx="2">
                    <c:v>6.7759562841530094</c:v>
                  </c:pt>
                  <c:pt idx="3">
                    <c:v>8.5202520252025185</c:v>
                  </c:pt>
                  <c:pt idx="4">
                    <c:v>9.4628141484598967</c:v>
                  </c:pt>
                  <c:pt idx="5">
                    <c:v>9.2081097197376209</c:v>
                  </c:pt>
                </c:numCache>
              </c:numRef>
            </c:plus>
            <c:minus>
              <c:numRef>
                <c:f>Attach!$P$30:$P$35</c:f>
                <c:numCache>
                  <c:formatCode>General</c:formatCode>
                  <c:ptCount val="6"/>
                  <c:pt idx="0">
                    <c:v>4.8258706467661661</c:v>
                  </c:pt>
                  <c:pt idx="1">
                    <c:v>5.7221206581352764</c:v>
                  </c:pt>
                  <c:pt idx="2">
                    <c:v>6.7759562841530094</c:v>
                  </c:pt>
                  <c:pt idx="3">
                    <c:v>8.5202520252025185</c:v>
                  </c:pt>
                  <c:pt idx="4">
                    <c:v>9.4628141484598967</c:v>
                  </c:pt>
                  <c:pt idx="5">
                    <c:v>9.2081097197376209</c:v>
                  </c:pt>
                </c:numCache>
              </c:numRef>
            </c:minus>
            <c:spPr>
              <a:noFill/>
              <a:ln w="9525" cap="flat" cmpd="sng" algn="ctr">
                <a:solidFill>
                  <a:schemeClr val="tx1">
                    <a:lumMod val="65000"/>
                    <a:lumOff val="35000"/>
                  </a:schemeClr>
                </a:solidFill>
                <a:round/>
              </a:ln>
              <a:effectLst/>
            </c:spPr>
          </c:errBars>
          <c:xVal>
            <c:numRef>
              <c:f>Attach!$B$30:$B$35</c:f>
              <c:numCache>
                <c:formatCode>General</c:formatCode>
                <c:ptCount val="6"/>
                <c:pt idx="0">
                  <c:v>1</c:v>
                </c:pt>
                <c:pt idx="1">
                  <c:v>2</c:v>
                </c:pt>
                <c:pt idx="2">
                  <c:v>3</c:v>
                </c:pt>
                <c:pt idx="3">
                  <c:v>4</c:v>
                </c:pt>
                <c:pt idx="4">
                  <c:v>5</c:v>
                </c:pt>
                <c:pt idx="5">
                  <c:v>6</c:v>
                </c:pt>
              </c:numCache>
            </c:numRef>
          </c:xVal>
          <c:yVal>
            <c:numRef>
              <c:f>Attach!$O$30:$O$35</c:f>
              <c:numCache>
                <c:formatCode>0.00</c:formatCode>
                <c:ptCount val="6"/>
                <c:pt idx="0">
                  <c:v>48.258706467661654</c:v>
                </c:pt>
                <c:pt idx="1">
                  <c:v>57.221206581352824</c:v>
                </c:pt>
                <c:pt idx="2">
                  <c:v>67.759562841530055</c:v>
                </c:pt>
                <c:pt idx="3">
                  <c:v>85.202520252025209</c:v>
                </c:pt>
                <c:pt idx="4">
                  <c:v>94.628141484598856</c:v>
                </c:pt>
                <c:pt idx="5">
                  <c:v>92.081097197376252</c:v>
                </c:pt>
              </c:numCache>
            </c:numRef>
          </c:yVal>
          <c:smooth val="0"/>
          <c:extLst xmlns:c16r2="http://schemas.microsoft.com/office/drawing/2015/06/chart">
            <c:ext xmlns:c16="http://schemas.microsoft.com/office/drawing/2014/chart" uri="{C3380CC4-5D6E-409C-BE32-E72D297353CC}">
              <c16:uniqueId val="{00000001-2381-4A81-820A-EFDDE1F4DBF8}"/>
            </c:ext>
          </c:extLst>
        </c:ser>
        <c:ser>
          <c:idx val="1"/>
          <c:order val="2"/>
          <c:tx>
            <c:strRef>
              <c:f>Attach!$D$5</c:f>
              <c:strCache>
                <c:ptCount val="1"/>
                <c:pt idx="0">
                  <c:v>Headspace </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errBars>
            <c:errDir val="y"/>
            <c:errBarType val="both"/>
            <c:errValType val="cust"/>
            <c:noEndCap val="0"/>
            <c:plus>
              <c:numRef>
                <c:f>Attach!$N$8:$N$13</c:f>
                <c:numCache>
                  <c:formatCode>General</c:formatCode>
                  <c:ptCount val="6"/>
                  <c:pt idx="0">
                    <c:v>10.969713270504522</c:v>
                  </c:pt>
                  <c:pt idx="1">
                    <c:v>8.5120214241673349</c:v>
                  </c:pt>
                  <c:pt idx="2">
                    <c:v>3.022072075318802</c:v>
                  </c:pt>
                  <c:pt idx="3">
                    <c:v>2.4819390564230841</c:v>
                  </c:pt>
                  <c:pt idx="4">
                    <c:v>1.5431435042425961</c:v>
                  </c:pt>
                  <c:pt idx="5">
                    <c:v>2.130886113053625</c:v>
                  </c:pt>
                </c:numCache>
              </c:numRef>
            </c:plus>
            <c:minus>
              <c:numRef>
                <c:f>Attach!$N$8:$N$13</c:f>
                <c:numCache>
                  <c:formatCode>General</c:formatCode>
                  <c:ptCount val="6"/>
                  <c:pt idx="0">
                    <c:v>10.969713270504522</c:v>
                  </c:pt>
                  <c:pt idx="1">
                    <c:v>8.5120214241673349</c:v>
                  </c:pt>
                  <c:pt idx="2">
                    <c:v>3.022072075318802</c:v>
                  </c:pt>
                  <c:pt idx="3">
                    <c:v>2.4819390564230841</c:v>
                  </c:pt>
                  <c:pt idx="4">
                    <c:v>1.5431435042425961</c:v>
                  </c:pt>
                  <c:pt idx="5">
                    <c:v>2.130886113053625</c:v>
                  </c:pt>
                </c:numCache>
              </c:numRef>
            </c:minus>
            <c:spPr>
              <a:noFill/>
              <a:ln w="9525" cap="flat" cmpd="sng" algn="ctr">
                <a:solidFill>
                  <a:schemeClr val="tx1">
                    <a:lumMod val="65000"/>
                    <a:lumOff val="35000"/>
                  </a:schemeClr>
                </a:solidFill>
                <a:round/>
              </a:ln>
              <a:effectLst/>
            </c:spPr>
          </c:errBars>
          <c:xVal>
            <c:numRef>
              <c:f>Attach!$B$30:$B$35</c:f>
              <c:numCache>
                <c:formatCode>General</c:formatCode>
                <c:ptCount val="6"/>
                <c:pt idx="0">
                  <c:v>1</c:v>
                </c:pt>
                <c:pt idx="1">
                  <c:v>2</c:v>
                </c:pt>
                <c:pt idx="2">
                  <c:v>3</c:v>
                </c:pt>
                <c:pt idx="3">
                  <c:v>4</c:v>
                </c:pt>
                <c:pt idx="4">
                  <c:v>5</c:v>
                </c:pt>
                <c:pt idx="5">
                  <c:v>6</c:v>
                </c:pt>
              </c:numCache>
            </c:numRef>
          </c:xVal>
          <c:yVal>
            <c:numRef>
              <c:f>Attach!$M$8:$M$13</c:f>
              <c:numCache>
                <c:formatCode>0.00</c:formatCode>
                <c:ptCount val="6"/>
                <c:pt idx="0">
                  <c:v>62.928837488238592</c:v>
                </c:pt>
                <c:pt idx="1">
                  <c:v>71.967835377517702</c:v>
                </c:pt>
                <c:pt idx="2">
                  <c:v>86.644497475769128</c:v>
                </c:pt>
                <c:pt idx="3">
                  <c:v>93.542402100883919</c:v>
                </c:pt>
                <c:pt idx="4">
                  <c:v>94.46873454090165</c:v>
                </c:pt>
                <c:pt idx="5">
                  <c:v>97.855937162555477</c:v>
                </c:pt>
              </c:numCache>
            </c:numRef>
          </c:yVal>
          <c:smooth val="0"/>
          <c:extLst xmlns:c16r2="http://schemas.microsoft.com/office/drawing/2015/06/chart">
            <c:ext xmlns:c16="http://schemas.microsoft.com/office/drawing/2014/chart" uri="{C3380CC4-5D6E-409C-BE32-E72D297353CC}">
              <c16:uniqueId val="{00000002-2381-4A81-820A-EFDDE1F4DBF8}"/>
            </c:ext>
          </c:extLst>
        </c:ser>
        <c:dLbls>
          <c:showLegendKey val="0"/>
          <c:showVal val="0"/>
          <c:showCatName val="0"/>
          <c:showSerName val="0"/>
          <c:showPercent val="0"/>
          <c:showBubbleSize val="0"/>
        </c:dLbls>
        <c:axId val="130719664"/>
        <c:axId val="130729456"/>
      </c:scatterChart>
      <c:valAx>
        <c:axId val="130719664"/>
        <c:scaling>
          <c:orientation val="minMax"/>
          <c:max val="6.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50" b="0" i="0" u="none" strike="noStrike" kern="1200" baseline="0">
                    <a:solidFill>
                      <a:schemeClr val="tx1">
                        <a:lumMod val="65000"/>
                        <a:lumOff val="35000"/>
                      </a:schemeClr>
                    </a:solidFill>
                    <a:latin typeface="Calibri" panose="020F0502020204030204" pitchFamily="34" charset="0"/>
                    <a:ea typeface="+mn-ea"/>
                    <a:cs typeface="+mn-cs"/>
                  </a:defRPr>
                </a:pPr>
                <a:r>
                  <a:rPr lang="en-GB"/>
                  <a:t>Time in culture (days)</a:t>
                </a:r>
              </a:p>
            </c:rich>
          </c:tx>
          <c:layout>
            <c:manualLayout>
              <c:xMode val="edge"/>
              <c:yMode val="edge"/>
              <c:x val="0.41892970649562072"/>
              <c:y val="0.93560837103467231"/>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crossAx val="130729456"/>
        <c:crosses val="autoZero"/>
        <c:crossBetween val="midCat"/>
      </c:valAx>
      <c:valAx>
        <c:axId val="13072945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Calibri" panose="020F0502020204030204" pitchFamily="34" charset="0"/>
                    <a:ea typeface="+mn-ea"/>
                    <a:cs typeface="+mn-cs"/>
                  </a:defRPr>
                </a:pPr>
                <a:r>
                  <a:rPr lang="en-GB"/>
                  <a:t>hMSC attachment (%)</a:t>
                </a:r>
              </a:p>
            </c:rich>
          </c:tx>
          <c:layout>
            <c:manualLayout>
              <c:xMode val="edge"/>
              <c:yMode val="edge"/>
              <c:x val="7.1288605881629176E-3"/>
              <c:y val="0.16544259259259281"/>
            </c:manualLayout>
          </c:layout>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crossAx val="130719664"/>
        <c:crosses val="autoZero"/>
        <c:crossBetween val="midCat"/>
      </c:valAx>
      <c:spPr>
        <a:noFill/>
        <a:ln>
          <a:noFill/>
        </a:ln>
        <a:effectLst/>
      </c:spPr>
    </c:plotArea>
    <c:legend>
      <c:legendPos val="b"/>
      <c:layout>
        <c:manualLayout>
          <c:xMode val="edge"/>
          <c:yMode val="edge"/>
          <c:x val="8.594807432016735E-2"/>
          <c:y val="1.45787037037037E-3"/>
          <c:w val="0.88617248062015508"/>
          <c:h val="0.12964490740740744"/>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sz="1050">
          <a:latin typeface="Calibri" panose="020F050202020403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3425925925925"/>
          <c:y val="6.4675925925925928E-2"/>
          <c:w val="0.76724845679012432"/>
          <c:h val="0.72854722222222212"/>
        </c:manualLayout>
      </c:layout>
      <c:barChart>
        <c:barDir val="col"/>
        <c:grouping val="clustered"/>
        <c:varyColors val="0"/>
        <c:ser>
          <c:idx val="0"/>
          <c:order val="0"/>
          <c:tx>
            <c:strRef>
              <c:f>Sparging!$AN$3</c:f>
              <c:strCache>
                <c:ptCount val="1"/>
                <c:pt idx="0">
                  <c:v>Glucose</c:v>
                </c:pt>
              </c:strCache>
            </c:strRef>
          </c:tx>
          <c:spPr>
            <a:solidFill>
              <a:schemeClr val="accent1"/>
            </a:solidFill>
            <a:ln>
              <a:noFill/>
            </a:ln>
            <a:effectLst/>
          </c:spPr>
          <c:invertIfNegative val="0"/>
          <c:errBars>
            <c:errBarType val="both"/>
            <c:errValType val="cust"/>
            <c:noEndCap val="0"/>
            <c:plus>
              <c:numRef>
                <c:f>Sparging!$AO$5:$AO$7</c:f>
                <c:numCache>
                  <c:formatCode>General</c:formatCode>
                  <c:ptCount val="3"/>
                  <c:pt idx="0">
                    <c:v>2.1295722914257094</c:v>
                  </c:pt>
                  <c:pt idx="1">
                    <c:v>2.6315301752137623</c:v>
                  </c:pt>
                  <c:pt idx="2">
                    <c:v>2.2475999515104768</c:v>
                  </c:pt>
                </c:numCache>
              </c:numRef>
            </c:plus>
            <c:minus>
              <c:numRef>
                <c:f>Sparging!$AO$5:$AO$7</c:f>
                <c:numCache>
                  <c:formatCode>General</c:formatCode>
                  <c:ptCount val="3"/>
                  <c:pt idx="0">
                    <c:v>2.1295722914257094</c:v>
                  </c:pt>
                  <c:pt idx="1">
                    <c:v>2.6315301752137623</c:v>
                  </c:pt>
                  <c:pt idx="2">
                    <c:v>2.2475999515104768</c:v>
                  </c:pt>
                </c:numCache>
              </c:numRef>
            </c:minus>
            <c:spPr>
              <a:noFill/>
              <a:ln w="9525" cap="flat" cmpd="sng" algn="ctr">
                <a:solidFill>
                  <a:schemeClr val="tx1">
                    <a:lumMod val="65000"/>
                    <a:lumOff val="35000"/>
                  </a:schemeClr>
                </a:solidFill>
                <a:round/>
              </a:ln>
              <a:effectLst/>
            </c:spPr>
          </c:errBars>
          <c:cat>
            <c:strRef>
              <c:f>Sparging!$AM$5:$AM$7</c:f>
              <c:strCache>
                <c:ptCount val="3"/>
                <c:pt idx="0">
                  <c:v>Headspace</c:v>
                </c:pt>
                <c:pt idx="1">
                  <c:v>Sparging with Pluronic F68</c:v>
                </c:pt>
                <c:pt idx="2">
                  <c:v>Sparging without Pluronic F68</c:v>
                </c:pt>
              </c:strCache>
            </c:strRef>
          </c:cat>
          <c:val>
            <c:numRef>
              <c:f>Sparging!$AN$5:$AN$7</c:f>
              <c:numCache>
                <c:formatCode>General</c:formatCode>
                <c:ptCount val="3"/>
                <c:pt idx="0">
                  <c:v>13.481706342590421</c:v>
                </c:pt>
                <c:pt idx="1">
                  <c:v>16.174912355814609</c:v>
                </c:pt>
                <c:pt idx="2">
                  <c:v>13.815054286300141</c:v>
                </c:pt>
              </c:numCache>
            </c:numRef>
          </c:val>
          <c:extLst xmlns:c16r2="http://schemas.microsoft.com/office/drawing/2015/06/chart">
            <c:ext xmlns:c16="http://schemas.microsoft.com/office/drawing/2014/chart" uri="{C3380CC4-5D6E-409C-BE32-E72D297353CC}">
              <c16:uniqueId val="{00000000-8D54-49AF-8531-0A37117E93E6}"/>
            </c:ext>
          </c:extLst>
        </c:ser>
        <c:dLbls>
          <c:showLegendKey val="0"/>
          <c:showVal val="0"/>
          <c:showCatName val="0"/>
          <c:showSerName val="0"/>
          <c:showPercent val="0"/>
          <c:showBubbleSize val="0"/>
        </c:dLbls>
        <c:gapWidth val="219"/>
        <c:overlap val="-27"/>
        <c:axId val="130730000"/>
        <c:axId val="130731632"/>
      </c:barChart>
      <c:catAx>
        <c:axId val="130730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31632"/>
        <c:crosses val="autoZero"/>
        <c:auto val="1"/>
        <c:lblAlgn val="ctr"/>
        <c:lblOffset val="100"/>
        <c:noMultiLvlLbl val="0"/>
      </c:catAx>
      <c:valAx>
        <c:axId val="130731632"/>
        <c:scaling>
          <c:orientation val="minMax"/>
          <c:max val="2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Glucose Consumption Rate </a:t>
                </a:r>
              </a:p>
              <a:p>
                <a:pPr>
                  <a:defRPr/>
                </a:pPr>
                <a:r>
                  <a:rPr lang="en-GB" dirty="0"/>
                  <a:t>(pmol.cell</a:t>
                </a:r>
                <a:r>
                  <a:rPr lang="en-GB" baseline="30000" dirty="0"/>
                  <a:t>-1</a:t>
                </a:r>
                <a:r>
                  <a:rPr lang="en-GB" dirty="0"/>
                  <a:t>.day</a:t>
                </a:r>
                <a:r>
                  <a:rPr lang="en-GB" baseline="30000" dirty="0"/>
                  <a:t>-1</a:t>
                </a:r>
                <a:r>
                  <a:rPr lang="en-GB" dirty="0"/>
                  <a:t>)</a:t>
                </a:r>
              </a:p>
            </c:rich>
          </c:tx>
          <c:layout>
            <c:manualLayout>
              <c:xMode val="edge"/>
              <c:yMode val="edge"/>
              <c:x val="0"/>
              <c:y val="0.1822685185185185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30000"/>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029135802469151"/>
          <c:y val="6.4675925925925928E-2"/>
          <c:w val="0.7465913580246919"/>
          <c:h val="0.70502870370370374"/>
        </c:manualLayout>
      </c:layout>
      <c:barChart>
        <c:barDir val="col"/>
        <c:grouping val="clustered"/>
        <c:varyColors val="0"/>
        <c:ser>
          <c:idx val="0"/>
          <c:order val="0"/>
          <c:tx>
            <c:strRef>
              <c:f>Sparging!$AR$3</c:f>
              <c:strCache>
                <c:ptCount val="1"/>
                <c:pt idx="0">
                  <c:v>Ammonia</c:v>
                </c:pt>
              </c:strCache>
            </c:strRef>
          </c:tx>
          <c:spPr>
            <a:solidFill>
              <a:schemeClr val="accent1"/>
            </a:solidFill>
            <a:ln>
              <a:noFill/>
            </a:ln>
            <a:effectLst/>
          </c:spPr>
          <c:invertIfNegative val="0"/>
          <c:errBars>
            <c:errBarType val="both"/>
            <c:errValType val="cust"/>
            <c:noEndCap val="0"/>
            <c:plus>
              <c:numRef>
                <c:f>Sparging!$AS$5:$AS$7</c:f>
                <c:numCache>
                  <c:formatCode>General</c:formatCode>
                  <c:ptCount val="3"/>
                  <c:pt idx="0">
                    <c:v>0.25702047044811177</c:v>
                  </c:pt>
                  <c:pt idx="1">
                    <c:v>4.0603537367479167E-2</c:v>
                  </c:pt>
                  <c:pt idx="2">
                    <c:v>3.7106171189310082E-2</c:v>
                  </c:pt>
                </c:numCache>
              </c:numRef>
            </c:plus>
            <c:minus>
              <c:numRef>
                <c:f>Sparging!$AS$5:$AS$7</c:f>
                <c:numCache>
                  <c:formatCode>General</c:formatCode>
                  <c:ptCount val="3"/>
                  <c:pt idx="0">
                    <c:v>0.25702047044811177</c:v>
                  </c:pt>
                  <c:pt idx="1">
                    <c:v>4.0603537367479167E-2</c:v>
                  </c:pt>
                  <c:pt idx="2">
                    <c:v>3.7106171189310082E-2</c:v>
                  </c:pt>
                </c:numCache>
              </c:numRef>
            </c:minus>
            <c:spPr>
              <a:noFill/>
              <a:ln w="9525" cap="flat" cmpd="sng" algn="ctr">
                <a:solidFill>
                  <a:schemeClr val="tx1">
                    <a:lumMod val="65000"/>
                    <a:lumOff val="35000"/>
                  </a:schemeClr>
                </a:solidFill>
                <a:round/>
              </a:ln>
              <a:effectLst/>
            </c:spPr>
          </c:errBars>
          <c:cat>
            <c:strRef>
              <c:f>Sparging!$AM$5:$AM$7</c:f>
              <c:strCache>
                <c:ptCount val="3"/>
                <c:pt idx="0">
                  <c:v>Headspace</c:v>
                </c:pt>
                <c:pt idx="1">
                  <c:v>Sparging with Pluronic F68</c:v>
                </c:pt>
                <c:pt idx="2">
                  <c:v>Sparging without Pluronic F68</c:v>
                </c:pt>
              </c:strCache>
            </c:strRef>
          </c:cat>
          <c:val>
            <c:numRef>
              <c:f>Sparging!$AR$5:$AR$7</c:f>
              <c:numCache>
                <c:formatCode>General</c:formatCode>
                <c:ptCount val="3"/>
                <c:pt idx="0">
                  <c:v>2.3721461035946558</c:v>
                </c:pt>
                <c:pt idx="1">
                  <c:v>3.6422535004099688</c:v>
                </c:pt>
                <c:pt idx="2">
                  <c:v>3.3285297455221889</c:v>
                </c:pt>
              </c:numCache>
            </c:numRef>
          </c:val>
          <c:extLst xmlns:c16r2="http://schemas.microsoft.com/office/drawing/2015/06/chart">
            <c:ext xmlns:c16="http://schemas.microsoft.com/office/drawing/2014/chart" uri="{C3380CC4-5D6E-409C-BE32-E72D297353CC}">
              <c16:uniqueId val="{00000000-CCF9-42AC-A2B3-F0AEDF472740}"/>
            </c:ext>
          </c:extLst>
        </c:ser>
        <c:dLbls>
          <c:showLegendKey val="0"/>
          <c:showVal val="0"/>
          <c:showCatName val="0"/>
          <c:showSerName val="0"/>
          <c:showPercent val="0"/>
          <c:showBubbleSize val="0"/>
        </c:dLbls>
        <c:gapWidth val="219"/>
        <c:overlap val="-27"/>
        <c:axId val="130726736"/>
        <c:axId val="130724016"/>
      </c:barChart>
      <c:catAx>
        <c:axId val="130726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4016"/>
        <c:crosses val="autoZero"/>
        <c:auto val="1"/>
        <c:lblAlgn val="ctr"/>
        <c:lblOffset val="100"/>
        <c:noMultiLvlLbl val="0"/>
      </c:catAx>
      <c:valAx>
        <c:axId val="1307240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Ammonia Production Rate </a:t>
                </a:r>
              </a:p>
              <a:p>
                <a:pPr>
                  <a:defRPr/>
                </a:pPr>
                <a:r>
                  <a:rPr lang="en-GB" dirty="0"/>
                  <a:t>(pmol.cell</a:t>
                </a:r>
                <a:r>
                  <a:rPr lang="en-GB" baseline="30000" dirty="0"/>
                  <a:t>-1</a:t>
                </a:r>
                <a:r>
                  <a:rPr lang="en-GB" dirty="0"/>
                  <a:t>.day</a:t>
                </a:r>
                <a:r>
                  <a:rPr lang="en-GB" baseline="30000" dirty="0"/>
                  <a:t>-1</a:t>
                </a:r>
                <a:r>
                  <a:rPr lang="en-GB" dirty="0"/>
                  <a:t>)</a:t>
                </a:r>
              </a:p>
            </c:rich>
          </c:tx>
          <c:layout>
            <c:manualLayout>
              <c:xMode val="edge"/>
              <c:yMode val="edge"/>
              <c:x val="0"/>
              <c:y val="0.1651587962962962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6736"/>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315277777777777"/>
          <c:y val="6.4675925925925928E-2"/>
          <c:w val="0.74372993827160561"/>
          <c:h val="0.73442685185185186"/>
        </c:manualLayout>
      </c:layout>
      <c:barChart>
        <c:barDir val="col"/>
        <c:grouping val="clustered"/>
        <c:varyColors val="0"/>
        <c:ser>
          <c:idx val="0"/>
          <c:order val="0"/>
          <c:tx>
            <c:strRef>
              <c:f>Sparging!$AP$3</c:f>
              <c:strCache>
                <c:ptCount val="1"/>
                <c:pt idx="0">
                  <c:v>Lactate</c:v>
                </c:pt>
              </c:strCache>
            </c:strRef>
          </c:tx>
          <c:spPr>
            <a:solidFill>
              <a:schemeClr val="accent1"/>
            </a:solidFill>
            <a:ln>
              <a:noFill/>
            </a:ln>
            <a:effectLst/>
          </c:spPr>
          <c:invertIfNegative val="0"/>
          <c:errBars>
            <c:errBarType val="both"/>
            <c:errValType val="cust"/>
            <c:noEndCap val="0"/>
            <c:plus>
              <c:numRef>
                <c:f>Sparging!$AQ$5:$AQ$7</c:f>
                <c:numCache>
                  <c:formatCode>General</c:formatCode>
                  <c:ptCount val="3"/>
                  <c:pt idx="0">
                    <c:v>3.2057489496796769</c:v>
                  </c:pt>
                  <c:pt idx="1">
                    <c:v>1.2606952358307062</c:v>
                  </c:pt>
                  <c:pt idx="2">
                    <c:v>1.2659608774597237</c:v>
                  </c:pt>
                </c:numCache>
              </c:numRef>
            </c:plus>
            <c:minus>
              <c:numRef>
                <c:f>Sparging!$AQ$5:$AQ$7</c:f>
                <c:numCache>
                  <c:formatCode>General</c:formatCode>
                  <c:ptCount val="3"/>
                  <c:pt idx="0">
                    <c:v>3.2057489496796769</c:v>
                  </c:pt>
                  <c:pt idx="1">
                    <c:v>1.2606952358307062</c:v>
                  </c:pt>
                  <c:pt idx="2">
                    <c:v>1.2659608774597237</c:v>
                  </c:pt>
                </c:numCache>
              </c:numRef>
            </c:minus>
            <c:spPr>
              <a:noFill/>
              <a:ln w="9525" cap="flat" cmpd="sng" algn="ctr">
                <a:solidFill>
                  <a:schemeClr val="tx1">
                    <a:lumMod val="65000"/>
                    <a:lumOff val="35000"/>
                  </a:schemeClr>
                </a:solidFill>
                <a:round/>
              </a:ln>
              <a:effectLst/>
            </c:spPr>
          </c:errBars>
          <c:cat>
            <c:strRef>
              <c:f>Sparging!$AM$5:$AM$7</c:f>
              <c:strCache>
                <c:ptCount val="3"/>
                <c:pt idx="0">
                  <c:v>Headspace</c:v>
                </c:pt>
                <c:pt idx="1">
                  <c:v>Sparging with Pluronic F68</c:v>
                </c:pt>
                <c:pt idx="2">
                  <c:v>Sparging without Pluronic F68</c:v>
                </c:pt>
              </c:strCache>
            </c:strRef>
          </c:cat>
          <c:val>
            <c:numRef>
              <c:f>Sparging!$AP$5:$AP$7</c:f>
              <c:numCache>
                <c:formatCode>General</c:formatCode>
                <c:ptCount val="3"/>
                <c:pt idx="0">
                  <c:v>15.895379139080807</c:v>
                </c:pt>
                <c:pt idx="1">
                  <c:v>22.369281506535753</c:v>
                </c:pt>
                <c:pt idx="2">
                  <c:v>22.462712985107505</c:v>
                </c:pt>
              </c:numCache>
            </c:numRef>
          </c:val>
          <c:extLst xmlns:c16r2="http://schemas.microsoft.com/office/drawing/2015/06/chart">
            <c:ext xmlns:c16="http://schemas.microsoft.com/office/drawing/2014/chart" uri="{C3380CC4-5D6E-409C-BE32-E72D297353CC}">
              <c16:uniqueId val="{00000000-817A-40B6-B83E-2348EA391EA3}"/>
            </c:ext>
          </c:extLst>
        </c:ser>
        <c:dLbls>
          <c:showLegendKey val="0"/>
          <c:showVal val="0"/>
          <c:showCatName val="0"/>
          <c:showSerName val="0"/>
          <c:showPercent val="0"/>
          <c:showBubbleSize val="0"/>
        </c:dLbls>
        <c:gapWidth val="219"/>
        <c:overlap val="-27"/>
        <c:axId val="130732176"/>
        <c:axId val="130732720"/>
      </c:barChart>
      <c:catAx>
        <c:axId val="13073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32720"/>
        <c:crosses val="autoZero"/>
        <c:auto val="1"/>
        <c:lblAlgn val="ctr"/>
        <c:lblOffset val="100"/>
        <c:noMultiLvlLbl val="0"/>
      </c:catAx>
      <c:valAx>
        <c:axId val="130732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Lactate Production Rate </a:t>
                </a:r>
              </a:p>
              <a:p>
                <a:pPr>
                  <a:defRPr/>
                </a:pPr>
                <a:r>
                  <a:rPr lang="en-GB" dirty="0"/>
                  <a:t>(pmol.cell</a:t>
                </a:r>
                <a:r>
                  <a:rPr lang="en-GB" baseline="30000" dirty="0"/>
                  <a:t>-1</a:t>
                </a:r>
                <a:r>
                  <a:rPr lang="en-GB" dirty="0"/>
                  <a:t>.day</a:t>
                </a:r>
                <a:r>
                  <a:rPr lang="en-GB" baseline="30000" dirty="0"/>
                  <a:t>-1</a:t>
                </a:r>
                <a:r>
                  <a:rPr lang="en-GB" dirty="0"/>
                  <a:t>)</a:t>
                </a:r>
              </a:p>
            </c:rich>
          </c:tx>
          <c:layout>
            <c:manualLayout>
              <c:xMode val="edge"/>
              <c:yMode val="edge"/>
              <c:x val="7.8395061728395114E-3"/>
              <c:y val="0.194955092592592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32176"/>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63716049382715"/>
          <c:y val="6.4675925925925928E-2"/>
          <c:w val="0.75051111111111113"/>
          <c:h val="0.70502870370370374"/>
        </c:manualLayout>
      </c:layout>
      <c:barChart>
        <c:barDir val="col"/>
        <c:grouping val="clustered"/>
        <c:varyColors val="0"/>
        <c:ser>
          <c:idx val="0"/>
          <c:order val="0"/>
          <c:tx>
            <c:strRef>
              <c:f>Sparging!$AT$3</c:f>
              <c:strCache>
                <c:ptCount val="1"/>
                <c:pt idx="0">
                  <c:v>Yeild</c:v>
                </c:pt>
              </c:strCache>
            </c:strRef>
          </c:tx>
          <c:spPr>
            <a:solidFill>
              <a:schemeClr val="accent1"/>
            </a:solidFill>
            <a:ln>
              <a:noFill/>
            </a:ln>
            <a:effectLst/>
          </c:spPr>
          <c:invertIfNegative val="0"/>
          <c:errBars>
            <c:errBarType val="both"/>
            <c:errValType val="cust"/>
            <c:noEndCap val="0"/>
            <c:plus>
              <c:numRef>
                <c:f>Sparging!$AU$5:$AU$7</c:f>
                <c:numCache>
                  <c:formatCode>General</c:formatCode>
                  <c:ptCount val="3"/>
                  <c:pt idx="0">
                    <c:v>0.37036939631933008</c:v>
                  </c:pt>
                  <c:pt idx="1">
                    <c:v>0.30700125026060682</c:v>
                  </c:pt>
                  <c:pt idx="2">
                    <c:v>0.35454159399494711</c:v>
                  </c:pt>
                </c:numCache>
              </c:numRef>
            </c:plus>
            <c:minus>
              <c:numRef>
                <c:f>Sparging!$AU$5:$AU$7</c:f>
                <c:numCache>
                  <c:formatCode>General</c:formatCode>
                  <c:ptCount val="3"/>
                  <c:pt idx="0">
                    <c:v>0.37036939631933008</c:v>
                  </c:pt>
                  <c:pt idx="1">
                    <c:v>0.30700125026060682</c:v>
                  </c:pt>
                  <c:pt idx="2">
                    <c:v>0.35454159399494711</c:v>
                  </c:pt>
                </c:numCache>
              </c:numRef>
            </c:minus>
            <c:spPr>
              <a:noFill/>
              <a:ln w="9525" cap="flat" cmpd="sng" algn="ctr">
                <a:solidFill>
                  <a:schemeClr val="tx1">
                    <a:lumMod val="65000"/>
                    <a:lumOff val="35000"/>
                  </a:schemeClr>
                </a:solidFill>
                <a:round/>
              </a:ln>
              <a:effectLst/>
            </c:spPr>
          </c:errBars>
          <c:cat>
            <c:strRef>
              <c:f>Sparging!$AM$5:$AM$7</c:f>
              <c:strCache>
                <c:ptCount val="3"/>
                <c:pt idx="0">
                  <c:v>Headspace</c:v>
                </c:pt>
                <c:pt idx="1">
                  <c:v>Sparging with Pluronic F68</c:v>
                </c:pt>
                <c:pt idx="2">
                  <c:v>Sparging without Pluronic F68</c:v>
                </c:pt>
              </c:strCache>
            </c:strRef>
          </c:cat>
          <c:val>
            <c:numRef>
              <c:f>Sparging!$AT$5:$AT$7</c:f>
              <c:numCache>
                <c:formatCode>General</c:formatCode>
                <c:ptCount val="3"/>
                <c:pt idx="0">
                  <c:v>1.2075309174230098</c:v>
                </c:pt>
                <c:pt idx="1">
                  <c:v>1.4079348643452634</c:v>
                </c:pt>
                <c:pt idx="2">
                  <c:v>1.6259590819981768</c:v>
                </c:pt>
              </c:numCache>
            </c:numRef>
          </c:val>
          <c:extLst xmlns:c16r2="http://schemas.microsoft.com/office/drawing/2015/06/chart">
            <c:ext xmlns:c16="http://schemas.microsoft.com/office/drawing/2014/chart" uri="{C3380CC4-5D6E-409C-BE32-E72D297353CC}">
              <c16:uniqueId val="{00000000-A8CE-4B6C-B8E8-E5DCA2B13BDE}"/>
            </c:ext>
          </c:extLst>
        </c:ser>
        <c:dLbls>
          <c:showLegendKey val="0"/>
          <c:showVal val="0"/>
          <c:showCatName val="0"/>
          <c:showSerName val="0"/>
          <c:showPercent val="0"/>
          <c:showBubbleSize val="0"/>
        </c:dLbls>
        <c:gapWidth val="219"/>
        <c:overlap val="-27"/>
        <c:axId val="130733264"/>
        <c:axId val="130727280"/>
      </c:barChart>
      <c:catAx>
        <c:axId val="130733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7280"/>
        <c:crosses val="autoZero"/>
        <c:auto val="1"/>
        <c:lblAlgn val="ctr"/>
        <c:lblOffset val="100"/>
        <c:noMultiLvlLbl val="0"/>
      </c:catAx>
      <c:valAx>
        <c:axId val="1307272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Yield of Lactate from Glucose (mol.mol</a:t>
                </a:r>
                <a:r>
                  <a:rPr lang="en-GB" baseline="30000" dirty="0"/>
                  <a:t>-1</a:t>
                </a:r>
                <a:r>
                  <a:rPr lang="en-GB" dirty="0"/>
                  <a:t>)</a:t>
                </a:r>
              </a:p>
            </c:rich>
          </c:tx>
          <c:layout>
            <c:manualLayout>
              <c:xMode val="edge"/>
              <c:yMode val="edge"/>
              <c:x val="0"/>
              <c:y val="0.14111111111111121"/>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33264"/>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94716049382716"/>
          <c:y val="8.0798611111111113E-2"/>
          <c:w val="0.73777283950617389"/>
          <c:h val="0.71749953703703695"/>
        </c:manualLayout>
      </c:layout>
      <c:barChart>
        <c:barDir val="col"/>
        <c:grouping val="clustered"/>
        <c:varyColors val="0"/>
        <c:ser>
          <c:idx val="0"/>
          <c:order val="0"/>
          <c:tx>
            <c:strRef>
              <c:f>' Sparging Harvest'!$E$3</c:f>
              <c:strCache>
                <c:ptCount val="1"/>
                <c:pt idx="0">
                  <c:v>Total Cell Number</c:v>
                </c:pt>
              </c:strCache>
            </c:strRef>
          </c:tx>
          <c:spPr>
            <a:solidFill>
              <a:schemeClr val="accent1"/>
            </a:solidFill>
            <a:ln>
              <a:noFill/>
            </a:ln>
            <a:effectLst/>
          </c:spPr>
          <c:invertIfNegative val="0"/>
          <c:errBars>
            <c:errBarType val="both"/>
            <c:errValType val="cust"/>
            <c:noEndCap val="0"/>
            <c:plus>
              <c:numRef>
                <c:f>(' Sparging Harvest'!$E$11,' Sparging Harvest'!$E$19,' Sparging Harvest'!$E$27)</c:f>
                <c:numCache>
                  <c:formatCode>General</c:formatCode>
                  <c:ptCount val="3"/>
                  <c:pt idx="0">
                    <c:v>326197.72941834887</c:v>
                  </c:pt>
                  <c:pt idx="1">
                    <c:v>326109.88370486425</c:v>
                  </c:pt>
                  <c:pt idx="2">
                    <c:v>145840.77361972551</c:v>
                  </c:pt>
                </c:numCache>
              </c:numRef>
            </c:plus>
            <c:minus>
              <c:numRef>
                <c:f>(' Sparging Harvest'!$E$11,' Sparging Harvest'!$E$19,' Sparging Harvest'!$E$27)</c:f>
                <c:numCache>
                  <c:formatCode>General</c:formatCode>
                  <c:ptCount val="3"/>
                  <c:pt idx="0">
                    <c:v>326197.72941834887</c:v>
                  </c:pt>
                  <c:pt idx="1">
                    <c:v>326109.88370486425</c:v>
                  </c:pt>
                  <c:pt idx="2">
                    <c:v>145840.77361972551</c:v>
                  </c:pt>
                </c:numCache>
              </c:numRef>
            </c:minus>
            <c:spPr>
              <a:noFill/>
              <a:ln w="9525" cap="flat" cmpd="sng" algn="ctr">
                <a:solidFill>
                  <a:schemeClr val="tx1">
                    <a:lumMod val="65000"/>
                    <a:lumOff val="35000"/>
                  </a:schemeClr>
                </a:solidFill>
                <a:round/>
              </a:ln>
              <a:effectLst/>
            </c:spPr>
          </c:errBars>
          <c:cat>
            <c:strRef>
              <c:f>' Sparging Harvest'!$O$12:$O$14</c:f>
              <c:strCache>
                <c:ptCount val="3"/>
                <c:pt idx="0">
                  <c:v>Headspace</c:v>
                </c:pt>
                <c:pt idx="1">
                  <c:v>Sparging with Pluronic F68</c:v>
                </c:pt>
                <c:pt idx="2">
                  <c:v>Sparging without Pluronic F68</c:v>
                </c:pt>
              </c:strCache>
            </c:strRef>
          </c:cat>
          <c:val>
            <c:numRef>
              <c:f>(' Sparging Harvest'!$E$10,' Sparging Harvest'!$E$18,' Sparging Harvest'!$E$26)</c:f>
              <c:numCache>
                <c:formatCode>0.0E+00</c:formatCode>
                <c:ptCount val="3"/>
                <c:pt idx="0">
                  <c:v>10159090.909090905</c:v>
                </c:pt>
                <c:pt idx="1">
                  <c:v>4166250</c:v>
                </c:pt>
                <c:pt idx="2">
                  <c:v>5754375</c:v>
                </c:pt>
              </c:numCache>
            </c:numRef>
          </c:val>
          <c:extLst xmlns:c16r2="http://schemas.microsoft.com/office/drawing/2015/06/chart">
            <c:ext xmlns:c16="http://schemas.microsoft.com/office/drawing/2014/chart" uri="{C3380CC4-5D6E-409C-BE32-E72D297353CC}">
              <c16:uniqueId val="{00000000-3D1E-4D4E-9128-3A88DB2EA05F}"/>
            </c:ext>
          </c:extLst>
        </c:ser>
        <c:dLbls>
          <c:showLegendKey val="0"/>
          <c:showVal val="0"/>
          <c:showCatName val="0"/>
          <c:showSerName val="0"/>
          <c:showPercent val="0"/>
          <c:showBubbleSize val="0"/>
        </c:dLbls>
        <c:gapWidth val="219"/>
        <c:overlap val="-27"/>
        <c:axId val="130720752"/>
        <c:axId val="130727824"/>
      </c:barChart>
      <c:catAx>
        <c:axId val="130720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7824"/>
        <c:crosses val="autoZero"/>
        <c:auto val="1"/>
        <c:lblAlgn val="ctr"/>
        <c:lblOffset val="100"/>
        <c:noMultiLvlLbl val="0"/>
      </c:catAx>
      <c:valAx>
        <c:axId val="130727824"/>
        <c:scaling>
          <c:orientation val="minMax"/>
          <c:max val="1400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000"/>
                  <a:t>Post-harvest hMSC Number</a:t>
                </a:r>
              </a:p>
            </c:rich>
          </c:tx>
          <c:layout>
            <c:manualLayout>
              <c:xMode val="edge"/>
              <c:yMode val="edge"/>
              <c:x val="6.1280864197530861E-3"/>
              <c:y val="0.14246712962962971"/>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0752"/>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sz="900"/>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70246913580259"/>
          <c:y val="5.1400554097404488E-2"/>
          <c:w val="0.78081111111111112"/>
          <c:h val="0.72765555555555606"/>
        </c:manualLayout>
      </c:layout>
      <c:barChart>
        <c:barDir val="col"/>
        <c:grouping val="clustered"/>
        <c:varyColors val="0"/>
        <c:ser>
          <c:idx val="0"/>
          <c:order val="0"/>
          <c:tx>
            <c:strRef>
              <c:f>' Sparging Harvest'!$I$3</c:f>
              <c:strCache>
                <c:ptCount val="1"/>
                <c:pt idx="0">
                  <c:v>Mean Cell Diameter (µm)</c:v>
                </c:pt>
              </c:strCache>
            </c:strRef>
          </c:tx>
          <c:spPr>
            <a:solidFill>
              <a:schemeClr val="accent1"/>
            </a:solidFill>
            <a:ln>
              <a:noFill/>
            </a:ln>
            <a:effectLst/>
          </c:spPr>
          <c:invertIfNegative val="0"/>
          <c:errBars>
            <c:errBarType val="both"/>
            <c:errValType val="cust"/>
            <c:noEndCap val="0"/>
            <c:plus>
              <c:numRef>
                <c:f>(' Sparging Harvest'!$I$11,' Sparging Harvest'!$I$19,' Sparging Harvest'!$I$27)</c:f>
                <c:numCache>
                  <c:formatCode>General</c:formatCode>
                  <c:ptCount val="3"/>
                  <c:pt idx="0">
                    <c:v>0.21908902300206645</c:v>
                  </c:pt>
                  <c:pt idx="1">
                    <c:v>0.21602468994692883</c:v>
                  </c:pt>
                  <c:pt idx="2">
                    <c:v>0.21213203435596487</c:v>
                  </c:pt>
                </c:numCache>
              </c:numRef>
            </c:plus>
            <c:minus>
              <c:numRef>
                <c:f>(' Sparging Harvest'!$I$11,' Sparging Harvest'!$I$19,' Sparging Harvest'!$I$27)</c:f>
                <c:numCache>
                  <c:formatCode>General</c:formatCode>
                  <c:ptCount val="3"/>
                  <c:pt idx="0">
                    <c:v>0.21908902300206645</c:v>
                  </c:pt>
                  <c:pt idx="1">
                    <c:v>0.21602468994692883</c:v>
                  </c:pt>
                  <c:pt idx="2">
                    <c:v>0.21213203435596487</c:v>
                  </c:pt>
                </c:numCache>
              </c:numRef>
            </c:minus>
            <c:spPr>
              <a:noFill/>
              <a:ln w="9525" cap="flat" cmpd="sng" algn="ctr">
                <a:solidFill>
                  <a:schemeClr val="tx1">
                    <a:lumMod val="65000"/>
                    <a:lumOff val="35000"/>
                  </a:schemeClr>
                </a:solidFill>
                <a:round/>
              </a:ln>
              <a:effectLst/>
            </c:spPr>
          </c:errBars>
          <c:cat>
            <c:strRef>
              <c:f>' Sparging Harvest'!$O$12:$O$14</c:f>
              <c:strCache>
                <c:ptCount val="3"/>
                <c:pt idx="0">
                  <c:v>Headspace</c:v>
                </c:pt>
                <c:pt idx="1">
                  <c:v>Sparging with Pluronic F68</c:v>
                </c:pt>
                <c:pt idx="2">
                  <c:v>Sparging without Pluronic F68</c:v>
                </c:pt>
              </c:strCache>
            </c:strRef>
          </c:cat>
          <c:val>
            <c:numRef>
              <c:f>(' Sparging Harvest'!$I$10,' Sparging Harvest'!$I$18,' Sparging Harvest'!$I$26)</c:f>
              <c:numCache>
                <c:formatCode>0.0</c:formatCode>
                <c:ptCount val="3"/>
                <c:pt idx="0">
                  <c:v>14</c:v>
                </c:pt>
                <c:pt idx="1">
                  <c:v>15.5</c:v>
                </c:pt>
                <c:pt idx="2">
                  <c:v>14.350000000000007</c:v>
                </c:pt>
              </c:numCache>
            </c:numRef>
          </c:val>
          <c:extLst xmlns:c16r2="http://schemas.microsoft.com/office/drawing/2015/06/chart">
            <c:ext xmlns:c16="http://schemas.microsoft.com/office/drawing/2014/chart" uri="{C3380CC4-5D6E-409C-BE32-E72D297353CC}">
              <c16:uniqueId val="{00000000-C65A-4BC2-8FFD-F9FAF60A4EBF}"/>
            </c:ext>
          </c:extLst>
        </c:ser>
        <c:dLbls>
          <c:showLegendKey val="0"/>
          <c:showVal val="0"/>
          <c:showCatName val="0"/>
          <c:showSerName val="0"/>
          <c:showPercent val="0"/>
          <c:showBubbleSize val="0"/>
        </c:dLbls>
        <c:gapWidth val="219"/>
        <c:overlap val="-27"/>
        <c:axId val="130721296"/>
        <c:axId val="130718032"/>
      </c:barChart>
      <c:catAx>
        <c:axId val="13072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18032"/>
        <c:crosses val="autoZero"/>
        <c:auto val="1"/>
        <c:lblAlgn val="ctr"/>
        <c:lblOffset val="100"/>
        <c:noMultiLvlLbl val="0"/>
      </c:catAx>
      <c:valAx>
        <c:axId val="130718032"/>
        <c:scaling>
          <c:orientation val="minMax"/>
          <c:max val="18"/>
          <c:min val="1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Mean Cell Diameter (</a:t>
                </a:r>
                <a:r>
                  <a:rPr lang="en-GB" dirty="0">
                    <a:latin typeface="Calibri" panose="020F0502020204030204" pitchFamily="34" charset="0"/>
                  </a:rPr>
                  <a:t>µm)</a:t>
                </a:r>
                <a:endParaRPr lang="en-GB" dirty="0"/>
              </a:p>
            </c:rich>
          </c:tx>
          <c:layout>
            <c:manualLayout>
              <c:xMode val="edge"/>
              <c:yMode val="edge"/>
              <c:x val="2.1807098765432121E-2"/>
              <c:y val="0.17186527777777788"/>
            </c:manualLayout>
          </c:layout>
          <c:overlay val="0"/>
          <c:spPr>
            <a:noFill/>
            <a:ln>
              <a:noFill/>
            </a:ln>
            <a:effectLst/>
          </c:sp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129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bg1">
          <a:lumMod val="75000"/>
        </a:schemeClr>
      </a:solidFill>
      <a:round/>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417067901234567"/>
          <c:y val="5.1400554097404488E-2"/>
          <c:w val="0.76527376543209868"/>
          <c:h val="0.71592957130358803"/>
        </c:manualLayout>
      </c:layout>
      <c:barChart>
        <c:barDir val="col"/>
        <c:grouping val="clustered"/>
        <c:varyColors val="0"/>
        <c:ser>
          <c:idx val="0"/>
          <c:order val="0"/>
          <c:tx>
            <c:strRef>
              <c:f>'Sparging Outgrowth'!$F$3</c:f>
              <c:strCache>
                <c:ptCount val="1"/>
                <c:pt idx="0">
                  <c:v>Specific Growth Rate</c:v>
                </c:pt>
              </c:strCache>
            </c:strRef>
          </c:tx>
          <c:spPr>
            <a:solidFill>
              <a:schemeClr val="accent1"/>
            </a:solidFill>
            <a:ln>
              <a:noFill/>
            </a:ln>
            <a:effectLst/>
          </c:spPr>
          <c:invertIfNegative val="0"/>
          <c:errBars>
            <c:errBarType val="both"/>
            <c:errValType val="cust"/>
            <c:noEndCap val="0"/>
            <c:plus>
              <c:numRef>
                <c:f>('Sparging Outgrowth'!$F$11,'Sparging Outgrowth'!$F$19,'Sparging Outgrowth'!$F$27,'Sparging Outgrowth'!$F$35,'Sparging Outgrowth'!$F$43)</c:f>
                <c:numCache>
                  <c:formatCode>General</c:formatCode>
                  <c:ptCount val="5"/>
                  <c:pt idx="0">
                    <c:v>7.0072455316371324E-3</c:v>
                  </c:pt>
                  <c:pt idx="1">
                    <c:v>1.267552468244984E-2</c:v>
                  </c:pt>
                  <c:pt idx="2">
                    <c:v>7.6412794994720947E-3</c:v>
                  </c:pt>
                  <c:pt idx="3">
                    <c:v>1.5453786942648057E-2</c:v>
                  </c:pt>
                  <c:pt idx="4">
                    <c:v>1.079071241944808E-2</c:v>
                  </c:pt>
                </c:numCache>
              </c:numRef>
            </c:plus>
            <c:minus>
              <c:numRef>
                <c:f>('Sparging Outgrowth'!$F$11,'Sparging Outgrowth'!$F$19,'Sparging Outgrowth'!$F$27,'Sparging Outgrowth'!$F$35,'Sparging Outgrowth'!$F$43)</c:f>
                <c:numCache>
                  <c:formatCode>General</c:formatCode>
                  <c:ptCount val="5"/>
                  <c:pt idx="0">
                    <c:v>7.0072455316371324E-3</c:v>
                  </c:pt>
                  <c:pt idx="1">
                    <c:v>1.267552468244984E-2</c:v>
                  </c:pt>
                  <c:pt idx="2">
                    <c:v>7.6412794994720947E-3</c:v>
                  </c:pt>
                  <c:pt idx="3">
                    <c:v>1.5453786942648057E-2</c:v>
                  </c:pt>
                  <c:pt idx="4">
                    <c:v>1.079071241944808E-2</c:v>
                  </c:pt>
                </c:numCache>
              </c:numRef>
            </c:minus>
            <c:spPr>
              <a:noFill/>
              <a:ln w="9525" cap="flat" cmpd="sng" algn="ctr">
                <a:solidFill>
                  <a:schemeClr val="tx1">
                    <a:lumMod val="65000"/>
                    <a:lumOff val="35000"/>
                  </a:schemeClr>
                </a:solidFill>
                <a:round/>
              </a:ln>
              <a:effectLst/>
            </c:spPr>
          </c:errBars>
          <c:cat>
            <c:strRef>
              <c:f>'Sparging Outgrowth'!$L$19:$L$21</c:f>
              <c:strCache>
                <c:ptCount val="3"/>
                <c:pt idx="0">
                  <c:v>Headspace</c:v>
                </c:pt>
                <c:pt idx="1">
                  <c:v>Sparging with Pluronic F68</c:v>
                </c:pt>
                <c:pt idx="2">
                  <c:v>Sparging without Pluronic F68</c:v>
                </c:pt>
              </c:strCache>
            </c:strRef>
          </c:cat>
          <c:val>
            <c:numRef>
              <c:f>('Sparging Outgrowth'!$F$10,'Sparging Outgrowth'!$F$18,'Sparging Outgrowth'!$F$26)</c:f>
              <c:numCache>
                <c:formatCode>0.0000</c:formatCode>
                <c:ptCount val="3"/>
                <c:pt idx="0">
                  <c:v>0.31064430530769416</c:v>
                </c:pt>
                <c:pt idx="1">
                  <c:v>0.27366970757846631</c:v>
                </c:pt>
                <c:pt idx="2">
                  <c:v>0.31319623794866547</c:v>
                </c:pt>
              </c:numCache>
            </c:numRef>
          </c:val>
          <c:extLst xmlns:c16r2="http://schemas.microsoft.com/office/drawing/2015/06/chart">
            <c:ext xmlns:c16="http://schemas.microsoft.com/office/drawing/2014/chart" uri="{C3380CC4-5D6E-409C-BE32-E72D297353CC}">
              <c16:uniqueId val="{00000000-D3AB-48F7-88F9-8CCA6BB95590}"/>
            </c:ext>
          </c:extLst>
        </c:ser>
        <c:dLbls>
          <c:showLegendKey val="0"/>
          <c:showVal val="0"/>
          <c:showCatName val="0"/>
          <c:showSerName val="0"/>
          <c:showPercent val="0"/>
          <c:showBubbleSize val="0"/>
        </c:dLbls>
        <c:gapWidth val="219"/>
        <c:overlap val="-27"/>
        <c:axId val="130721840"/>
        <c:axId val="130722384"/>
      </c:barChart>
      <c:catAx>
        <c:axId val="130721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2384"/>
        <c:crosses val="autoZero"/>
        <c:auto val="1"/>
        <c:lblAlgn val="ctr"/>
        <c:lblOffset val="100"/>
        <c:noMultiLvlLbl val="0"/>
      </c:catAx>
      <c:valAx>
        <c:axId val="130722384"/>
        <c:scaling>
          <c:orientation val="minMax"/>
          <c:max val="0.4"/>
          <c:min val="0.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Specific Outgrowth Rate (day</a:t>
                </a:r>
                <a:r>
                  <a:rPr lang="en-GB" baseline="30000" dirty="0"/>
                  <a:t>-1</a:t>
                </a:r>
                <a:r>
                  <a:rPr lang="en-GB" dirty="0"/>
                  <a:t>)</a:t>
                </a:r>
              </a:p>
            </c:rich>
          </c:tx>
          <c:layout>
            <c:manualLayout>
              <c:xMode val="edge"/>
              <c:yMode val="edge"/>
              <c:x val="1.3319444444444439E-2"/>
              <c:y val="0.14357824074074088"/>
            </c:manualLayout>
          </c:layout>
          <c:overlay val="0"/>
          <c:spPr>
            <a:noFill/>
            <a:ln>
              <a:noFill/>
            </a:ln>
            <a:effectLst/>
          </c:spPr>
        </c:title>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184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bg1">
          <a:lumMod val="75000"/>
        </a:schemeClr>
      </a:solidFill>
      <a:round/>
    </a:ln>
    <a:effectLst/>
  </c:spPr>
  <c:txPr>
    <a:bodyPr/>
    <a:lstStyle/>
    <a:p>
      <a:pPr>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13364197530871"/>
          <c:y val="5.1400554097404488E-2"/>
          <c:w val="0.81231080246913623"/>
          <c:h val="0.74532777777777781"/>
        </c:manualLayout>
      </c:layout>
      <c:barChart>
        <c:barDir val="col"/>
        <c:grouping val="clustered"/>
        <c:varyColors val="0"/>
        <c:ser>
          <c:idx val="0"/>
          <c:order val="0"/>
          <c:spPr>
            <a:solidFill>
              <a:schemeClr val="accent1"/>
            </a:solidFill>
            <a:ln>
              <a:noFill/>
            </a:ln>
            <a:effectLst/>
          </c:spPr>
          <c:invertIfNegative val="0"/>
          <c:errBars>
            <c:errBarType val="both"/>
            <c:errValType val="cust"/>
            <c:noEndCap val="0"/>
            <c:plus>
              <c:numRef>
                <c:f>('Sparging Outgrowth'!$E$55,'Sparging Outgrowth'!$E$63,'Sparging Outgrowth'!$E$71)</c:f>
                <c:numCache>
                  <c:formatCode>General</c:formatCode>
                  <c:ptCount val="3"/>
                  <c:pt idx="0">
                    <c:v>1.5474710551951079</c:v>
                  </c:pt>
                  <c:pt idx="1">
                    <c:v>2.3209193580705691</c:v>
                  </c:pt>
                  <c:pt idx="2">
                    <c:v>1.6970562748477145</c:v>
                  </c:pt>
                </c:numCache>
              </c:numRef>
            </c:plus>
            <c:minus>
              <c:numRef>
                <c:f>('Sparging Outgrowth'!$E$55,'Sparging Outgrowth'!$E$63,'Sparging Outgrowth'!$E$71)</c:f>
                <c:numCache>
                  <c:formatCode>General</c:formatCode>
                  <c:ptCount val="3"/>
                  <c:pt idx="0">
                    <c:v>1.5474710551951079</c:v>
                  </c:pt>
                  <c:pt idx="1">
                    <c:v>2.3209193580705691</c:v>
                  </c:pt>
                  <c:pt idx="2">
                    <c:v>1.6970562748477145</c:v>
                  </c:pt>
                </c:numCache>
              </c:numRef>
            </c:minus>
            <c:spPr>
              <a:noFill/>
              <a:ln w="9525" cap="flat" cmpd="sng" algn="ctr">
                <a:solidFill>
                  <a:schemeClr val="tx1">
                    <a:lumMod val="65000"/>
                    <a:lumOff val="35000"/>
                  </a:schemeClr>
                </a:solidFill>
                <a:round/>
              </a:ln>
              <a:effectLst/>
            </c:spPr>
          </c:errBars>
          <c:cat>
            <c:strRef>
              <c:f>'Sparging Outgrowth'!$L$19:$L$21</c:f>
              <c:strCache>
                <c:ptCount val="3"/>
                <c:pt idx="0">
                  <c:v>Headspace</c:v>
                </c:pt>
                <c:pt idx="1">
                  <c:v>Sparging with Pluronic F68</c:v>
                </c:pt>
                <c:pt idx="2">
                  <c:v>Sparging without Pluronic F68</c:v>
                </c:pt>
              </c:strCache>
            </c:strRef>
          </c:cat>
          <c:val>
            <c:numRef>
              <c:f>('Sparging Outgrowth'!$E$54,'Sparging Outgrowth'!$E$62,'Sparging Outgrowth'!$E$70)</c:f>
              <c:numCache>
                <c:formatCode>0</c:formatCode>
                <c:ptCount val="3"/>
                <c:pt idx="0">
                  <c:v>27.266666666666669</c:v>
                </c:pt>
                <c:pt idx="1">
                  <c:v>16.2</c:v>
                </c:pt>
                <c:pt idx="2">
                  <c:v>23.6</c:v>
                </c:pt>
              </c:numCache>
            </c:numRef>
          </c:val>
          <c:extLst xmlns:c16r2="http://schemas.microsoft.com/office/drawing/2015/06/chart">
            <c:ext xmlns:c16="http://schemas.microsoft.com/office/drawing/2014/chart" uri="{C3380CC4-5D6E-409C-BE32-E72D297353CC}">
              <c16:uniqueId val="{00000000-F32F-433B-8953-1AB6BD87E6DD}"/>
            </c:ext>
          </c:extLst>
        </c:ser>
        <c:dLbls>
          <c:showLegendKey val="0"/>
          <c:showVal val="0"/>
          <c:showCatName val="0"/>
          <c:showSerName val="0"/>
          <c:showPercent val="0"/>
          <c:showBubbleSize val="0"/>
        </c:dLbls>
        <c:gapWidth val="219"/>
        <c:overlap val="-27"/>
        <c:axId val="130722928"/>
        <c:axId val="130723472"/>
      </c:barChart>
      <c:catAx>
        <c:axId val="130722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3472"/>
        <c:crosses val="autoZero"/>
        <c:auto val="1"/>
        <c:lblAlgn val="ctr"/>
        <c:lblOffset val="100"/>
        <c:noMultiLvlLbl val="0"/>
      </c:catAx>
      <c:valAx>
        <c:axId val="130723472"/>
        <c:scaling>
          <c:orientation val="minMax"/>
          <c:max val="3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CFU Efficiency (%)</a:t>
                </a:r>
              </a:p>
            </c:rich>
          </c:tx>
          <c:layout>
            <c:manualLayout>
              <c:xMode val="edge"/>
              <c:yMode val="edge"/>
              <c:x val="9.3996913580247071E-3"/>
              <c:y val="0.26705046296296336"/>
            </c:manualLayout>
          </c:layout>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292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bg1">
          <a:lumMod val="7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20530272698944"/>
          <c:y val="5.1400554097404488E-2"/>
          <c:w val="0.73233008585791126"/>
          <c:h val="0.77148512685914261"/>
        </c:manualLayout>
      </c:layout>
      <c:barChart>
        <c:barDir val="col"/>
        <c:grouping val="clustered"/>
        <c:varyColors val="0"/>
        <c:ser>
          <c:idx val="0"/>
          <c:order val="0"/>
          <c:tx>
            <c:strRef>
              <c:f>'IMP Harvest'!$E$3</c:f>
              <c:strCache>
                <c:ptCount val="1"/>
                <c:pt idx="0">
                  <c:v>Total Cell Number</c:v>
                </c:pt>
              </c:strCache>
            </c:strRef>
          </c:tx>
          <c:spPr>
            <a:solidFill>
              <a:schemeClr val="accent1"/>
            </a:solidFill>
            <a:ln>
              <a:noFill/>
            </a:ln>
            <a:effectLst/>
          </c:spPr>
          <c:invertIfNegative val="0"/>
          <c:errBars>
            <c:errBarType val="both"/>
            <c:errValType val="cust"/>
            <c:noEndCap val="0"/>
            <c:plus>
              <c:numRef>
                <c:f>('IMP Harvest'!$E$11,'IMP Harvest'!$E$19,'IMP Harvest'!$E$27,'IMP Harvest'!$E$43)</c:f>
                <c:numCache>
                  <c:formatCode>General</c:formatCode>
                  <c:ptCount val="4"/>
                  <c:pt idx="0">
                    <c:v>1936145.2167059714</c:v>
                  </c:pt>
                  <c:pt idx="1">
                    <c:v>647530.42407575797</c:v>
                  </c:pt>
                  <c:pt idx="2">
                    <c:v>1355361.5532292849</c:v>
                  </c:pt>
                  <c:pt idx="3">
                    <c:v>972033.01867037325</c:v>
                  </c:pt>
                </c:numCache>
              </c:numRef>
            </c:plus>
            <c:minus>
              <c:numRef>
                <c:f>('IMP Harvest'!$E$11,'IMP Harvest'!$E$19,'IMP Harvest'!$E$27,'IMP Harvest'!$E$43)</c:f>
                <c:numCache>
                  <c:formatCode>General</c:formatCode>
                  <c:ptCount val="4"/>
                  <c:pt idx="0">
                    <c:v>1936145.2167059714</c:v>
                  </c:pt>
                  <c:pt idx="1">
                    <c:v>647530.42407575797</c:v>
                  </c:pt>
                  <c:pt idx="2">
                    <c:v>1355361.5532292849</c:v>
                  </c:pt>
                  <c:pt idx="3">
                    <c:v>972033.01867037325</c:v>
                  </c:pt>
                </c:numCache>
              </c:numRef>
            </c:minus>
          </c:errBars>
          <c:cat>
            <c:numRef>
              <c:f>'IMP Harvest'!$N$5:$N$8</c:f>
              <c:numCache>
                <c:formatCode>General</c:formatCode>
                <c:ptCount val="4"/>
                <c:pt idx="0">
                  <c:v>80</c:v>
                </c:pt>
                <c:pt idx="1">
                  <c:v>115</c:v>
                </c:pt>
                <c:pt idx="2">
                  <c:v>150</c:v>
                </c:pt>
                <c:pt idx="3">
                  <c:v>225</c:v>
                </c:pt>
              </c:numCache>
            </c:numRef>
          </c:cat>
          <c:val>
            <c:numRef>
              <c:f>('IMP Harvest'!$E$10,'IMP Harvest'!$E$18,'IMP Harvest'!$E$26,'IMP Harvest'!$E$42)</c:f>
              <c:numCache>
                <c:formatCode>0.0E+00</c:formatCode>
                <c:ptCount val="4"/>
                <c:pt idx="0">
                  <c:v>9684343.4343434367</c:v>
                </c:pt>
                <c:pt idx="1">
                  <c:v>6281144.7811447866</c:v>
                </c:pt>
                <c:pt idx="2">
                  <c:v>6954124.5791245801</c:v>
                </c:pt>
                <c:pt idx="3">
                  <c:v>2196759.2592592575</c:v>
                </c:pt>
              </c:numCache>
            </c:numRef>
          </c:val>
          <c:extLst xmlns:c16r2="http://schemas.microsoft.com/office/drawing/2015/06/chart">
            <c:ext xmlns:c16="http://schemas.microsoft.com/office/drawing/2014/chart" uri="{C3380CC4-5D6E-409C-BE32-E72D297353CC}">
              <c16:uniqueId val="{00000000-5926-40C0-9457-89D010E5C739}"/>
            </c:ext>
          </c:extLst>
        </c:ser>
        <c:dLbls>
          <c:showLegendKey val="0"/>
          <c:showVal val="0"/>
          <c:showCatName val="0"/>
          <c:showSerName val="0"/>
          <c:showPercent val="0"/>
          <c:showBubbleSize val="0"/>
        </c:dLbls>
        <c:gapWidth val="219"/>
        <c:overlap val="-27"/>
        <c:axId val="132203328"/>
        <c:axId val="132200064"/>
      </c:barChart>
      <c:catAx>
        <c:axId val="1322033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Impeller Speed (rpm)</a:t>
                </a:r>
              </a:p>
            </c:rich>
          </c:tx>
          <c:layout>
            <c:manualLayout>
              <c:xMode val="edge"/>
              <c:yMode val="edge"/>
              <c:x val="0.42658979491970322"/>
              <c:y val="0.92081300636861385"/>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200064"/>
        <c:crosses val="autoZero"/>
        <c:auto val="1"/>
        <c:lblAlgn val="ctr"/>
        <c:lblOffset val="100"/>
        <c:noMultiLvlLbl val="0"/>
      </c:catAx>
      <c:valAx>
        <c:axId val="1322000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Post-harvest hMSC</a:t>
                </a:r>
                <a:r>
                  <a:rPr lang="en-GB" baseline="0" dirty="0"/>
                  <a:t> Number</a:t>
                </a:r>
                <a:endParaRPr lang="en-GB" dirty="0"/>
              </a:p>
            </c:rich>
          </c:tx>
          <c:layout>
            <c:manualLayout>
              <c:xMode val="edge"/>
              <c:yMode val="edge"/>
              <c:x val="1.3967592592592601E-2"/>
              <c:y val="0.13672638888888891"/>
            </c:manualLayout>
          </c:layout>
          <c:overlay val="0"/>
          <c:spPr>
            <a:noFill/>
            <a:ln>
              <a:noFill/>
            </a:ln>
            <a:effectLst/>
          </c:spPr>
        </c:title>
        <c:numFmt formatCode="0.0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20332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2716049382716"/>
          <c:y val="0.13818766045919301"/>
          <c:w val="0.77138796296296241"/>
          <c:h val="0.67110833333333408"/>
        </c:manualLayout>
      </c:layout>
      <c:scatterChart>
        <c:scatterStyle val="lineMarker"/>
        <c:varyColors val="0"/>
        <c:ser>
          <c:idx val="0"/>
          <c:order val="0"/>
          <c:tx>
            <c:strRef>
              <c:f>Impeller!$B$2</c:f>
              <c:strCache>
                <c:ptCount val="1"/>
                <c:pt idx="0">
                  <c:v>80RPM</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errBars>
            <c:errDir val="y"/>
            <c:errBarType val="both"/>
            <c:errValType val="cust"/>
            <c:noEndCap val="0"/>
            <c:plus>
              <c:numRef>
                <c:f>Impeller!$F$30:$F$37</c:f>
                <c:numCache>
                  <c:formatCode>General</c:formatCode>
                  <c:ptCount val="8"/>
                  <c:pt idx="0">
                    <c:v>0.15822370387084625</c:v>
                  </c:pt>
                  <c:pt idx="1">
                    <c:v>0.19012218295209909</c:v>
                  </c:pt>
                  <c:pt idx="2">
                    <c:v>7.8598513861279071E-2</c:v>
                  </c:pt>
                  <c:pt idx="3">
                    <c:v>0.39999607032501588</c:v>
                  </c:pt>
                  <c:pt idx="4">
                    <c:v>3.882333430898089E-2</c:v>
                  </c:pt>
                  <c:pt idx="5">
                    <c:v>0.29042613384124977</c:v>
                  </c:pt>
                  <c:pt idx="6">
                    <c:v>0.11403596646552598</c:v>
                  </c:pt>
                  <c:pt idx="7">
                    <c:v>0.45161404192532228</c:v>
                  </c:pt>
                </c:numCache>
              </c:numRef>
            </c:plus>
            <c:minus>
              <c:numRef>
                <c:f>Impeller!$F$30:$F$37</c:f>
                <c:numCache>
                  <c:formatCode>General</c:formatCode>
                  <c:ptCount val="8"/>
                  <c:pt idx="0">
                    <c:v>0.15822370387084625</c:v>
                  </c:pt>
                  <c:pt idx="1">
                    <c:v>0.19012218295209909</c:v>
                  </c:pt>
                  <c:pt idx="2">
                    <c:v>7.8598513861279071E-2</c:v>
                  </c:pt>
                  <c:pt idx="3">
                    <c:v>0.39999607032501588</c:v>
                  </c:pt>
                  <c:pt idx="4">
                    <c:v>3.882333430898089E-2</c:v>
                  </c:pt>
                  <c:pt idx="5">
                    <c:v>0.29042613384124977</c:v>
                  </c:pt>
                  <c:pt idx="6">
                    <c:v>0.11403596646552598</c:v>
                  </c:pt>
                  <c:pt idx="7">
                    <c:v>0.45161404192532228</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Impeller!$E$30:$E$37</c:f>
              <c:numCache>
                <c:formatCode>General</c:formatCode>
                <c:ptCount val="8"/>
                <c:pt idx="0">
                  <c:v>4.7497260854715933</c:v>
                </c:pt>
                <c:pt idx="1">
                  <c:v>4.8710810948132108</c:v>
                </c:pt>
                <c:pt idx="2">
                  <c:v>4.6874941729943798</c:v>
                </c:pt>
                <c:pt idx="3">
                  <c:v>4.1295331469365033</c:v>
                </c:pt>
                <c:pt idx="4">
                  <c:v>4.8864299648517084</c:v>
                </c:pt>
                <c:pt idx="5">
                  <c:v>4.1041901229282889</c:v>
                </c:pt>
                <c:pt idx="6">
                  <c:v>3.3043316040030772</c:v>
                </c:pt>
                <c:pt idx="7">
                  <c:v>2.0623054236848031</c:v>
                </c:pt>
              </c:numCache>
            </c:numRef>
          </c:yVal>
          <c:smooth val="0"/>
          <c:extLst xmlns:c16r2="http://schemas.microsoft.com/office/drawing/2015/06/chart">
            <c:ext xmlns:c16="http://schemas.microsoft.com/office/drawing/2014/chart" uri="{C3380CC4-5D6E-409C-BE32-E72D297353CC}">
              <c16:uniqueId val="{00000000-CB2B-429B-AB68-E0FE98976F65}"/>
            </c:ext>
          </c:extLst>
        </c:ser>
        <c:ser>
          <c:idx val="1"/>
          <c:order val="1"/>
          <c:tx>
            <c:strRef>
              <c:f>Impeller!$J$2</c:f>
              <c:strCache>
                <c:ptCount val="1"/>
                <c:pt idx="0">
                  <c:v>115RPM</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errBars>
            <c:errDir val="y"/>
            <c:errBarType val="both"/>
            <c:errValType val="cust"/>
            <c:noEndCap val="0"/>
            <c:plus>
              <c:numRef>
                <c:f>Impeller!$N$30:$N$37</c:f>
                <c:numCache>
                  <c:formatCode>General</c:formatCode>
                  <c:ptCount val="8"/>
                  <c:pt idx="0">
                    <c:v>0.22179591389316564</c:v>
                  </c:pt>
                  <c:pt idx="1">
                    <c:v>0.10441427177459366</c:v>
                  </c:pt>
                  <c:pt idx="2">
                    <c:v>0.21243819730771776</c:v>
                  </c:pt>
                  <c:pt idx="3">
                    <c:v>6.4856427256200874E-2</c:v>
                  </c:pt>
                  <c:pt idx="4">
                    <c:v>0.1229032938205982</c:v>
                  </c:pt>
                  <c:pt idx="5">
                    <c:v>0.15207505369496538</c:v>
                  </c:pt>
                  <c:pt idx="6">
                    <c:v>0.15483336621671323</c:v>
                  </c:pt>
                  <c:pt idx="7">
                    <c:v>7.5302118757127043E-2</c:v>
                  </c:pt>
                </c:numCache>
              </c:numRef>
            </c:plus>
            <c:minus>
              <c:numRef>
                <c:f>Impeller!$N$30:$N$37</c:f>
                <c:numCache>
                  <c:formatCode>General</c:formatCode>
                  <c:ptCount val="8"/>
                  <c:pt idx="0">
                    <c:v>0.22179591389316564</c:v>
                  </c:pt>
                  <c:pt idx="1">
                    <c:v>0.10441427177459366</c:v>
                  </c:pt>
                  <c:pt idx="2">
                    <c:v>0.21243819730771776</c:v>
                  </c:pt>
                  <c:pt idx="3">
                    <c:v>6.4856427256200874E-2</c:v>
                  </c:pt>
                  <c:pt idx="4">
                    <c:v>0.1229032938205982</c:v>
                  </c:pt>
                  <c:pt idx="5">
                    <c:v>0.15207505369496538</c:v>
                  </c:pt>
                  <c:pt idx="6">
                    <c:v>0.15483336621671323</c:v>
                  </c:pt>
                  <c:pt idx="7">
                    <c:v>7.5302118757127043E-2</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Impeller!$M$30:$M$37</c:f>
              <c:numCache>
                <c:formatCode>General</c:formatCode>
                <c:ptCount val="8"/>
                <c:pt idx="0">
                  <c:v>5.1429585926415795</c:v>
                </c:pt>
                <c:pt idx="1">
                  <c:v>5.2620606102860696</c:v>
                </c:pt>
                <c:pt idx="2">
                  <c:v>4.9649517864300465</c:v>
                </c:pt>
                <c:pt idx="3">
                  <c:v>4.5703787163420238</c:v>
                </c:pt>
                <c:pt idx="4">
                  <c:v>5.0488725482679664</c:v>
                </c:pt>
                <c:pt idx="5">
                  <c:v>4.4745110678053299</c:v>
                </c:pt>
                <c:pt idx="6">
                  <c:v>3.8507238386186771</c:v>
                </c:pt>
                <c:pt idx="7">
                  <c:v>2.8645215457596618</c:v>
                </c:pt>
              </c:numCache>
            </c:numRef>
          </c:yVal>
          <c:smooth val="0"/>
          <c:extLst xmlns:c16r2="http://schemas.microsoft.com/office/drawing/2015/06/chart">
            <c:ext xmlns:c16="http://schemas.microsoft.com/office/drawing/2014/chart" uri="{C3380CC4-5D6E-409C-BE32-E72D297353CC}">
              <c16:uniqueId val="{00000001-CB2B-429B-AB68-E0FE98976F65}"/>
            </c:ext>
          </c:extLst>
        </c:ser>
        <c:ser>
          <c:idx val="2"/>
          <c:order val="2"/>
          <c:tx>
            <c:strRef>
              <c:f>Impeller!$R$2</c:f>
              <c:strCache>
                <c:ptCount val="1"/>
                <c:pt idx="0">
                  <c:v>150RPM</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errBars>
            <c:errDir val="y"/>
            <c:errBarType val="both"/>
            <c:errValType val="cust"/>
            <c:noEndCap val="0"/>
            <c:plus>
              <c:numRef>
                <c:f>Impeller!$V$30:$V$37</c:f>
                <c:numCache>
                  <c:formatCode>General</c:formatCode>
                  <c:ptCount val="8"/>
                  <c:pt idx="0">
                    <c:v>0.26732315893705033</c:v>
                  </c:pt>
                  <c:pt idx="1">
                    <c:v>6.1216098183832474E-2</c:v>
                  </c:pt>
                  <c:pt idx="2">
                    <c:v>0.30543269397032485</c:v>
                  </c:pt>
                  <c:pt idx="3">
                    <c:v>0.21551273423252779</c:v>
                  </c:pt>
                  <c:pt idx="4">
                    <c:v>0.12971214301873818</c:v>
                  </c:pt>
                  <c:pt idx="5">
                    <c:v>0.22232095598668725</c:v>
                  </c:pt>
                  <c:pt idx="6">
                    <c:v>0.25231770690379346</c:v>
                  </c:pt>
                  <c:pt idx="7">
                    <c:v>0.1277119002037386</c:v>
                  </c:pt>
                </c:numCache>
              </c:numRef>
            </c:plus>
            <c:minus>
              <c:numRef>
                <c:f>Impeller!$V$30:$V$37</c:f>
                <c:numCache>
                  <c:formatCode>General</c:formatCode>
                  <c:ptCount val="8"/>
                  <c:pt idx="0">
                    <c:v>0.26732315893705033</c:v>
                  </c:pt>
                  <c:pt idx="1">
                    <c:v>6.1216098183832474E-2</c:v>
                  </c:pt>
                  <c:pt idx="2">
                    <c:v>0.30543269397032485</c:v>
                  </c:pt>
                  <c:pt idx="3">
                    <c:v>0.21551273423252779</c:v>
                  </c:pt>
                  <c:pt idx="4">
                    <c:v>0.12971214301873818</c:v>
                  </c:pt>
                  <c:pt idx="5">
                    <c:v>0.22232095598668725</c:v>
                  </c:pt>
                  <c:pt idx="6">
                    <c:v>0.25231770690379346</c:v>
                  </c:pt>
                  <c:pt idx="7">
                    <c:v>0.1277119002037386</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Impeller!$U$30:$U$37</c:f>
              <c:numCache>
                <c:formatCode>General</c:formatCode>
                <c:ptCount val="8"/>
                <c:pt idx="0">
                  <c:v>5.0298268602427516</c:v>
                </c:pt>
                <c:pt idx="1">
                  <c:v>5.1892435887684236</c:v>
                </c:pt>
                <c:pt idx="2">
                  <c:v>4.8289171190268769</c:v>
                </c:pt>
                <c:pt idx="3">
                  <c:v>4.4222312097728427</c:v>
                </c:pt>
                <c:pt idx="4">
                  <c:v>5.1655493724783463</c:v>
                </c:pt>
                <c:pt idx="5">
                  <c:v>4.7119653992154475</c:v>
                </c:pt>
                <c:pt idx="6">
                  <c:v>3.9096301627956898</c:v>
                </c:pt>
                <c:pt idx="7">
                  <c:v>2.8676952849865831</c:v>
                </c:pt>
              </c:numCache>
            </c:numRef>
          </c:yVal>
          <c:smooth val="0"/>
          <c:extLst xmlns:c16r2="http://schemas.microsoft.com/office/drawing/2015/06/chart">
            <c:ext xmlns:c16="http://schemas.microsoft.com/office/drawing/2014/chart" uri="{C3380CC4-5D6E-409C-BE32-E72D297353CC}">
              <c16:uniqueId val="{00000002-CB2B-429B-AB68-E0FE98976F65}"/>
            </c:ext>
          </c:extLst>
        </c:ser>
        <c:ser>
          <c:idx val="3"/>
          <c:order val="3"/>
          <c:tx>
            <c:strRef>
              <c:f>Impeller!$Z$2</c:f>
              <c:strCache>
                <c:ptCount val="1"/>
                <c:pt idx="0">
                  <c:v>225RPM</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errBars>
            <c:errDir val="y"/>
            <c:errBarType val="both"/>
            <c:errValType val="cust"/>
            <c:noEndCap val="0"/>
            <c:plus>
              <c:numRef>
                <c:f>Impeller!$AD$30:$AD$37</c:f>
                <c:numCache>
                  <c:formatCode>General</c:formatCode>
                  <c:ptCount val="8"/>
                  <c:pt idx="0">
                    <c:v>0.26615619982184158</c:v>
                  </c:pt>
                  <c:pt idx="1">
                    <c:v>0.11043778991685518</c:v>
                  </c:pt>
                  <c:pt idx="2">
                    <c:v>0.35421274225425942</c:v>
                  </c:pt>
                  <c:pt idx="3">
                    <c:v>0.31367123098550881</c:v>
                  </c:pt>
                  <c:pt idx="4">
                    <c:v>0.31563450331054038</c:v>
                  </c:pt>
                  <c:pt idx="5">
                    <c:v>0.31458312790270765</c:v>
                  </c:pt>
                  <c:pt idx="6">
                    <c:v>0.32002246590224154</c:v>
                  </c:pt>
                  <c:pt idx="7">
                    <c:v>0.43069876722292966</c:v>
                  </c:pt>
                </c:numCache>
              </c:numRef>
            </c:plus>
            <c:minus>
              <c:numRef>
                <c:f>Impeller!$AD$30:$AD$37</c:f>
                <c:numCache>
                  <c:formatCode>General</c:formatCode>
                  <c:ptCount val="8"/>
                  <c:pt idx="0">
                    <c:v>0.26615619982184158</c:v>
                  </c:pt>
                  <c:pt idx="1">
                    <c:v>0.11043778991685518</c:v>
                  </c:pt>
                  <c:pt idx="2">
                    <c:v>0.35421274225425942</c:v>
                  </c:pt>
                  <c:pt idx="3">
                    <c:v>0.31367123098550881</c:v>
                  </c:pt>
                  <c:pt idx="4">
                    <c:v>0.31563450331054038</c:v>
                  </c:pt>
                  <c:pt idx="5">
                    <c:v>0.31458312790270765</c:v>
                  </c:pt>
                  <c:pt idx="6">
                    <c:v>0.32002246590224154</c:v>
                  </c:pt>
                  <c:pt idx="7">
                    <c:v>0.43069876722292966</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Impeller!$AC$30:$AC$37</c:f>
              <c:numCache>
                <c:formatCode>General</c:formatCode>
                <c:ptCount val="8"/>
                <c:pt idx="0">
                  <c:v>5.1107762136801975</c:v>
                </c:pt>
                <c:pt idx="1">
                  <c:v>5.394089137038212</c:v>
                </c:pt>
                <c:pt idx="2">
                  <c:v>5.0560331568066506</c:v>
                </c:pt>
                <c:pt idx="3">
                  <c:v>4.7043553830928104</c:v>
                </c:pt>
                <c:pt idx="4">
                  <c:v>5.0856964832534439</c:v>
                </c:pt>
                <c:pt idx="5">
                  <c:v>4.8640671114818694</c:v>
                </c:pt>
                <c:pt idx="6">
                  <c:v>4.2857446384426003</c:v>
                </c:pt>
                <c:pt idx="7">
                  <c:v>4.0789806840010163</c:v>
                </c:pt>
              </c:numCache>
            </c:numRef>
          </c:yVal>
          <c:smooth val="0"/>
          <c:extLst xmlns:c16r2="http://schemas.microsoft.com/office/drawing/2015/06/chart">
            <c:ext xmlns:c16="http://schemas.microsoft.com/office/drawing/2014/chart" uri="{C3380CC4-5D6E-409C-BE32-E72D297353CC}">
              <c16:uniqueId val="{00000003-CB2B-429B-AB68-E0FE98976F65}"/>
            </c:ext>
          </c:extLst>
        </c:ser>
        <c:dLbls>
          <c:showLegendKey val="0"/>
          <c:showVal val="0"/>
          <c:showCatName val="0"/>
          <c:showSerName val="0"/>
          <c:showPercent val="0"/>
          <c:showBubbleSize val="0"/>
        </c:dLbls>
        <c:axId val="286045872"/>
        <c:axId val="286049136"/>
      </c:scatterChart>
      <c:valAx>
        <c:axId val="286045872"/>
        <c:scaling>
          <c:orientation val="minMax"/>
          <c:max val="6.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Time in Culture (Days)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6049136"/>
        <c:crosses val="autoZero"/>
        <c:crossBetween val="midCat"/>
      </c:valAx>
      <c:valAx>
        <c:axId val="2860491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Glucose Concentration (mmol.L</a:t>
                </a:r>
                <a:r>
                  <a:rPr lang="en-GB" baseline="30000" dirty="0"/>
                  <a:t>-1</a:t>
                </a:r>
                <a:r>
                  <a:rPr lang="en-GB" dirty="0"/>
                  <a:t>)</a:t>
                </a:r>
              </a:p>
            </c:rich>
          </c:tx>
          <c:layout>
            <c:manualLayout>
              <c:xMode val="edge"/>
              <c:yMode val="edge"/>
              <c:x val="9.9734567901234687E-3"/>
              <c:y val="0.229554166666666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6045872"/>
        <c:crosses val="autoZero"/>
        <c:crossBetween val="midCat"/>
      </c:valAx>
      <c:spPr>
        <a:noFill/>
        <a:ln>
          <a:noFill/>
        </a:ln>
        <a:effectLst/>
      </c:spPr>
    </c:plotArea>
    <c:legend>
      <c:legendPos val="b"/>
      <c:layout>
        <c:manualLayout>
          <c:xMode val="edge"/>
          <c:yMode val="edge"/>
          <c:x val="0.1037621887213848"/>
          <c:y val="2.5086052917458381E-2"/>
          <c:w val="0.86583240740740763"/>
          <c:h val="9.058101851851853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sz="1000"/>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407808641975321"/>
          <c:y val="0.14301105888930418"/>
          <c:w val="0.76758148148148164"/>
          <c:h val="0.6708884259259259"/>
        </c:manualLayout>
      </c:layout>
      <c:scatterChart>
        <c:scatterStyle val="lineMarker"/>
        <c:varyColors val="0"/>
        <c:ser>
          <c:idx val="0"/>
          <c:order val="0"/>
          <c:tx>
            <c:strRef>
              <c:f>Impeller!$B$2</c:f>
              <c:strCache>
                <c:ptCount val="1"/>
                <c:pt idx="0">
                  <c:v>80RPM</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errBars>
            <c:errDir val="y"/>
            <c:errBarType val="both"/>
            <c:errValType val="cust"/>
            <c:noEndCap val="0"/>
            <c:plus>
              <c:numRef>
                <c:f>Impeller!$F$41:$F$48</c:f>
                <c:numCache>
                  <c:formatCode>General</c:formatCode>
                  <c:ptCount val="8"/>
                  <c:pt idx="0">
                    <c:v>5.4770218202792084E-2</c:v>
                  </c:pt>
                  <c:pt idx="1">
                    <c:v>4.3290925096342137E-2</c:v>
                  </c:pt>
                  <c:pt idx="2">
                    <c:v>6.346651083032713E-2</c:v>
                  </c:pt>
                  <c:pt idx="3">
                    <c:v>0.19478473423671619</c:v>
                  </c:pt>
                  <c:pt idx="4">
                    <c:v>0.24223465975128053</c:v>
                  </c:pt>
                  <c:pt idx="5">
                    <c:v>0.21900081332950422</c:v>
                  </c:pt>
                  <c:pt idx="6">
                    <c:v>0.55642533690422435</c:v>
                  </c:pt>
                  <c:pt idx="7">
                    <c:v>0.56557212011961</c:v>
                  </c:pt>
                </c:numCache>
              </c:numRef>
            </c:plus>
            <c:minus>
              <c:numRef>
                <c:f>Impeller!$F$41:$F$48</c:f>
                <c:numCache>
                  <c:formatCode>General</c:formatCode>
                  <c:ptCount val="8"/>
                  <c:pt idx="0">
                    <c:v>5.4770218202792084E-2</c:v>
                  </c:pt>
                  <c:pt idx="1">
                    <c:v>4.3290925096342137E-2</c:v>
                  </c:pt>
                  <c:pt idx="2">
                    <c:v>6.346651083032713E-2</c:v>
                  </c:pt>
                  <c:pt idx="3">
                    <c:v>0.19478473423671619</c:v>
                  </c:pt>
                  <c:pt idx="4">
                    <c:v>0.24223465975128053</c:v>
                  </c:pt>
                  <c:pt idx="5">
                    <c:v>0.21900081332950422</c:v>
                  </c:pt>
                  <c:pt idx="6">
                    <c:v>0.55642533690422435</c:v>
                  </c:pt>
                  <c:pt idx="7">
                    <c:v>0.56557212011961</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Impeller!$E$41:$E$48</c:f>
              <c:numCache>
                <c:formatCode>General</c:formatCode>
                <c:ptCount val="8"/>
                <c:pt idx="0">
                  <c:v>1.6565033914999199</c:v>
                </c:pt>
                <c:pt idx="1">
                  <c:v>2.2835615572144752</c:v>
                </c:pt>
                <c:pt idx="2">
                  <c:v>3.0216422141160013</c:v>
                </c:pt>
                <c:pt idx="3">
                  <c:v>3.7903533502022682</c:v>
                </c:pt>
                <c:pt idx="4">
                  <c:v>2.8544326830457774</c:v>
                </c:pt>
                <c:pt idx="5">
                  <c:v>3.9008176739739366</c:v>
                </c:pt>
                <c:pt idx="6">
                  <c:v>5.9051381286259792</c:v>
                </c:pt>
                <c:pt idx="7">
                  <c:v>7.7316342032365002</c:v>
                </c:pt>
              </c:numCache>
            </c:numRef>
          </c:yVal>
          <c:smooth val="0"/>
          <c:extLst xmlns:c16r2="http://schemas.microsoft.com/office/drawing/2015/06/chart">
            <c:ext xmlns:c16="http://schemas.microsoft.com/office/drawing/2014/chart" uri="{C3380CC4-5D6E-409C-BE32-E72D297353CC}">
              <c16:uniqueId val="{00000000-5FD5-4ECC-8733-17653C755A70}"/>
            </c:ext>
          </c:extLst>
        </c:ser>
        <c:ser>
          <c:idx val="1"/>
          <c:order val="1"/>
          <c:tx>
            <c:strRef>
              <c:f>Impeller!$J$2</c:f>
              <c:strCache>
                <c:ptCount val="1"/>
                <c:pt idx="0">
                  <c:v>115RPM</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errBars>
            <c:errDir val="y"/>
            <c:errBarType val="both"/>
            <c:errValType val="cust"/>
            <c:noEndCap val="0"/>
            <c:plus>
              <c:numRef>
                <c:f>Impeller!$N$41:$N$48</c:f>
                <c:numCache>
                  <c:formatCode>General</c:formatCode>
                  <c:ptCount val="8"/>
                  <c:pt idx="0">
                    <c:v>8.6369315099508487E-2</c:v>
                  </c:pt>
                  <c:pt idx="1">
                    <c:v>0.24746771865744599</c:v>
                  </c:pt>
                  <c:pt idx="2">
                    <c:v>0.26049044719573755</c:v>
                  </c:pt>
                  <c:pt idx="3">
                    <c:v>0.42122584921188533</c:v>
                  </c:pt>
                  <c:pt idx="4">
                    <c:v>0.21128480205568148</c:v>
                  </c:pt>
                  <c:pt idx="5">
                    <c:v>0.41052901289756488</c:v>
                  </c:pt>
                  <c:pt idx="6">
                    <c:v>0.35732124494941642</c:v>
                  </c:pt>
                  <c:pt idx="7">
                    <c:v>0.80046835422923257</c:v>
                  </c:pt>
                </c:numCache>
              </c:numRef>
            </c:plus>
            <c:minus>
              <c:numRef>
                <c:f>Impeller!$N$41:$N$48</c:f>
                <c:numCache>
                  <c:formatCode>General</c:formatCode>
                  <c:ptCount val="8"/>
                  <c:pt idx="0">
                    <c:v>8.6369315099508487E-2</c:v>
                  </c:pt>
                  <c:pt idx="1">
                    <c:v>0.24746771865744599</c:v>
                  </c:pt>
                  <c:pt idx="2">
                    <c:v>0.26049044719573755</c:v>
                  </c:pt>
                  <c:pt idx="3">
                    <c:v>0.42122584921188533</c:v>
                  </c:pt>
                  <c:pt idx="4">
                    <c:v>0.21128480205568148</c:v>
                  </c:pt>
                  <c:pt idx="5">
                    <c:v>0.41052901289756488</c:v>
                  </c:pt>
                  <c:pt idx="6">
                    <c:v>0.35732124494941642</c:v>
                  </c:pt>
                  <c:pt idx="7">
                    <c:v>0.80046835422923257</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Impeller!$M$41:$M$48</c:f>
              <c:numCache>
                <c:formatCode>General</c:formatCode>
                <c:ptCount val="8"/>
                <c:pt idx="0">
                  <c:v>1.7912024782802565</c:v>
                </c:pt>
                <c:pt idx="1">
                  <c:v>2.4461876423450515</c:v>
                </c:pt>
                <c:pt idx="2">
                  <c:v>3.1537394285920719</c:v>
                </c:pt>
                <c:pt idx="3">
                  <c:v>3.8038185722627631</c:v>
                </c:pt>
                <c:pt idx="4">
                  <c:v>2.6934506270784837</c:v>
                </c:pt>
                <c:pt idx="5">
                  <c:v>3.7076148957587001</c:v>
                </c:pt>
                <c:pt idx="6">
                  <c:v>5.2539724910884633</c:v>
                </c:pt>
                <c:pt idx="7">
                  <c:v>6.6768934909955036</c:v>
                </c:pt>
              </c:numCache>
            </c:numRef>
          </c:yVal>
          <c:smooth val="0"/>
          <c:extLst xmlns:c16r2="http://schemas.microsoft.com/office/drawing/2015/06/chart">
            <c:ext xmlns:c16="http://schemas.microsoft.com/office/drawing/2014/chart" uri="{C3380CC4-5D6E-409C-BE32-E72D297353CC}">
              <c16:uniqueId val="{00000001-5FD5-4ECC-8733-17653C755A70}"/>
            </c:ext>
          </c:extLst>
        </c:ser>
        <c:ser>
          <c:idx val="2"/>
          <c:order val="2"/>
          <c:tx>
            <c:strRef>
              <c:f>Impeller!$R$2</c:f>
              <c:strCache>
                <c:ptCount val="1"/>
                <c:pt idx="0">
                  <c:v>150RPM</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errBars>
            <c:errDir val="y"/>
            <c:errBarType val="both"/>
            <c:errValType val="cust"/>
            <c:noEndCap val="0"/>
            <c:plus>
              <c:numRef>
                <c:f>Impeller!$V$41:$V$48</c:f>
                <c:numCache>
                  <c:formatCode>General</c:formatCode>
                  <c:ptCount val="8"/>
                  <c:pt idx="0">
                    <c:v>0.11887586306028856</c:v>
                  </c:pt>
                  <c:pt idx="1">
                    <c:v>0.145792769497358</c:v>
                  </c:pt>
                  <c:pt idx="2">
                    <c:v>0.37130467529690303</c:v>
                  </c:pt>
                  <c:pt idx="3">
                    <c:v>0.38725784707016531</c:v>
                  </c:pt>
                  <c:pt idx="4">
                    <c:v>8.5761020491437939E-2</c:v>
                  </c:pt>
                  <c:pt idx="5">
                    <c:v>0.29880900281328981</c:v>
                  </c:pt>
                  <c:pt idx="6">
                    <c:v>0.55211620446142429</c:v>
                  </c:pt>
                  <c:pt idx="7">
                    <c:v>0.89908307451018021</c:v>
                  </c:pt>
                </c:numCache>
              </c:numRef>
            </c:plus>
            <c:minus>
              <c:numRef>
                <c:f>Impeller!$V$41:$V$48</c:f>
                <c:numCache>
                  <c:formatCode>General</c:formatCode>
                  <c:ptCount val="8"/>
                  <c:pt idx="0">
                    <c:v>0.11887586306028856</c:v>
                  </c:pt>
                  <c:pt idx="1">
                    <c:v>0.145792769497358</c:v>
                  </c:pt>
                  <c:pt idx="2">
                    <c:v>0.37130467529690303</c:v>
                  </c:pt>
                  <c:pt idx="3">
                    <c:v>0.38725784707016531</c:v>
                  </c:pt>
                  <c:pt idx="4">
                    <c:v>8.5761020491437939E-2</c:v>
                  </c:pt>
                  <c:pt idx="5">
                    <c:v>0.29880900281328981</c:v>
                  </c:pt>
                  <c:pt idx="6">
                    <c:v>0.55211620446142429</c:v>
                  </c:pt>
                  <c:pt idx="7">
                    <c:v>0.89908307451018021</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Impeller!$U$41:$U$48</c:f>
              <c:numCache>
                <c:formatCode>General</c:formatCode>
                <c:ptCount val="8"/>
                <c:pt idx="0">
                  <c:v>1.7353461501703398</c:v>
                </c:pt>
                <c:pt idx="1">
                  <c:v>2.4451228332780537</c:v>
                </c:pt>
                <c:pt idx="2">
                  <c:v>2.978378253683347</c:v>
                </c:pt>
                <c:pt idx="3">
                  <c:v>3.6715004580895512</c:v>
                </c:pt>
                <c:pt idx="4">
                  <c:v>2.7754250974978771</c:v>
                </c:pt>
                <c:pt idx="5">
                  <c:v>3.6529391616152331</c:v>
                </c:pt>
                <c:pt idx="6">
                  <c:v>4.8275433581904821</c:v>
                </c:pt>
                <c:pt idx="7">
                  <c:v>6.1329949744130445</c:v>
                </c:pt>
              </c:numCache>
            </c:numRef>
          </c:yVal>
          <c:smooth val="0"/>
          <c:extLst xmlns:c16r2="http://schemas.microsoft.com/office/drawing/2015/06/chart">
            <c:ext xmlns:c16="http://schemas.microsoft.com/office/drawing/2014/chart" uri="{C3380CC4-5D6E-409C-BE32-E72D297353CC}">
              <c16:uniqueId val="{00000002-5FD5-4ECC-8733-17653C755A70}"/>
            </c:ext>
          </c:extLst>
        </c:ser>
        <c:ser>
          <c:idx val="3"/>
          <c:order val="3"/>
          <c:tx>
            <c:strRef>
              <c:f>Impeller!$Z$2</c:f>
              <c:strCache>
                <c:ptCount val="1"/>
                <c:pt idx="0">
                  <c:v>225RPM</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errBars>
            <c:errDir val="y"/>
            <c:errBarType val="both"/>
            <c:errValType val="cust"/>
            <c:noEndCap val="0"/>
            <c:plus>
              <c:numRef>
                <c:f>Impeller!$AD$41:$AD$48</c:f>
                <c:numCache>
                  <c:formatCode>General</c:formatCode>
                  <c:ptCount val="8"/>
                  <c:pt idx="0">
                    <c:v>0.10013420886421759</c:v>
                  </c:pt>
                  <c:pt idx="1">
                    <c:v>0.12156000270923512</c:v>
                  </c:pt>
                  <c:pt idx="2">
                    <c:v>0.16588947555802144</c:v>
                  </c:pt>
                  <c:pt idx="3">
                    <c:v>0.21730181801142909</c:v>
                  </c:pt>
                  <c:pt idx="4">
                    <c:v>8.6653341142746254E-2</c:v>
                  </c:pt>
                  <c:pt idx="5">
                    <c:v>0.17377111742031889</c:v>
                  </c:pt>
                  <c:pt idx="6">
                    <c:v>0.22505053550331183</c:v>
                  </c:pt>
                  <c:pt idx="7">
                    <c:v>0.36890362546850197</c:v>
                  </c:pt>
                </c:numCache>
              </c:numRef>
            </c:plus>
            <c:minus>
              <c:numRef>
                <c:f>Impeller!$AD$41:$AD$48</c:f>
                <c:numCache>
                  <c:formatCode>General</c:formatCode>
                  <c:ptCount val="8"/>
                  <c:pt idx="0">
                    <c:v>0.10013420886421759</c:v>
                  </c:pt>
                  <c:pt idx="1">
                    <c:v>0.12156000270923512</c:v>
                  </c:pt>
                  <c:pt idx="2">
                    <c:v>0.16588947555802144</c:v>
                  </c:pt>
                  <c:pt idx="3">
                    <c:v>0.21730181801142909</c:v>
                  </c:pt>
                  <c:pt idx="4">
                    <c:v>8.6653341142746254E-2</c:v>
                  </c:pt>
                  <c:pt idx="5">
                    <c:v>0.17377111742031889</c:v>
                  </c:pt>
                  <c:pt idx="6">
                    <c:v>0.22505053550331183</c:v>
                  </c:pt>
                  <c:pt idx="7">
                    <c:v>0.36890362546850197</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Impeller!$AC$41:$AC$48</c:f>
              <c:numCache>
                <c:formatCode>General</c:formatCode>
                <c:ptCount val="8"/>
                <c:pt idx="0">
                  <c:v>1.7652279766362144</c:v>
                </c:pt>
                <c:pt idx="1">
                  <c:v>2.5154480885896313</c:v>
                </c:pt>
                <c:pt idx="2">
                  <c:v>2.9830118879221819</c:v>
                </c:pt>
                <c:pt idx="3">
                  <c:v>3.4576809907732948</c:v>
                </c:pt>
                <c:pt idx="4">
                  <c:v>2.5294567826480066</c:v>
                </c:pt>
                <c:pt idx="5">
                  <c:v>3.1180576283627572</c:v>
                </c:pt>
                <c:pt idx="6">
                  <c:v>3.608724052901823</c:v>
                </c:pt>
                <c:pt idx="7">
                  <c:v>4.5387981487969284</c:v>
                </c:pt>
              </c:numCache>
            </c:numRef>
          </c:yVal>
          <c:smooth val="0"/>
          <c:extLst xmlns:c16r2="http://schemas.microsoft.com/office/drawing/2015/06/chart">
            <c:ext xmlns:c16="http://schemas.microsoft.com/office/drawing/2014/chart" uri="{C3380CC4-5D6E-409C-BE32-E72D297353CC}">
              <c16:uniqueId val="{00000003-5FD5-4ECC-8733-17653C755A70}"/>
            </c:ext>
          </c:extLst>
        </c:ser>
        <c:dLbls>
          <c:showLegendKey val="0"/>
          <c:showVal val="0"/>
          <c:showCatName val="0"/>
          <c:showSerName val="0"/>
          <c:showPercent val="0"/>
          <c:showBubbleSize val="0"/>
        </c:dLbls>
        <c:axId val="286038256"/>
        <c:axId val="286049680"/>
      </c:scatterChart>
      <c:valAx>
        <c:axId val="286038256"/>
        <c:scaling>
          <c:orientation val="minMax"/>
          <c:max val="6.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Time in Culture (Days)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6049680"/>
        <c:crosses val="autoZero"/>
        <c:crossBetween val="midCat"/>
      </c:valAx>
      <c:valAx>
        <c:axId val="2860496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Lactate Concentration </a:t>
                </a:r>
              </a:p>
              <a:p>
                <a:pPr>
                  <a:defRPr/>
                </a:pPr>
                <a:r>
                  <a:rPr lang="en-GB" dirty="0"/>
                  <a:t>(mmol.L</a:t>
                </a:r>
                <a:r>
                  <a:rPr lang="en-GB" baseline="30000" dirty="0"/>
                  <a:t>-1</a:t>
                </a:r>
                <a:r>
                  <a:rPr lang="en-GB" dirty="0"/>
                  <a:t>)</a:t>
                </a:r>
              </a:p>
            </c:rich>
          </c:tx>
          <c:layout>
            <c:manualLayout>
              <c:xMode val="edge"/>
              <c:yMode val="edge"/>
              <c:x val="3.7481481481481524E-3"/>
              <c:y val="0.2158583333333334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6038256"/>
        <c:crosses val="autoZero"/>
        <c:crossBetween val="midCat"/>
      </c:valAx>
      <c:spPr>
        <a:noFill/>
        <a:ln>
          <a:noFill/>
        </a:ln>
        <a:effectLst/>
      </c:spPr>
    </c:plotArea>
    <c:legend>
      <c:legendPos val="b"/>
      <c:layout>
        <c:manualLayout>
          <c:xMode val="edge"/>
          <c:yMode val="edge"/>
          <c:x val="9.9638978206502402E-2"/>
          <c:y val="9.2229484386347205E-3"/>
          <c:w val="0.86802685185185169"/>
          <c:h val="9.749382716049384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sz="1000"/>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775802469135818"/>
          <c:y val="0.14000251845977427"/>
          <c:w val="0.73883179012345723"/>
          <c:h val="0.67429444444444508"/>
        </c:manualLayout>
      </c:layout>
      <c:scatterChart>
        <c:scatterStyle val="lineMarker"/>
        <c:varyColors val="0"/>
        <c:ser>
          <c:idx val="0"/>
          <c:order val="0"/>
          <c:tx>
            <c:strRef>
              <c:f>Impeller!$B$2</c:f>
              <c:strCache>
                <c:ptCount val="1"/>
                <c:pt idx="0">
                  <c:v>80RPM</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errBars>
            <c:errDir val="y"/>
            <c:errBarType val="both"/>
            <c:errValType val="cust"/>
            <c:noEndCap val="0"/>
            <c:plus>
              <c:numRef>
                <c:f>Impeller!$F$52:$F$59</c:f>
                <c:numCache>
                  <c:formatCode>General</c:formatCode>
                  <c:ptCount val="8"/>
                  <c:pt idx="0">
                    <c:v>2.7290132228350975E-2</c:v>
                  </c:pt>
                  <c:pt idx="1">
                    <c:v>3.8884684539006752E-2</c:v>
                  </c:pt>
                  <c:pt idx="2">
                    <c:v>4.2438263039910197E-2</c:v>
                  </c:pt>
                  <c:pt idx="3">
                    <c:v>5.8677048433199139E-2</c:v>
                  </c:pt>
                  <c:pt idx="4">
                    <c:v>3.7716243158071656E-2</c:v>
                  </c:pt>
                  <c:pt idx="5">
                    <c:v>3.1906689864886678E-2</c:v>
                  </c:pt>
                  <c:pt idx="6">
                    <c:v>4.7409232162262477E-2</c:v>
                  </c:pt>
                  <c:pt idx="7">
                    <c:v>1.8437334220938347E-2</c:v>
                  </c:pt>
                </c:numCache>
              </c:numRef>
            </c:plus>
            <c:minus>
              <c:numRef>
                <c:f>Impeller!$F$52:$F$59</c:f>
                <c:numCache>
                  <c:formatCode>General</c:formatCode>
                  <c:ptCount val="8"/>
                  <c:pt idx="0">
                    <c:v>2.7290132228350975E-2</c:v>
                  </c:pt>
                  <c:pt idx="1">
                    <c:v>3.8884684539006752E-2</c:v>
                  </c:pt>
                  <c:pt idx="2">
                    <c:v>4.2438263039910197E-2</c:v>
                  </c:pt>
                  <c:pt idx="3">
                    <c:v>5.8677048433199139E-2</c:v>
                  </c:pt>
                  <c:pt idx="4">
                    <c:v>3.7716243158071656E-2</c:v>
                  </c:pt>
                  <c:pt idx="5">
                    <c:v>3.1906689864886678E-2</c:v>
                  </c:pt>
                  <c:pt idx="6">
                    <c:v>4.7409232162262477E-2</c:v>
                  </c:pt>
                  <c:pt idx="7">
                    <c:v>1.8437334220938347E-2</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Impeller!$E$52:$E$59</c:f>
              <c:numCache>
                <c:formatCode>General</c:formatCode>
                <c:ptCount val="8"/>
                <c:pt idx="0">
                  <c:v>3.9989151856563682E-2</c:v>
                </c:pt>
                <c:pt idx="1">
                  <c:v>0.14548228480298953</c:v>
                </c:pt>
                <c:pt idx="2">
                  <c:v>0.33935069051422251</c:v>
                </c:pt>
                <c:pt idx="3">
                  <c:v>0.48363959233788423</c:v>
                </c:pt>
                <c:pt idx="4">
                  <c:v>0.258369095466779</c:v>
                </c:pt>
                <c:pt idx="5">
                  <c:v>0.42020558020422327</c:v>
                </c:pt>
                <c:pt idx="6">
                  <c:v>0.5777338811355367</c:v>
                </c:pt>
                <c:pt idx="7">
                  <c:v>0.75199683416211416</c:v>
                </c:pt>
              </c:numCache>
            </c:numRef>
          </c:yVal>
          <c:smooth val="0"/>
          <c:extLst xmlns:c16r2="http://schemas.microsoft.com/office/drawing/2015/06/chart">
            <c:ext xmlns:c16="http://schemas.microsoft.com/office/drawing/2014/chart" uri="{C3380CC4-5D6E-409C-BE32-E72D297353CC}">
              <c16:uniqueId val="{00000000-2A12-47CD-A086-681EA8BEADE8}"/>
            </c:ext>
          </c:extLst>
        </c:ser>
        <c:ser>
          <c:idx val="1"/>
          <c:order val="1"/>
          <c:tx>
            <c:strRef>
              <c:f>Impeller!$J$2</c:f>
              <c:strCache>
                <c:ptCount val="1"/>
                <c:pt idx="0">
                  <c:v>115RPM</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errBars>
            <c:errDir val="y"/>
            <c:errBarType val="both"/>
            <c:errValType val="cust"/>
            <c:noEndCap val="0"/>
            <c:plus>
              <c:numRef>
                <c:f>Impeller!$N$52:$N$59</c:f>
                <c:numCache>
                  <c:formatCode>General</c:formatCode>
                  <c:ptCount val="8"/>
                  <c:pt idx="0">
                    <c:v>2.0415398348581106E-2</c:v>
                  </c:pt>
                  <c:pt idx="1">
                    <c:v>3.1978787731180972E-2</c:v>
                  </c:pt>
                  <c:pt idx="2">
                    <c:v>4.5596413305859944E-2</c:v>
                  </c:pt>
                  <c:pt idx="3">
                    <c:v>6.560949600325576E-2</c:v>
                  </c:pt>
                  <c:pt idx="4">
                    <c:v>1.1405991842248761E-2</c:v>
                  </c:pt>
                  <c:pt idx="5">
                    <c:v>1.9452848222089248E-2</c:v>
                  </c:pt>
                  <c:pt idx="6">
                    <c:v>1.4245429447154576E-2</c:v>
                  </c:pt>
                  <c:pt idx="7">
                    <c:v>2.1310823645684731E-2</c:v>
                  </c:pt>
                </c:numCache>
              </c:numRef>
            </c:plus>
            <c:minus>
              <c:numRef>
                <c:f>Impeller!$N$52:$N$59</c:f>
                <c:numCache>
                  <c:formatCode>General</c:formatCode>
                  <c:ptCount val="8"/>
                  <c:pt idx="0">
                    <c:v>2.0415398348581106E-2</c:v>
                  </c:pt>
                  <c:pt idx="1">
                    <c:v>3.1978787731180972E-2</c:v>
                  </c:pt>
                  <c:pt idx="2">
                    <c:v>4.5596413305859944E-2</c:v>
                  </c:pt>
                  <c:pt idx="3">
                    <c:v>6.560949600325576E-2</c:v>
                  </c:pt>
                  <c:pt idx="4">
                    <c:v>1.1405991842248761E-2</c:v>
                  </c:pt>
                  <c:pt idx="5">
                    <c:v>1.9452848222089248E-2</c:v>
                  </c:pt>
                  <c:pt idx="6">
                    <c:v>1.4245429447154576E-2</c:v>
                  </c:pt>
                  <c:pt idx="7">
                    <c:v>2.1310823645684731E-2</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Impeller!$M$52:$M$59</c:f>
              <c:numCache>
                <c:formatCode>General</c:formatCode>
                <c:ptCount val="8"/>
                <c:pt idx="0">
                  <c:v>5.9342202091779102E-2</c:v>
                </c:pt>
                <c:pt idx="1">
                  <c:v>0.16573410285484241</c:v>
                </c:pt>
                <c:pt idx="2">
                  <c:v>0.34602050086060737</c:v>
                </c:pt>
                <c:pt idx="3">
                  <c:v>0.48881199406477666</c:v>
                </c:pt>
                <c:pt idx="4">
                  <c:v>0.23519310597470533</c:v>
                </c:pt>
                <c:pt idx="5">
                  <c:v>0.37975887748924586</c:v>
                </c:pt>
                <c:pt idx="6">
                  <c:v>0.5824442284183653</c:v>
                </c:pt>
                <c:pt idx="7">
                  <c:v>0.71703946461187495</c:v>
                </c:pt>
              </c:numCache>
            </c:numRef>
          </c:yVal>
          <c:smooth val="0"/>
          <c:extLst xmlns:c16r2="http://schemas.microsoft.com/office/drawing/2015/06/chart">
            <c:ext xmlns:c16="http://schemas.microsoft.com/office/drawing/2014/chart" uri="{C3380CC4-5D6E-409C-BE32-E72D297353CC}">
              <c16:uniqueId val="{00000001-2A12-47CD-A086-681EA8BEADE8}"/>
            </c:ext>
          </c:extLst>
        </c:ser>
        <c:ser>
          <c:idx val="2"/>
          <c:order val="2"/>
          <c:tx>
            <c:strRef>
              <c:f>Impeller!$R$2</c:f>
              <c:strCache>
                <c:ptCount val="1"/>
                <c:pt idx="0">
                  <c:v>150RPM</c:v>
                </c:pt>
              </c:strCache>
            </c:strRef>
          </c:tx>
          <c:spPr>
            <a:ln w="19050" cap="rnd">
              <a:solidFill>
                <a:schemeClr val="accent3"/>
              </a:solidFill>
              <a:round/>
            </a:ln>
            <a:effectLst/>
          </c:spPr>
          <c:marker>
            <c:symbol val="circle"/>
            <c:size val="5"/>
            <c:spPr>
              <a:solidFill>
                <a:schemeClr val="accent3"/>
              </a:solidFill>
              <a:ln w="9525">
                <a:solidFill>
                  <a:schemeClr val="accent3"/>
                </a:solidFill>
              </a:ln>
              <a:effectLst/>
            </c:spPr>
          </c:marker>
          <c:errBars>
            <c:errDir val="y"/>
            <c:errBarType val="both"/>
            <c:errValType val="cust"/>
            <c:noEndCap val="0"/>
            <c:plus>
              <c:numRef>
                <c:f>Impeller!$V$52:$V$59</c:f>
                <c:numCache>
                  <c:formatCode>General</c:formatCode>
                  <c:ptCount val="8"/>
                  <c:pt idx="0">
                    <c:v>6.8909711393983714E-3</c:v>
                  </c:pt>
                  <c:pt idx="1">
                    <c:v>4.0354612296227874E-2</c:v>
                  </c:pt>
                  <c:pt idx="2">
                    <c:v>7.0675953804549149E-2</c:v>
                  </c:pt>
                  <c:pt idx="3">
                    <c:v>3.6210696632744059E-2</c:v>
                  </c:pt>
                  <c:pt idx="4">
                    <c:v>2.0518050008950427E-2</c:v>
                  </c:pt>
                  <c:pt idx="5">
                    <c:v>5.5161311366372201E-2</c:v>
                  </c:pt>
                  <c:pt idx="6">
                    <c:v>3.7872040865462017E-2</c:v>
                  </c:pt>
                  <c:pt idx="7">
                    <c:v>7.7927206149239134E-2</c:v>
                  </c:pt>
                </c:numCache>
              </c:numRef>
            </c:plus>
            <c:minus>
              <c:numRef>
                <c:f>Impeller!$V$52:$V$59</c:f>
                <c:numCache>
                  <c:formatCode>General</c:formatCode>
                  <c:ptCount val="8"/>
                  <c:pt idx="0">
                    <c:v>6.8909711393983714E-3</c:v>
                  </c:pt>
                  <c:pt idx="1">
                    <c:v>4.0354612296227874E-2</c:v>
                  </c:pt>
                  <c:pt idx="2">
                    <c:v>7.0675953804549149E-2</c:v>
                  </c:pt>
                  <c:pt idx="3">
                    <c:v>3.6210696632744059E-2</c:v>
                  </c:pt>
                  <c:pt idx="4">
                    <c:v>2.0518050008950427E-2</c:v>
                  </c:pt>
                  <c:pt idx="5">
                    <c:v>5.5161311366372201E-2</c:v>
                  </c:pt>
                  <c:pt idx="6">
                    <c:v>3.7872040865462017E-2</c:v>
                  </c:pt>
                  <c:pt idx="7">
                    <c:v>7.7927206149239134E-2</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Impeller!$U$52:$U$59</c:f>
              <c:numCache>
                <c:formatCode>General</c:formatCode>
                <c:ptCount val="8"/>
                <c:pt idx="0">
                  <c:v>2.8153459899823645E-2</c:v>
                </c:pt>
                <c:pt idx="1">
                  <c:v>0.18389625716549227</c:v>
                </c:pt>
                <c:pt idx="2">
                  <c:v>0.31003100358435831</c:v>
                </c:pt>
                <c:pt idx="3">
                  <c:v>0.48155570931855857</c:v>
                </c:pt>
                <c:pt idx="4">
                  <c:v>0.25694844945641027</c:v>
                </c:pt>
                <c:pt idx="5">
                  <c:v>0.38592798321622018</c:v>
                </c:pt>
                <c:pt idx="6">
                  <c:v>0.56663939871541069</c:v>
                </c:pt>
                <c:pt idx="7">
                  <c:v>0.70996702026491654</c:v>
                </c:pt>
              </c:numCache>
            </c:numRef>
          </c:yVal>
          <c:smooth val="0"/>
          <c:extLst xmlns:c16r2="http://schemas.microsoft.com/office/drawing/2015/06/chart">
            <c:ext xmlns:c16="http://schemas.microsoft.com/office/drawing/2014/chart" uri="{C3380CC4-5D6E-409C-BE32-E72D297353CC}">
              <c16:uniqueId val="{00000002-2A12-47CD-A086-681EA8BEADE8}"/>
            </c:ext>
          </c:extLst>
        </c:ser>
        <c:ser>
          <c:idx val="3"/>
          <c:order val="3"/>
          <c:tx>
            <c:strRef>
              <c:f>Impeller!$Z$2</c:f>
              <c:strCache>
                <c:ptCount val="1"/>
                <c:pt idx="0">
                  <c:v>225RPM</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errBars>
            <c:errDir val="y"/>
            <c:errBarType val="both"/>
            <c:errValType val="cust"/>
            <c:noEndCap val="0"/>
            <c:plus>
              <c:numRef>
                <c:f>Impeller!$AD$52:$AD$59</c:f>
                <c:numCache>
                  <c:formatCode>General</c:formatCode>
                  <c:ptCount val="8"/>
                  <c:pt idx="0">
                    <c:v>1.1327732415458121E-2</c:v>
                  </c:pt>
                  <c:pt idx="1">
                    <c:v>2.5713599094380667E-2</c:v>
                  </c:pt>
                  <c:pt idx="2">
                    <c:v>4.4732536340740633E-2</c:v>
                  </c:pt>
                  <c:pt idx="3">
                    <c:v>7.568368377949318E-2</c:v>
                  </c:pt>
                  <c:pt idx="4">
                    <c:v>3.3864158500321685E-2</c:v>
                  </c:pt>
                  <c:pt idx="5">
                    <c:v>1.3023556285040349E-2</c:v>
                  </c:pt>
                  <c:pt idx="6">
                    <c:v>4.0277946711103317E-3</c:v>
                  </c:pt>
                  <c:pt idx="7">
                    <c:v>3.8972787299623952E-2</c:v>
                  </c:pt>
                </c:numCache>
              </c:numRef>
            </c:plus>
            <c:minus>
              <c:numRef>
                <c:f>Impeller!$AD$52:$AD$59</c:f>
                <c:numCache>
                  <c:formatCode>General</c:formatCode>
                  <c:ptCount val="8"/>
                  <c:pt idx="0">
                    <c:v>1.1327732415458121E-2</c:v>
                  </c:pt>
                  <c:pt idx="1">
                    <c:v>2.5713599094380667E-2</c:v>
                  </c:pt>
                  <c:pt idx="2">
                    <c:v>4.4732536340740633E-2</c:v>
                  </c:pt>
                  <c:pt idx="3">
                    <c:v>7.568368377949318E-2</c:v>
                  </c:pt>
                  <c:pt idx="4">
                    <c:v>3.3864158500321685E-2</c:v>
                  </c:pt>
                  <c:pt idx="5">
                    <c:v>1.3023556285040349E-2</c:v>
                  </c:pt>
                  <c:pt idx="6">
                    <c:v>4.0277946711103317E-3</c:v>
                  </c:pt>
                  <c:pt idx="7">
                    <c:v>3.8972787299623952E-2</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Impeller!$AC$52:$AC$59</c:f>
              <c:numCache>
                <c:formatCode>General</c:formatCode>
                <c:ptCount val="8"/>
                <c:pt idx="0">
                  <c:v>5.591504063047547E-2</c:v>
                </c:pt>
                <c:pt idx="1">
                  <c:v>0.20363547306569771</c:v>
                </c:pt>
                <c:pt idx="2">
                  <c:v>0.32690950154960979</c:v>
                </c:pt>
                <c:pt idx="3">
                  <c:v>0.50061145568323462</c:v>
                </c:pt>
                <c:pt idx="4">
                  <c:v>0.24114892995146012</c:v>
                </c:pt>
                <c:pt idx="5">
                  <c:v>0.39207625145735536</c:v>
                </c:pt>
                <c:pt idx="6">
                  <c:v>0.51758499947099057</c:v>
                </c:pt>
                <c:pt idx="7">
                  <c:v>0.66748731832667885</c:v>
                </c:pt>
              </c:numCache>
            </c:numRef>
          </c:yVal>
          <c:smooth val="0"/>
          <c:extLst xmlns:c16r2="http://schemas.microsoft.com/office/drawing/2015/06/chart">
            <c:ext xmlns:c16="http://schemas.microsoft.com/office/drawing/2014/chart" uri="{C3380CC4-5D6E-409C-BE32-E72D297353CC}">
              <c16:uniqueId val="{00000003-2A12-47CD-A086-681EA8BEADE8}"/>
            </c:ext>
          </c:extLst>
        </c:ser>
        <c:dLbls>
          <c:showLegendKey val="0"/>
          <c:showVal val="0"/>
          <c:showCatName val="0"/>
          <c:showSerName val="0"/>
          <c:showPercent val="0"/>
          <c:showBubbleSize val="0"/>
        </c:dLbls>
        <c:axId val="286038800"/>
        <c:axId val="286044240"/>
      </c:scatterChart>
      <c:valAx>
        <c:axId val="286038800"/>
        <c:scaling>
          <c:orientation val="minMax"/>
          <c:max val="6.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Time in Culture (days)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6044240"/>
        <c:crosses val="autoZero"/>
        <c:crossBetween val="midCat"/>
      </c:valAx>
      <c:valAx>
        <c:axId val="286044240"/>
        <c:scaling>
          <c:orientation val="minMax"/>
          <c:max val="1"/>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Ammonia Concentration (mmol.L</a:t>
                </a:r>
                <a:r>
                  <a:rPr lang="en-GB" baseline="30000" dirty="0"/>
                  <a:t>-1</a:t>
                </a:r>
                <a:r>
                  <a:rPr lang="en-GB" dirty="0"/>
                  <a:t>)</a:t>
                </a:r>
              </a:p>
            </c:rich>
          </c:tx>
          <c:layout>
            <c:manualLayout>
              <c:xMode val="edge"/>
              <c:yMode val="edge"/>
              <c:x val="4.7095679012345744E-3"/>
              <c:y val="0.21371203703703731"/>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6038800"/>
        <c:crosses val="autoZero"/>
        <c:crossBetween val="midCat"/>
      </c:valAx>
      <c:spPr>
        <a:noFill/>
        <a:ln>
          <a:noFill/>
        </a:ln>
        <a:effectLst/>
      </c:spPr>
    </c:plotArea>
    <c:legend>
      <c:legendPos val="b"/>
      <c:layout>
        <c:manualLayout>
          <c:xMode val="edge"/>
          <c:yMode val="edge"/>
          <c:x val="9.8041975308642115E-2"/>
          <c:y val="6.1935366739288306E-3"/>
          <c:w val="0.90011265432098753"/>
          <c:h val="0.1081456063907044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sz="1000"/>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6616234567901234"/>
          <c:y val="0.25893750000000004"/>
          <c:w val="0.78549722222222207"/>
          <c:h val="0.54314537037037103"/>
        </c:manualLayout>
      </c:layout>
      <c:scatterChart>
        <c:scatterStyle val="lineMarker"/>
        <c:varyColors val="0"/>
        <c:ser>
          <c:idx val="0"/>
          <c:order val="0"/>
          <c:tx>
            <c:strRef>
              <c:f>Sparging!$B$2</c:f>
              <c:strCache>
                <c:ptCount val="1"/>
                <c:pt idx="0">
                  <c:v>Headspace</c:v>
                </c:pt>
              </c:strCache>
            </c:strRef>
          </c:tx>
          <c:spPr>
            <a:ln w="19050" cap="rnd">
              <a:solidFill>
                <a:schemeClr val="accent1">
                  <a:shade val="65000"/>
                </a:schemeClr>
              </a:solidFill>
              <a:round/>
            </a:ln>
            <a:effectLst/>
          </c:spPr>
          <c:marker>
            <c:symbol val="circle"/>
            <c:size val="5"/>
            <c:spPr>
              <a:solidFill>
                <a:schemeClr val="accent1">
                  <a:shade val="65000"/>
                </a:schemeClr>
              </a:solidFill>
              <a:ln w="9525">
                <a:solidFill>
                  <a:schemeClr val="accent1">
                    <a:shade val="65000"/>
                  </a:schemeClr>
                </a:solidFill>
              </a:ln>
              <a:effectLst/>
            </c:spPr>
          </c:marker>
          <c:errBars>
            <c:errDir val="y"/>
            <c:errBarType val="both"/>
            <c:errValType val="cust"/>
            <c:noEndCap val="0"/>
            <c:plus>
              <c:numRef>
                <c:f>Sparging!$F$63:$F$70</c:f>
                <c:numCache>
                  <c:formatCode>General</c:formatCode>
                  <c:ptCount val="8"/>
                  <c:pt idx="0">
                    <c:v>2.2921276050942669</c:v>
                  </c:pt>
                  <c:pt idx="1">
                    <c:v>1.8988358172934179</c:v>
                  </c:pt>
                  <c:pt idx="2">
                    <c:v>1.5753874652010778</c:v>
                  </c:pt>
                  <c:pt idx="3">
                    <c:v>1.0915259860672859</c:v>
                  </c:pt>
                  <c:pt idx="4">
                    <c:v>1.1771946782981582</c:v>
                  </c:pt>
                  <c:pt idx="5">
                    <c:v>2.7991474761412087</c:v>
                  </c:pt>
                  <c:pt idx="6">
                    <c:v>0.39663836179493372</c:v>
                  </c:pt>
                  <c:pt idx="7">
                    <c:v>1.3757025361488575</c:v>
                  </c:pt>
                </c:numCache>
              </c:numRef>
            </c:plus>
            <c:minus>
              <c:numRef>
                <c:f>Sparging!$F$63:$F$70</c:f>
                <c:numCache>
                  <c:formatCode>General</c:formatCode>
                  <c:ptCount val="8"/>
                  <c:pt idx="0">
                    <c:v>2.2921276050942669</c:v>
                  </c:pt>
                  <c:pt idx="1">
                    <c:v>1.8988358172934179</c:v>
                  </c:pt>
                  <c:pt idx="2">
                    <c:v>1.5753874652010778</c:v>
                  </c:pt>
                  <c:pt idx="3">
                    <c:v>1.0915259860672859</c:v>
                  </c:pt>
                  <c:pt idx="4">
                    <c:v>1.1771946782981582</c:v>
                  </c:pt>
                  <c:pt idx="5">
                    <c:v>2.7991474761412087</c:v>
                  </c:pt>
                  <c:pt idx="6">
                    <c:v>0.39663836179493372</c:v>
                  </c:pt>
                  <c:pt idx="7">
                    <c:v>1.3757025361488575</c:v>
                  </c:pt>
                </c:numCache>
              </c:numRef>
            </c:minus>
            <c:spPr>
              <a:noFill/>
              <a:ln w="9525" cap="flat" cmpd="sng" algn="ctr">
                <a:solidFill>
                  <a:schemeClr val="tx1">
                    <a:lumMod val="65000"/>
                    <a:lumOff val="35000"/>
                  </a:schemeClr>
                </a:solidFill>
                <a:round/>
              </a:ln>
              <a:effectLst/>
            </c:spPr>
          </c:errBars>
          <c:xVal>
            <c:numRef>
              <c:f>Sparging!$C$30:$C$37</c:f>
              <c:numCache>
                <c:formatCode>General</c:formatCode>
                <c:ptCount val="8"/>
                <c:pt idx="0">
                  <c:v>0</c:v>
                </c:pt>
                <c:pt idx="1">
                  <c:v>1</c:v>
                </c:pt>
                <c:pt idx="2">
                  <c:v>2</c:v>
                </c:pt>
                <c:pt idx="3">
                  <c:v>3</c:v>
                </c:pt>
                <c:pt idx="4">
                  <c:v>3</c:v>
                </c:pt>
                <c:pt idx="5">
                  <c:v>4</c:v>
                </c:pt>
                <c:pt idx="6">
                  <c:v>5</c:v>
                </c:pt>
                <c:pt idx="7">
                  <c:v>6</c:v>
                </c:pt>
              </c:numCache>
            </c:numRef>
          </c:xVal>
          <c:yVal>
            <c:numRef>
              <c:f>Sparging!$E$63:$E$70</c:f>
              <c:numCache>
                <c:formatCode>General</c:formatCode>
                <c:ptCount val="8"/>
                <c:pt idx="0">
                  <c:v>20.082228425831953</c:v>
                </c:pt>
                <c:pt idx="1">
                  <c:v>27.479628186710599</c:v>
                </c:pt>
                <c:pt idx="2">
                  <c:v>23.498344394252154</c:v>
                </c:pt>
                <c:pt idx="3">
                  <c:v>23.121433998853899</c:v>
                </c:pt>
                <c:pt idx="4">
                  <c:v>23.312748745055927</c:v>
                </c:pt>
                <c:pt idx="5">
                  <c:v>23.116904650555611</c:v>
                </c:pt>
                <c:pt idx="6">
                  <c:v>26.442471412030567</c:v>
                </c:pt>
                <c:pt idx="7">
                  <c:v>25.741868165650391</c:v>
                </c:pt>
              </c:numCache>
            </c:numRef>
          </c:yVal>
          <c:smooth val="0"/>
          <c:extLst xmlns:c16r2="http://schemas.microsoft.com/office/drawing/2015/06/chart">
            <c:ext xmlns:c16="http://schemas.microsoft.com/office/drawing/2014/chart" uri="{C3380CC4-5D6E-409C-BE32-E72D297353CC}">
              <c16:uniqueId val="{00000000-6742-44CE-B1EB-9F3D0FC915A7}"/>
            </c:ext>
          </c:extLst>
        </c:ser>
        <c:ser>
          <c:idx val="1"/>
          <c:order val="1"/>
          <c:tx>
            <c:strRef>
              <c:f>Sparging!$J$2</c:f>
              <c:strCache>
                <c:ptCount val="1"/>
                <c:pt idx="0">
                  <c:v>Sparging with Pluronic F68</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errBars>
            <c:errDir val="y"/>
            <c:errBarType val="both"/>
            <c:errValType val="cust"/>
            <c:noEndCap val="0"/>
            <c:plus>
              <c:numRef>
                <c:f>Sparging!$N$63:$N$70</c:f>
                <c:numCache>
                  <c:formatCode>General</c:formatCode>
                  <c:ptCount val="8"/>
                  <c:pt idx="0">
                    <c:v>3.6474221608134045</c:v>
                  </c:pt>
                  <c:pt idx="1">
                    <c:v>2.2321882007701208</c:v>
                  </c:pt>
                  <c:pt idx="2">
                    <c:v>1.8221009841052449</c:v>
                  </c:pt>
                  <c:pt idx="3">
                    <c:v>2.8776275989181119</c:v>
                  </c:pt>
                  <c:pt idx="4">
                    <c:v>0.18033967141514098</c:v>
                  </c:pt>
                  <c:pt idx="5">
                    <c:v>1.5836159333855693</c:v>
                  </c:pt>
                  <c:pt idx="6">
                    <c:v>0.31099305061201965</c:v>
                  </c:pt>
                  <c:pt idx="7">
                    <c:v>1.8032609182823061</c:v>
                  </c:pt>
                </c:numCache>
              </c:numRef>
            </c:plus>
            <c:minus>
              <c:numRef>
                <c:f>Sparging!$N$63:$N$70</c:f>
                <c:numCache>
                  <c:formatCode>General</c:formatCode>
                  <c:ptCount val="8"/>
                  <c:pt idx="0">
                    <c:v>3.6474221608134045</c:v>
                  </c:pt>
                  <c:pt idx="1">
                    <c:v>2.2321882007701208</c:v>
                  </c:pt>
                  <c:pt idx="2">
                    <c:v>1.8221009841052449</c:v>
                  </c:pt>
                  <c:pt idx="3">
                    <c:v>2.8776275989181119</c:v>
                  </c:pt>
                  <c:pt idx="4">
                    <c:v>0.18033967141514098</c:v>
                  </c:pt>
                  <c:pt idx="5">
                    <c:v>1.5836159333855693</c:v>
                  </c:pt>
                  <c:pt idx="6">
                    <c:v>0.31099305061201965</c:v>
                  </c:pt>
                  <c:pt idx="7">
                    <c:v>1.8032609182823061</c:v>
                  </c:pt>
                </c:numCache>
              </c:numRef>
            </c:minus>
            <c:spPr>
              <a:noFill/>
              <a:ln w="9525" cap="flat" cmpd="sng" algn="ctr">
                <a:solidFill>
                  <a:schemeClr val="tx1">
                    <a:lumMod val="65000"/>
                    <a:lumOff val="35000"/>
                  </a:schemeClr>
                </a:solidFill>
                <a:round/>
              </a:ln>
              <a:effectLst/>
            </c:spPr>
          </c:errBars>
          <c:xVal>
            <c:numRef>
              <c:f>Sparging!$C$30:$C$37</c:f>
              <c:numCache>
                <c:formatCode>General</c:formatCode>
                <c:ptCount val="8"/>
                <c:pt idx="0">
                  <c:v>0</c:v>
                </c:pt>
                <c:pt idx="1">
                  <c:v>1</c:v>
                </c:pt>
                <c:pt idx="2">
                  <c:v>2</c:v>
                </c:pt>
                <c:pt idx="3">
                  <c:v>3</c:v>
                </c:pt>
                <c:pt idx="4">
                  <c:v>3</c:v>
                </c:pt>
                <c:pt idx="5">
                  <c:v>4</c:v>
                </c:pt>
                <c:pt idx="6">
                  <c:v>5</c:v>
                </c:pt>
                <c:pt idx="7">
                  <c:v>6</c:v>
                </c:pt>
              </c:numCache>
            </c:numRef>
          </c:xVal>
          <c:yVal>
            <c:numRef>
              <c:f>Sparging!$M$63:$M$70</c:f>
              <c:numCache>
                <c:formatCode>General</c:formatCode>
                <c:ptCount val="8"/>
                <c:pt idx="0">
                  <c:v>14.443717101202751</c:v>
                </c:pt>
                <c:pt idx="1">
                  <c:v>18.339835732304763</c:v>
                </c:pt>
                <c:pt idx="2">
                  <c:v>15.097549332647608</c:v>
                </c:pt>
                <c:pt idx="3">
                  <c:v>16.60905864872505</c:v>
                </c:pt>
                <c:pt idx="4">
                  <c:v>14.993102372609806</c:v>
                </c:pt>
                <c:pt idx="5">
                  <c:v>14.853044180064806</c:v>
                </c:pt>
                <c:pt idx="6">
                  <c:v>15.520209259053352</c:v>
                </c:pt>
                <c:pt idx="7">
                  <c:v>14.675483523469508</c:v>
                </c:pt>
              </c:numCache>
            </c:numRef>
          </c:yVal>
          <c:smooth val="0"/>
          <c:extLst xmlns:c16r2="http://schemas.microsoft.com/office/drawing/2015/06/chart">
            <c:ext xmlns:c16="http://schemas.microsoft.com/office/drawing/2014/chart" uri="{C3380CC4-5D6E-409C-BE32-E72D297353CC}">
              <c16:uniqueId val="{00000001-6742-44CE-B1EB-9F3D0FC915A7}"/>
            </c:ext>
          </c:extLst>
        </c:ser>
        <c:ser>
          <c:idx val="2"/>
          <c:order val="2"/>
          <c:tx>
            <c:strRef>
              <c:f>Sparging!$R$2</c:f>
              <c:strCache>
                <c:ptCount val="1"/>
                <c:pt idx="0">
                  <c:v>Sparging without Pluronic F68</c:v>
                </c:pt>
              </c:strCache>
            </c:strRef>
          </c:tx>
          <c:spPr>
            <a:ln w="19050" cap="rnd">
              <a:solidFill>
                <a:schemeClr val="accent1">
                  <a:tint val="65000"/>
                </a:schemeClr>
              </a:solidFill>
              <a:round/>
            </a:ln>
            <a:effectLst/>
          </c:spPr>
          <c:marker>
            <c:symbol val="circle"/>
            <c:size val="5"/>
            <c:spPr>
              <a:solidFill>
                <a:schemeClr val="accent1">
                  <a:tint val="65000"/>
                </a:schemeClr>
              </a:solidFill>
              <a:ln w="9525">
                <a:solidFill>
                  <a:schemeClr val="accent1">
                    <a:tint val="65000"/>
                  </a:schemeClr>
                </a:solidFill>
              </a:ln>
              <a:effectLst/>
            </c:spPr>
          </c:marker>
          <c:errBars>
            <c:errDir val="y"/>
            <c:errBarType val="both"/>
            <c:errValType val="cust"/>
            <c:noEndCap val="0"/>
            <c:plus>
              <c:numRef>
                <c:f>Sparging!$V$63:$V$70</c:f>
                <c:numCache>
                  <c:formatCode>General</c:formatCode>
                  <c:ptCount val="8"/>
                  <c:pt idx="0">
                    <c:v>4.6843764414537015</c:v>
                  </c:pt>
                  <c:pt idx="1">
                    <c:v>2.5141634362390675</c:v>
                  </c:pt>
                  <c:pt idx="2">
                    <c:v>2.7382246985695362</c:v>
                  </c:pt>
                  <c:pt idx="3">
                    <c:v>3.7346928543957714</c:v>
                  </c:pt>
                  <c:pt idx="4">
                    <c:v>0.23373921421948934</c:v>
                  </c:pt>
                  <c:pt idx="5">
                    <c:v>2.0793440885490901</c:v>
                  </c:pt>
                  <c:pt idx="6">
                    <c:v>0.36377395279211855</c:v>
                  </c:pt>
                  <c:pt idx="7">
                    <c:v>2.8220665653372521</c:v>
                  </c:pt>
                </c:numCache>
              </c:numRef>
            </c:plus>
            <c:minus>
              <c:numRef>
                <c:f>Sparging!$V$63:$V$70</c:f>
                <c:numCache>
                  <c:formatCode>General</c:formatCode>
                  <c:ptCount val="8"/>
                  <c:pt idx="0">
                    <c:v>4.6843764414537015</c:v>
                  </c:pt>
                  <c:pt idx="1">
                    <c:v>2.5141634362390675</c:v>
                  </c:pt>
                  <c:pt idx="2">
                    <c:v>2.7382246985695362</c:v>
                  </c:pt>
                  <c:pt idx="3">
                    <c:v>3.7346928543957714</c:v>
                  </c:pt>
                  <c:pt idx="4">
                    <c:v>0.23373921421948934</c:v>
                  </c:pt>
                  <c:pt idx="5">
                    <c:v>2.0793440885490901</c:v>
                  </c:pt>
                  <c:pt idx="6">
                    <c:v>0.36377395279211855</c:v>
                  </c:pt>
                  <c:pt idx="7">
                    <c:v>2.8220665653372521</c:v>
                  </c:pt>
                </c:numCache>
              </c:numRef>
            </c:minus>
            <c:spPr>
              <a:noFill/>
              <a:ln w="9525" cap="flat" cmpd="sng" algn="ctr">
                <a:solidFill>
                  <a:schemeClr val="tx1">
                    <a:lumMod val="65000"/>
                    <a:lumOff val="35000"/>
                  </a:schemeClr>
                </a:solidFill>
                <a:round/>
              </a:ln>
              <a:effectLst/>
            </c:spPr>
          </c:errBars>
          <c:xVal>
            <c:numRef>
              <c:f>Sparging!$C$30:$C$37</c:f>
              <c:numCache>
                <c:formatCode>General</c:formatCode>
                <c:ptCount val="8"/>
                <c:pt idx="0">
                  <c:v>0</c:v>
                </c:pt>
                <c:pt idx="1">
                  <c:v>1</c:v>
                </c:pt>
                <c:pt idx="2">
                  <c:v>2</c:v>
                </c:pt>
                <c:pt idx="3">
                  <c:v>3</c:v>
                </c:pt>
                <c:pt idx="4">
                  <c:v>3</c:v>
                </c:pt>
                <c:pt idx="5">
                  <c:v>4</c:v>
                </c:pt>
                <c:pt idx="6">
                  <c:v>5</c:v>
                </c:pt>
                <c:pt idx="7">
                  <c:v>6</c:v>
                </c:pt>
              </c:numCache>
            </c:numRef>
          </c:xVal>
          <c:yVal>
            <c:numRef>
              <c:f>Sparging!$U$63:$U$70</c:f>
              <c:numCache>
                <c:formatCode>General</c:formatCode>
                <c:ptCount val="8"/>
                <c:pt idx="0">
                  <c:v>18.550034828106501</c:v>
                </c:pt>
                <c:pt idx="1">
                  <c:v>20.6565666859467</c:v>
                </c:pt>
                <c:pt idx="2">
                  <c:v>22.688359663461881</c:v>
                </c:pt>
                <c:pt idx="3">
                  <c:v>21.555858262186113</c:v>
                </c:pt>
                <c:pt idx="4">
                  <c:v>19.43264030474408</c:v>
                </c:pt>
                <c:pt idx="5">
                  <c:v>19.502575695073286</c:v>
                </c:pt>
                <c:pt idx="6">
                  <c:v>18.1542573353839</c:v>
                </c:pt>
                <c:pt idx="7">
                  <c:v>22.966832454390989</c:v>
                </c:pt>
              </c:numCache>
            </c:numRef>
          </c:yVal>
          <c:smooth val="0"/>
          <c:extLst xmlns:c16r2="http://schemas.microsoft.com/office/drawing/2015/06/chart">
            <c:ext xmlns:c16="http://schemas.microsoft.com/office/drawing/2014/chart" uri="{C3380CC4-5D6E-409C-BE32-E72D297353CC}">
              <c16:uniqueId val="{00000002-6742-44CE-B1EB-9F3D0FC915A7}"/>
            </c:ext>
          </c:extLst>
        </c:ser>
        <c:dLbls>
          <c:showLegendKey val="0"/>
          <c:showVal val="0"/>
          <c:showCatName val="0"/>
          <c:showSerName val="0"/>
          <c:showPercent val="0"/>
          <c:showBubbleSize val="0"/>
        </c:dLbls>
        <c:axId val="286040432"/>
        <c:axId val="286039888"/>
      </c:scatterChart>
      <c:valAx>
        <c:axId val="286040432"/>
        <c:scaling>
          <c:orientation val="minMax"/>
          <c:max val="6.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Time in Culture (Days)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6039888"/>
        <c:crosses val="autoZero"/>
        <c:crossBetween val="midCat"/>
      </c:valAx>
      <c:valAx>
        <c:axId val="286039888"/>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sz="1000" b="0" i="0" u="none" strike="noStrike" baseline="0" dirty="0">
                    <a:effectLst/>
                  </a:rPr>
                  <a:t>Lactate Dehydrogenase </a:t>
                </a:r>
                <a:r>
                  <a:rPr lang="en-GB" dirty="0"/>
                  <a:t>(U/L)</a:t>
                </a:r>
              </a:p>
            </c:rich>
          </c:tx>
          <c:layout>
            <c:manualLayout>
              <c:xMode val="edge"/>
              <c:yMode val="edge"/>
              <c:x val="6.742050732404436E-3"/>
              <c:y val="0.19230210602759623"/>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6040432"/>
        <c:crosses val="autoZero"/>
        <c:crossBetween val="midCat"/>
      </c:valAx>
      <c:spPr>
        <a:noFill/>
        <a:ln>
          <a:noFill/>
        </a:ln>
        <a:effectLst/>
      </c:spPr>
    </c:plotArea>
    <c:legend>
      <c:legendPos val="b"/>
      <c:layout>
        <c:manualLayout>
          <c:xMode val="edge"/>
          <c:yMode val="edge"/>
          <c:x val="0.16307253086419754"/>
          <c:y val="4.4006481481481535E-2"/>
          <c:w val="0.59189753086419761"/>
          <c:h val="0.20353333333333348"/>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sz="1000"/>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566148148148149"/>
          <c:y val="0.24831296296296307"/>
          <c:w val="0.78997530864197563"/>
          <c:h val="0.55624074074074059"/>
        </c:manualLayout>
      </c:layout>
      <c:scatterChart>
        <c:scatterStyle val="lineMarker"/>
        <c:varyColors val="0"/>
        <c:ser>
          <c:idx val="0"/>
          <c:order val="0"/>
          <c:tx>
            <c:strRef>
              <c:f>Sparging!$B$2</c:f>
              <c:strCache>
                <c:ptCount val="1"/>
                <c:pt idx="0">
                  <c:v>Headspace</c:v>
                </c:pt>
              </c:strCache>
            </c:strRef>
          </c:tx>
          <c:spPr>
            <a:ln w="19050" cap="rnd">
              <a:solidFill>
                <a:schemeClr val="accent1">
                  <a:tint val="65000"/>
                </a:schemeClr>
              </a:solidFill>
              <a:round/>
            </a:ln>
            <a:effectLst/>
          </c:spPr>
          <c:marker>
            <c:symbol val="circle"/>
            <c:size val="5"/>
            <c:spPr>
              <a:solidFill>
                <a:schemeClr val="accent1">
                  <a:tint val="65000"/>
                </a:schemeClr>
              </a:solidFill>
              <a:ln w="9525">
                <a:solidFill>
                  <a:schemeClr val="accent1">
                    <a:tint val="65000"/>
                  </a:schemeClr>
                </a:solidFill>
              </a:ln>
              <a:effectLst/>
            </c:spPr>
          </c:marker>
          <c:errBars>
            <c:errDir val="y"/>
            <c:errBarType val="both"/>
            <c:errValType val="cust"/>
            <c:noEndCap val="0"/>
            <c:plus>
              <c:numRef>
                <c:f>Sparging!$F$74:$F$81</c:f>
                <c:numCache>
                  <c:formatCode>General</c:formatCode>
                  <c:ptCount val="8"/>
                  <c:pt idx="0">
                    <c:v>0.23862241429499351</c:v>
                  </c:pt>
                  <c:pt idx="1">
                    <c:v>0.41530391093208152</c:v>
                  </c:pt>
                  <c:pt idx="2">
                    <c:v>0.47556333538944168</c:v>
                  </c:pt>
                  <c:pt idx="3">
                    <c:v>0.35605867413866266</c:v>
                  </c:pt>
                  <c:pt idx="4">
                    <c:v>0.9899713987634583</c:v>
                  </c:pt>
                  <c:pt idx="5">
                    <c:v>0.33044221488479292</c:v>
                  </c:pt>
                  <c:pt idx="6">
                    <c:v>0.21311678641149806</c:v>
                  </c:pt>
                  <c:pt idx="7">
                    <c:v>0.46535477003256287</c:v>
                  </c:pt>
                </c:numCache>
              </c:numRef>
            </c:plus>
            <c:minus>
              <c:numRef>
                <c:f>Sparging!$F$74:$F$81</c:f>
                <c:numCache>
                  <c:formatCode>General</c:formatCode>
                  <c:ptCount val="8"/>
                  <c:pt idx="0">
                    <c:v>0.23862241429499351</c:v>
                  </c:pt>
                  <c:pt idx="1">
                    <c:v>0.41530391093208152</c:v>
                  </c:pt>
                  <c:pt idx="2">
                    <c:v>0.47556333538944168</c:v>
                  </c:pt>
                  <c:pt idx="3">
                    <c:v>0.35605867413866266</c:v>
                  </c:pt>
                  <c:pt idx="4">
                    <c:v>0.9899713987634583</c:v>
                  </c:pt>
                  <c:pt idx="5">
                    <c:v>0.33044221488479292</c:v>
                  </c:pt>
                  <c:pt idx="6">
                    <c:v>0.21311678641149806</c:v>
                  </c:pt>
                  <c:pt idx="7">
                    <c:v>0.46535477003256287</c:v>
                  </c:pt>
                </c:numCache>
              </c:numRef>
            </c:minus>
            <c:spPr>
              <a:noFill/>
              <a:ln w="9525" cap="flat" cmpd="sng" algn="ctr">
                <a:solidFill>
                  <a:schemeClr val="tx1">
                    <a:lumMod val="65000"/>
                    <a:lumOff val="35000"/>
                  </a:schemeClr>
                </a:solidFill>
                <a:round/>
              </a:ln>
              <a:effectLst/>
            </c:spPr>
          </c:errBars>
          <c:xVal>
            <c:numRef>
              <c:f>Sparging!$C$30:$C$37</c:f>
              <c:numCache>
                <c:formatCode>General</c:formatCode>
                <c:ptCount val="8"/>
                <c:pt idx="0">
                  <c:v>0</c:v>
                </c:pt>
                <c:pt idx="1">
                  <c:v>1</c:v>
                </c:pt>
                <c:pt idx="2">
                  <c:v>2</c:v>
                </c:pt>
                <c:pt idx="3">
                  <c:v>3</c:v>
                </c:pt>
                <c:pt idx="4">
                  <c:v>3</c:v>
                </c:pt>
                <c:pt idx="5">
                  <c:v>4</c:v>
                </c:pt>
                <c:pt idx="6">
                  <c:v>5</c:v>
                </c:pt>
                <c:pt idx="7">
                  <c:v>6</c:v>
                </c:pt>
              </c:numCache>
            </c:numRef>
          </c:xVal>
          <c:yVal>
            <c:numRef>
              <c:f>Sparging!$E$74:$E$81</c:f>
              <c:numCache>
                <c:formatCode>General</c:formatCode>
                <c:ptCount val="8"/>
                <c:pt idx="0">
                  <c:v>2.9417503253432047</c:v>
                </c:pt>
                <c:pt idx="1">
                  <c:v>2.3036077315200183</c:v>
                </c:pt>
                <c:pt idx="2">
                  <c:v>2.3730766331622548</c:v>
                </c:pt>
                <c:pt idx="3">
                  <c:v>2.5562281768285318</c:v>
                </c:pt>
                <c:pt idx="4">
                  <c:v>2.3982677030335733</c:v>
                </c:pt>
                <c:pt idx="5">
                  <c:v>2.6729951762652084</c:v>
                </c:pt>
                <c:pt idx="6">
                  <c:v>2.2155134101181648</c:v>
                </c:pt>
                <c:pt idx="7">
                  <c:v>2.2081284326487935</c:v>
                </c:pt>
              </c:numCache>
            </c:numRef>
          </c:yVal>
          <c:smooth val="0"/>
          <c:extLst xmlns:c16r2="http://schemas.microsoft.com/office/drawing/2015/06/chart">
            <c:ext xmlns:c16="http://schemas.microsoft.com/office/drawing/2014/chart" uri="{C3380CC4-5D6E-409C-BE32-E72D297353CC}">
              <c16:uniqueId val="{00000000-3A00-471D-8D0D-9C614F82319B}"/>
            </c:ext>
          </c:extLst>
        </c:ser>
        <c:ser>
          <c:idx val="1"/>
          <c:order val="1"/>
          <c:tx>
            <c:strRef>
              <c:f>Sparging!$J$2</c:f>
              <c:strCache>
                <c:ptCount val="1"/>
                <c:pt idx="0">
                  <c:v>Sparging with Pluronic F68</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errBars>
            <c:errDir val="y"/>
            <c:errBarType val="both"/>
            <c:errValType val="cust"/>
            <c:noEndCap val="0"/>
            <c:plus>
              <c:numRef>
                <c:f>Sparging!$N$74:$N$81</c:f>
                <c:numCache>
                  <c:formatCode>General</c:formatCode>
                  <c:ptCount val="8"/>
                  <c:pt idx="0">
                    <c:v>0.10788469345477736</c:v>
                  </c:pt>
                  <c:pt idx="1">
                    <c:v>2.5489999304977556E-2</c:v>
                  </c:pt>
                  <c:pt idx="2">
                    <c:v>9.0625102493415682E-2</c:v>
                  </c:pt>
                  <c:pt idx="3">
                    <c:v>0.37587035132943741</c:v>
                  </c:pt>
                  <c:pt idx="4">
                    <c:v>5.3023600757264783E-2</c:v>
                  </c:pt>
                  <c:pt idx="5">
                    <c:v>0.21623838485240257</c:v>
                  </c:pt>
                  <c:pt idx="6">
                    <c:v>0.18478285615831791</c:v>
                  </c:pt>
                  <c:pt idx="7">
                    <c:v>5.6466418989089314E-4</c:v>
                  </c:pt>
                </c:numCache>
              </c:numRef>
            </c:plus>
            <c:minus>
              <c:numRef>
                <c:f>Sparging!$N$74:$N$81</c:f>
                <c:numCache>
                  <c:formatCode>General</c:formatCode>
                  <c:ptCount val="8"/>
                  <c:pt idx="0">
                    <c:v>0.10788469345477736</c:v>
                  </c:pt>
                  <c:pt idx="1">
                    <c:v>2.5489999304977556E-2</c:v>
                  </c:pt>
                  <c:pt idx="2">
                    <c:v>9.0625102493415682E-2</c:v>
                  </c:pt>
                  <c:pt idx="3">
                    <c:v>0.37587035132943741</c:v>
                  </c:pt>
                  <c:pt idx="4">
                    <c:v>5.3023600757264783E-2</c:v>
                  </c:pt>
                  <c:pt idx="5">
                    <c:v>0.21623838485240257</c:v>
                  </c:pt>
                  <c:pt idx="6">
                    <c:v>0.18478285615831791</c:v>
                  </c:pt>
                  <c:pt idx="7">
                    <c:v>5.6466418989089314E-4</c:v>
                  </c:pt>
                </c:numCache>
              </c:numRef>
            </c:minus>
            <c:spPr>
              <a:noFill/>
              <a:ln w="9525" cap="flat" cmpd="sng" algn="ctr">
                <a:solidFill>
                  <a:schemeClr val="tx1">
                    <a:lumMod val="65000"/>
                    <a:lumOff val="35000"/>
                  </a:schemeClr>
                </a:solidFill>
                <a:round/>
              </a:ln>
              <a:effectLst/>
            </c:spPr>
          </c:errBars>
          <c:xVal>
            <c:numRef>
              <c:f>Sparging!$C$30:$C$37</c:f>
              <c:numCache>
                <c:formatCode>General</c:formatCode>
                <c:ptCount val="8"/>
                <c:pt idx="0">
                  <c:v>0</c:v>
                </c:pt>
                <c:pt idx="1">
                  <c:v>1</c:v>
                </c:pt>
                <c:pt idx="2">
                  <c:v>2</c:v>
                </c:pt>
                <c:pt idx="3">
                  <c:v>3</c:v>
                </c:pt>
                <c:pt idx="4">
                  <c:v>3</c:v>
                </c:pt>
                <c:pt idx="5">
                  <c:v>4</c:v>
                </c:pt>
                <c:pt idx="6">
                  <c:v>5</c:v>
                </c:pt>
                <c:pt idx="7">
                  <c:v>6</c:v>
                </c:pt>
              </c:numCache>
            </c:numRef>
          </c:xVal>
          <c:yVal>
            <c:numRef>
              <c:f>Sparging!$M$74:$M$81</c:f>
              <c:numCache>
                <c:formatCode>General</c:formatCode>
                <c:ptCount val="8"/>
                <c:pt idx="0">
                  <c:v>3.4898334139806537</c:v>
                </c:pt>
                <c:pt idx="1">
                  <c:v>3.3679835401466418</c:v>
                </c:pt>
                <c:pt idx="2">
                  <c:v>3.06987448205938</c:v>
                </c:pt>
                <c:pt idx="3">
                  <c:v>3.055556850336425</c:v>
                </c:pt>
                <c:pt idx="4">
                  <c:v>3.0914371373674099</c:v>
                </c:pt>
                <c:pt idx="5">
                  <c:v>2.9336154065758984</c:v>
                </c:pt>
                <c:pt idx="6">
                  <c:v>3.0025034897899632</c:v>
                </c:pt>
                <c:pt idx="7">
                  <c:v>2.9298965126234648</c:v>
                </c:pt>
              </c:numCache>
            </c:numRef>
          </c:yVal>
          <c:smooth val="0"/>
          <c:extLst xmlns:c16r2="http://schemas.microsoft.com/office/drawing/2015/06/chart">
            <c:ext xmlns:c16="http://schemas.microsoft.com/office/drawing/2014/chart" uri="{C3380CC4-5D6E-409C-BE32-E72D297353CC}">
              <c16:uniqueId val="{00000001-3A00-471D-8D0D-9C614F82319B}"/>
            </c:ext>
          </c:extLst>
        </c:ser>
        <c:ser>
          <c:idx val="2"/>
          <c:order val="2"/>
          <c:tx>
            <c:strRef>
              <c:f>Sparging!$R$2</c:f>
              <c:strCache>
                <c:ptCount val="1"/>
                <c:pt idx="0">
                  <c:v>Sparging without Pluronic F68</c:v>
                </c:pt>
              </c:strCache>
            </c:strRef>
          </c:tx>
          <c:spPr>
            <a:ln w="19050" cap="rnd">
              <a:solidFill>
                <a:schemeClr val="accent1">
                  <a:shade val="65000"/>
                </a:schemeClr>
              </a:solidFill>
              <a:round/>
            </a:ln>
            <a:effectLst/>
          </c:spPr>
          <c:marker>
            <c:symbol val="circle"/>
            <c:size val="5"/>
            <c:spPr>
              <a:solidFill>
                <a:schemeClr val="accent1">
                  <a:shade val="65000"/>
                </a:schemeClr>
              </a:solidFill>
              <a:ln w="9525">
                <a:solidFill>
                  <a:schemeClr val="accent1">
                    <a:shade val="65000"/>
                  </a:schemeClr>
                </a:solidFill>
              </a:ln>
              <a:effectLst/>
            </c:spPr>
          </c:marker>
          <c:errBars>
            <c:errDir val="y"/>
            <c:errBarType val="both"/>
            <c:errValType val="cust"/>
            <c:noEndCap val="0"/>
            <c:plus>
              <c:numRef>
                <c:f>Sparging!$V$74:$V$81</c:f>
                <c:numCache>
                  <c:formatCode>General</c:formatCode>
                  <c:ptCount val="8"/>
                  <c:pt idx="0">
                    <c:v>0.11811506620676178</c:v>
                  </c:pt>
                  <c:pt idx="1">
                    <c:v>1.9473082417146931E-2</c:v>
                  </c:pt>
                  <c:pt idx="2">
                    <c:v>9.7560199214276042E-2</c:v>
                  </c:pt>
                  <c:pt idx="3">
                    <c:v>0.39789616914927678</c:v>
                  </c:pt>
                  <c:pt idx="4">
                    <c:v>5.0656011074459106E-2</c:v>
                  </c:pt>
                  <c:pt idx="5">
                    <c:v>0.2220602480126268</c:v>
                  </c:pt>
                  <c:pt idx="6">
                    <c:v>0.16764899575598299</c:v>
                  </c:pt>
                  <c:pt idx="7">
                    <c:v>6.5826457290512307E-4</c:v>
                  </c:pt>
                </c:numCache>
              </c:numRef>
            </c:plus>
            <c:minus>
              <c:numRef>
                <c:f>Sparging!$V$74:$V$81</c:f>
                <c:numCache>
                  <c:formatCode>General</c:formatCode>
                  <c:ptCount val="8"/>
                  <c:pt idx="0">
                    <c:v>0.11811506620676178</c:v>
                  </c:pt>
                  <c:pt idx="1">
                    <c:v>1.9473082417146931E-2</c:v>
                  </c:pt>
                  <c:pt idx="2">
                    <c:v>9.7560199214276042E-2</c:v>
                  </c:pt>
                  <c:pt idx="3">
                    <c:v>0.39789616914927678</c:v>
                  </c:pt>
                  <c:pt idx="4">
                    <c:v>5.0656011074459106E-2</c:v>
                  </c:pt>
                  <c:pt idx="5">
                    <c:v>0.2220602480126268</c:v>
                  </c:pt>
                  <c:pt idx="6">
                    <c:v>0.16764899575598299</c:v>
                  </c:pt>
                  <c:pt idx="7">
                    <c:v>6.5826457290512307E-4</c:v>
                  </c:pt>
                </c:numCache>
              </c:numRef>
            </c:minus>
            <c:spPr>
              <a:noFill/>
              <a:ln w="9525" cap="flat" cmpd="sng" algn="ctr">
                <a:solidFill>
                  <a:schemeClr val="tx1">
                    <a:lumMod val="65000"/>
                    <a:lumOff val="35000"/>
                  </a:schemeClr>
                </a:solidFill>
                <a:round/>
              </a:ln>
              <a:effectLst/>
            </c:spPr>
          </c:errBars>
          <c:xVal>
            <c:numRef>
              <c:f>Sparging!$C$30:$C$37</c:f>
              <c:numCache>
                <c:formatCode>General</c:formatCode>
                <c:ptCount val="8"/>
                <c:pt idx="0">
                  <c:v>0</c:v>
                </c:pt>
                <c:pt idx="1">
                  <c:v>1</c:v>
                </c:pt>
                <c:pt idx="2">
                  <c:v>2</c:v>
                </c:pt>
                <c:pt idx="3">
                  <c:v>3</c:v>
                </c:pt>
                <c:pt idx="4">
                  <c:v>3</c:v>
                </c:pt>
                <c:pt idx="5">
                  <c:v>4</c:v>
                </c:pt>
                <c:pt idx="6">
                  <c:v>5</c:v>
                </c:pt>
                <c:pt idx="7">
                  <c:v>6</c:v>
                </c:pt>
              </c:numCache>
            </c:numRef>
          </c:xVal>
          <c:yVal>
            <c:numRef>
              <c:f>Sparging!$U$74:$U$81</c:f>
              <c:numCache>
                <c:formatCode>General</c:formatCode>
                <c:ptCount val="8"/>
                <c:pt idx="0">
                  <c:v>3.82076355359604</c:v>
                </c:pt>
                <c:pt idx="1">
                  <c:v>2.5729706883147188</c:v>
                </c:pt>
                <c:pt idx="2">
                  <c:v>3.3047969910356301</c:v>
                </c:pt>
                <c:pt idx="3">
                  <c:v>3.2346109797340481</c:v>
                </c:pt>
                <c:pt idx="4">
                  <c:v>2.9533994604284199</c:v>
                </c:pt>
                <c:pt idx="5">
                  <c:v>3.0125981804875197</c:v>
                </c:pt>
                <c:pt idx="6">
                  <c:v>2.724098464988808</c:v>
                </c:pt>
                <c:pt idx="7">
                  <c:v>3.4155647038834798</c:v>
                </c:pt>
              </c:numCache>
            </c:numRef>
          </c:yVal>
          <c:smooth val="0"/>
          <c:extLst xmlns:c16r2="http://schemas.microsoft.com/office/drawing/2015/06/chart">
            <c:ext xmlns:c16="http://schemas.microsoft.com/office/drawing/2014/chart" uri="{C3380CC4-5D6E-409C-BE32-E72D297353CC}">
              <c16:uniqueId val="{00000002-3A00-471D-8D0D-9C614F82319B}"/>
            </c:ext>
          </c:extLst>
        </c:ser>
        <c:dLbls>
          <c:showLegendKey val="0"/>
          <c:showVal val="0"/>
          <c:showCatName val="0"/>
          <c:showSerName val="0"/>
          <c:showPercent val="0"/>
          <c:showBubbleSize val="0"/>
        </c:dLbls>
        <c:axId val="286043696"/>
        <c:axId val="286047504"/>
      </c:scatterChart>
      <c:valAx>
        <c:axId val="286043696"/>
        <c:scaling>
          <c:orientation val="minMax"/>
          <c:max val="6.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Time in Culture (Days)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6047504"/>
        <c:crosses val="autoZero"/>
        <c:crossBetween val="midCat"/>
      </c:valAx>
      <c:valAx>
        <c:axId val="286047504"/>
        <c:scaling>
          <c:orientation val="minMax"/>
          <c:max val="6"/>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Total Protein  (g/L)</a:t>
                </a:r>
              </a:p>
            </c:rich>
          </c:tx>
          <c:layout>
            <c:manualLayout>
              <c:xMode val="edge"/>
              <c:yMode val="edge"/>
              <c:x val="1.842623456790124E-2"/>
              <c:y val="0.19290324074074086"/>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86043696"/>
        <c:crosses val="autoZero"/>
        <c:crossBetween val="midCat"/>
        <c:majorUnit val="1"/>
      </c:valAx>
      <c:spPr>
        <a:noFill/>
        <a:ln>
          <a:noFill/>
        </a:ln>
        <a:effectLst/>
      </c:spPr>
    </c:plotArea>
    <c:legend>
      <c:legendPos val="b"/>
      <c:layout>
        <c:manualLayout>
          <c:xMode val="edge"/>
          <c:yMode val="edge"/>
          <c:x val="2.1074312254376608E-2"/>
          <c:y val="1.9043209876543211E-2"/>
          <c:w val="0.97892568774562361"/>
          <c:h val="0.19599398148148175"/>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sz="10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8326851851851853"/>
          <c:y val="0.20014120370370372"/>
          <c:w val="0.75263611111111151"/>
          <c:h val="0.5922574074074074"/>
        </c:manualLayout>
      </c:layout>
      <c:scatterChart>
        <c:scatterStyle val="lineMarker"/>
        <c:varyColors val="0"/>
        <c:ser>
          <c:idx val="0"/>
          <c:order val="0"/>
          <c:tx>
            <c:strRef>
              <c:f>Impeller!$B$2</c:f>
              <c:strCache>
                <c:ptCount val="1"/>
                <c:pt idx="0">
                  <c:v>80RPM</c:v>
                </c:pt>
              </c:strCache>
            </c:strRef>
          </c:tx>
          <c:spPr>
            <a:ln w="19050" cap="rnd">
              <a:solidFill>
                <a:schemeClr val="accent1">
                  <a:shade val="58000"/>
                </a:schemeClr>
              </a:solidFill>
              <a:round/>
            </a:ln>
            <a:effectLst/>
          </c:spPr>
          <c:marker>
            <c:symbol val="circle"/>
            <c:size val="5"/>
            <c:spPr>
              <a:solidFill>
                <a:schemeClr val="accent1">
                  <a:shade val="58000"/>
                </a:schemeClr>
              </a:solidFill>
              <a:ln w="9525">
                <a:solidFill>
                  <a:schemeClr val="accent1">
                    <a:shade val="58000"/>
                  </a:schemeClr>
                </a:solidFill>
              </a:ln>
              <a:effectLst/>
            </c:spPr>
          </c:marker>
          <c:errBars>
            <c:errDir val="y"/>
            <c:errBarType val="both"/>
            <c:errValType val="cust"/>
            <c:noEndCap val="0"/>
            <c:plus>
              <c:numRef>
                <c:f>Impeller!$F$63:$F$70</c:f>
                <c:numCache>
                  <c:formatCode>General</c:formatCode>
                  <c:ptCount val="8"/>
                  <c:pt idx="0">
                    <c:v>1.9024057359879725</c:v>
                  </c:pt>
                  <c:pt idx="1">
                    <c:v>1.1529415541628067</c:v>
                  </c:pt>
                  <c:pt idx="2">
                    <c:v>1.0952572278843546</c:v>
                  </c:pt>
                  <c:pt idx="3">
                    <c:v>2.5185079155166088</c:v>
                  </c:pt>
                  <c:pt idx="4">
                    <c:v>2.2895915309605912</c:v>
                  </c:pt>
                  <c:pt idx="5">
                    <c:v>3.2844872217412209</c:v>
                  </c:pt>
                  <c:pt idx="6">
                    <c:v>2.2418806493805952</c:v>
                  </c:pt>
                  <c:pt idx="7">
                    <c:v>3.1026223258889685</c:v>
                  </c:pt>
                </c:numCache>
              </c:numRef>
            </c:plus>
            <c:minus>
              <c:numRef>
                <c:f>Impeller!$F$63:$F$70</c:f>
                <c:numCache>
                  <c:formatCode>General</c:formatCode>
                  <c:ptCount val="8"/>
                  <c:pt idx="0">
                    <c:v>1.9024057359879725</c:v>
                  </c:pt>
                  <c:pt idx="1">
                    <c:v>1.1529415541628067</c:v>
                  </c:pt>
                  <c:pt idx="2">
                    <c:v>1.0952572278843546</c:v>
                  </c:pt>
                  <c:pt idx="3">
                    <c:v>2.5185079155166088</c:v>
                  </c:pt>
                  <c:pt idx="4">
                    <c:v>2.2895915309605912</c:v>
                  </c:pt>
                  <c:pt idx="5">
                    <c:v>3.2844872217412209</c:v>
                  </c:pt>
                  <c:pt idx="6">
                    <c:v>2.2418806493805952</c:v>
                  </c:pt>
                  <c:pt idx="7">
                    <c:v>3.1026223258889685</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Impeller!$E$63:$E$70</c:f>
              <c:numCache>
                <c:formatCode>General</c:formatCode>
                <c:ptCount val="8"/>
                <c:pt idx="0">
                  <c:v>23.818216875338376</c:v>
                </c:pt>
                <c:pt idx="1">
                  <c:v>31.115661534605227</c:v>
                </c:pt>
                <c:pt idx="2">
                  <c:v>28.87472857518425</c:v>
                </c:pt>
                <c:pt idx="3">
                  <c:v>27.313920910173767</c:v>
                </c:pt>
                <c:pt idx="4">
                  <c:v>29.918260840900285</c:v>
                </c:pt>
                <c:pt idx="5">
                  <c:v>27.066573989856288</c:v>
                </c:pt>
                <c:pt idx="6">
                  <c:v>30.435660218525719</c:v>
                </c:pt>
                <c:pt idx="7">
                  <c:v>29.539096498123087</c:v>
                </c:pt>
              </c:numCache>
            </c:numRef>
          </c:yVal>
          <c:smooth val="0"/>
          <c:extLst xmlns:c16r2="http://schemas.microsoft.com/office/drawing/2015/06/chart">
            <c:ext xmlns:c16="http://schemas.microsoft.com/office/drawing/2014/chart" uri="{C3380CC4-5D6E-409C-BE32-E72D297353CC}">
              <c16:uniqueId val="{00000000-5CCB-407B-A8A2-419F0185583D}"/>
            </c:ext>
          </c:extLst>
        </c:ser>
        <c:ser>
          <c:idx val="1"/>
          <c:order val="1"/>
          <c:tx>
            <c:strRef>
              <c:f>Impeller!$J$2</c:f>
              <c:strCache>
                <c:ptCount val="1"/>
                <c:pt idx="0">
                  <c:v>115RPM</c:v>
                </c:pt>
              </c:strCache>
            </c:strRef>
          </c:tx>
          <c:spPr>
            <a:ln w="19050" cap="rnd">
              <a:solidFill>
                <a:schemeClr val="accent1">
                  <a:shade val="86000"/>
                </a:schemeClr>
              </a:solidFill>
              <a:round/>
            </a:ln>
            <a:effectLst/>
          </c:spPr>
          <c:marker>
            <c:symbol val="circle"/>
            <c:size val="5"/>
            <c:spPr>
              <a:solidFill>
                <a:schemeClr val="accent1">
                  <a:shade val="86000"/>
                </a:schemeClr>
              </a:solidFill>
              <a:ln w="9525">
                <a:solidFill>
                  <a:schemeClr val="accent1">
                    <a:shade val="86000"/>
                  </a:schemeClr>
                </a:solidFill>
              </a:ln>
              <a:effectLst/>
            </c:spPr>
          </c:marker>
          <c:errBars>
            <c:errDir val="y"/>
            <c:errBarType val="both"/>
            <c:errValType val="cust"/>
            <c:noEndCap val="0"/>
            <c:plus>
              <c:numRef>
                <c:f>Impeller!$N$63:$N$70</c:f>
                <c:numCache>
                  <c:formatCode>General</c:formatCode>
                  <c:ptCount val="8"/>
                  <c:pt idx="0">
                    <c:v>5.8202936821139772</c:v>
                  </c:pt>
                  <c:pt idx="1">
                    <c:v>16.537255343736373</c:v>
                  </c:pt>
                  <c:pt idx="2">
                    <c:v>9.1522973033794504</c:v>
                  </c:pt>
                  <c:pt idx="3">
                    <c:v>7.4070677123569917</c:v>
                  </c:pt>
                  <c:pt idx="4">
                    <c:v>8.9304798724819268</c:v>
                  </c:pt>
                  <c:pt idx="5">
                    <c:v>8.0719144661555564</c:v>
                  </c:pt>
                  <c:pt idx="6">
                    <c:v>2.9412553154027696</c:v>
                  </c:pt>
                  <c:pt idx="7">
                    <c:v>2.2159870449594474</c:v>
                  </c:pt>
                </c:numCache>
              </c:numRef>
            </c:plus>
            <c:minus>
              <c:numRef>
                <c:f>Impeller!$N$63:$N$70</c:f>
                <c:numCache>
                  <c:formatCode>General</c:formatCode>
                  <c:ptCount val="8"/>
                  <c:pt idx="0">
                    <c:v>5.8202936821139772</c:v>
                  </c:pt>
                  <c:pt idx="1">
                    <c:v>16.537255343736373</c:v>
                  </c:pt>
                  <c:pt idx="2">
                    <c:v>9.1522973033794504</c:v>
                  </c:pt>
                  <c:pt idx="3">
                    <c:v>7.4070677123569917</c:v>
                  </c:pt>
                  <c:pt idx="4">
                    <c:v>8.9304798724819268</c:v>
                  </c:pt>
                  <c:pt idx="5">
                    <c:v>8.0719144661555564</c:v>
                  </c:pt>
                  <c:pt idx="6">
                    <c:v>2.9412553154027696</c:v>
                  </c:pt>
                  <c:pt idx="7">
                    <c:v>2.2159870449594474</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Impeller!$M$63:$M$70</c:f>
              <c:numCache>
                <c:formatCode>General</c:formatCode>
                <c:ptCount val="8"/>
                <c:pt idx="0">
                  <c:v>25.420105953375529</c:v>
                </c:pt>
                <c:pt idx="1">
                  <c:v>44.217346694056154</c:v>
                </c:pt>
                <c:pt idx="2">
                  <c:v>39.693018746845063</c:v>
                </c:pt>
                <c:pt idx="3">
                  <c:v>35.483798253947008</c:v>
                </c:pt>
                <c:pt idx="4">
                  <c:v>33.595024976302426</c:v>
                </c:pt>
                <c:pt idx="5">
                  <c:v>32.777918060732425</c:v>
                </c:pt>
                <c:pt idx="6">
                  <c:v>31.276756822494267</c:v>
                </c:pt>
                <c:pt idx="7">
                  <c:v>30.714095734255711</c:v>
                </c:pt>
              </c:numCache>
            </c:numRef>
          </c:yVal>
          <c:smooth val="0"/>
          <c:extLst xmlns:c16r2="http://schemas.microsoft.com/office/drawing/2015/06/chart">
            <c:ext xmlns:c16="http://schemas.microsoft.com/office/drawing/2014/chart" uri="{C3380CC4-5D6E-409C-BE32-E72D297353CC}">
              <c16:uniqueId val="{00000001-5CCB-407B-A8A2-419F0185583D}"/>
            </c:ext>
          </c:extLst>
        </c:ser>
        <c:ser>
          <c:idx val="2"/>
          <c:order val="2"/>
          <c:tx>
            <c:strRef>
              <c:f>Impeller!$R$2</c:f>
              <c:strCache>
                <c:ptCount val="1"/>
                <c:pt idx="0">
                  <c:v>150RPM</c:v>
                </c:pt>
              </c:strCache>
            </c:strRef>
          </c:tx>
          <c:spPr>
            <a:ln w="19050" cap="rnd">
              <a:solidFill>
                <a:schemeClr val="accent1">
                  <a:tint val="86000"/>
                </a:schemeClr>
              </a:solidFill>
              <a:round/>
            </a:ln>
            <a:effectLst/>
          </c:spPr>
          <c:marker>
            <c:symbol val="circle"/>
            <c:size val="5"/>
            <c:spPr>
              <a:solidFill>
                <a:schemeClr val="accent1">
                  <a:tint val="86000"/>
                </a:schemeClr>
              </a:solidFill>
              <a:ln w="9525">
                <a:solidFill>
                  <a:schemeClr val="accent1">
                    <a:tint val="86000"/>
                  </a:schemeClr>
                </a:solidFill>
              </a:ln>
              <a:effectLst/>
            </c:spPr>
          </c:marker>
          <c:errBars>
            <c:errDir val="y"/>
            <c:errBarType val="both"/>
            <c:errValType val="cust"/>
            <c:noEndCap val="0"/>
            <c:plus>
              <c:numRef>
                <c:f>Impeller!$V$63:$V$70</c:f>
                <c:numCache>
                  <c:formatCode>General</c:formatCode>
                  <c:ptCount val="8"/>
                  <c:pt idx="0">
                    <c:v>3.8744009365124925</c:v>
                  </c:pt>
                  <c:pt idx="1">
                    <c:v>18.269543536340624</c:v>
                  </c:pt>
                  <c:pt idx="2">
                    <c:v>8.4532902322935701</c:v>
                  </c:pt>
                  <c:pt idx="3">
                    <c:v>5.1100066120845895</c:v>
                  </c:pt>
                  <c:pt idx="4">
                    <c:v>1.4327611579869088</c:v>
                  </c:pt>
                  <c:pt idx="5">
                    <c:v>2.6486085524486342</c:v>
                  </c:pt>
                  <c:pt idx="6">
                    <c:v>3.5769314938215375</c:v>
                  </c:pt>
                  <c:pt idx="7">
                    <c:v>5.475366237994967</c:v>
                  </c:pt>
                </c:numCache>
              </c:numRef>
            </c:plus>
            <c:minus>
              <c:numRef>
                <c:f>Impeller!$V$63:$V$70</c:f>
                <c:numCache>
                  <c:formatCode>General</c:formatCode>
                  <c:ptCount val="8"/>
                  <c:pt idx="0">
                    <c:v>3.8744009365124925</c:v>
                  </c:pt>
                  <c:pt idx="1">
                    <c:v>18.269543536340624</c:v>
                  </c:pt>
                  <c:pt idx="2">
                    <c:v>8.4532902322935701</c:v>
                  </c:pt>
                  <c:pt idx="3">
                    <c:v>5.1100066120845895</c:v>
                  </c:pt>
                  <c:pt idx="4">
                    <c:v>1.4327611579869088</c:v>
                  </c:pt>
                  <c:pt idx="5">
                    <c:v>2.6486085524486342</c:v>
                  </c:pt>
                  <c:pt idx="6">
                    <c:v>3.5769314938215375</c:v>
                  </c:pt>
                  <c:pt idx="7">
                    <c:v>5.475366237994967</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Impeller!$U$63:$U$70</c:f>
              <c:numCache>
                <c:formatCode>General</c:formatCode>
                <c:ptCount val="8"/>
                <c:pt idx="0">
                  <c:v>26.362568626102867</c:v>
                </c:pt>
                <c:pt idx="1">
                  <c:v>47.457372149354967</c:v>
                </c:pt>
                <c:pt idx="2">
                  <c:v>36.172143040735754</c:v>
                </c:pt>
                <c:pt idx="3">
                  <c:v>36.820816153664573</c:v>
                </c:pt>
                <c:pt idx="4">
                  <c:v>30.267190691295699</c:v>
                </c:pt>
                <c:pt idx="5">
                  <c:v>32.525462212479866</c:v>
                </c:pt>
                <c:pt idx="6">
                  <c:v>30.374358996369665</c:v>
                </c:pt>
                <c:pt idx="7">
                  <c:v>29.999614225615186</c:v>
                </c:pt>
              </c:numCache>
            </c:numRef>
          </c:yVal>
          <c:smooth val="0"/>
          <c:extLst xmlns:c16r2="http://schemas.microsoft.com/office/drawing/2015/06/chart">
            <c:ext xmlns:c16="http://schemas.microsoft.com/office/drawing/2014/chart" uri="{C3380CC4-5D6E-409C-BE32-E72D297353CC}">
              <c16:uniqueId val="{00000002-5CCB-407B-A8A2-419F0185583D}"/>
            </c:ext>
          </c:extLst>
        </c:ser>
        <c:ser>
          <c:idx val="3"/>
          <c:order val="3"/>
          <c:tx>
            <c:strRef>
              <c:f>Impeller!$Z$2</c:f>
              <c:strCache>
                <c:ptCount val="1"/>
                <c:pt idx="0">
                  <c:v>225RPM</c:v>
                </c:pt>
              </c:strCache>
            </c:strRef>
          </c:tx>
          <c:spPr>
            <a:ln w="19050" cap="rnd">
              <a:solidFill>
                <a:schemeClr val="accent1">
                  <a:tint val="58000"/>
                </a:schemeClr>
              </a:solidFill>
              <a:round/>
            </a:ln>
            <a:effectLst/>
          </c:spPr>
          <c:marker>
            <c:symbol val="circle"/>
            <c:size val="5"/>
            <c:spPr>
              <a:solidFill>
                <a:schemeClr val="accent1">
                  <a:tint val="58000"/>
                </a:schemeClr>
              </a:solidFill>
              <a:ln w="9525">
                <a:solidFill>
                  <a:schemeClr val="accent1">
                    <a:tint val="58000"/>
                  </a:schemeClr>
                </a:solidFill>
              </a:ln>
              <a:effectLst/>
            </c:spPr>
          </c:marker>
          <c:errBars>
            <c:errDir val="y"/>
            <c:errBarType val="both"/>
            <c:errValType val="cust"/>
            <c:noEndCap val="0"/>
            <c:plus>
              <c:numRef>
                <c:f>Impeller!$AD$63:$AD$70</c:f>
                <c:numCache>
                  <c:formatCode>General</c:formatCode>
                  <c:ptCount val="8"/>
                  <c:pt idx="0">
                    <c:v>3.5910929589262279</c:v>
                  </c:pt>
                  <c:pt idx="1">
                    <c:v>16.602333003092323</c:v>
                  </c:pt>
                  <c:pt idx="2">
                    <c:v>5.1670021730504665</c:v>
                  </c:pt>
                  <c:pt idx="3">
                    <c:v>5.529740540245184</c:v>
                  </c:pt>
                  <c:pt idx="4">
                    <c:v>2.9719745458748648</c:v>
                  </c:pt>
                  <c:pt idx="5">
                    <c:v>2.7219629807020582</c:v>
                  </c:pt>
                  <c:pt idx="6">
                    <c:v>4.0944379035552503</c:v>
                  </c:pt>
                  <c:pt idx="7">
                    <c:v>5.7187620705790474</c:v>
                  </c:pt>
                </c:numCache>
              </c:numRef>
            </c:plus>
            <c:minus>
              <c:numRef>
                <c:f>Impeller!$AD$63:$AD$70</c:f>
                <c:numCache>
                  <c:formatCode>General</c:formatCode>
                  <c:ptCount val="8"/>
                  <c:pt idx="0">
                    <c:v>3.5910929589262279</c:v>
                  </c:pt>
                  <c:pt idx="1">
                    <c:v>16.602333003092323</c:v>
                  </c:pt>
                  <c:pt idx="2">
                    <c:v>5.1670021730504665</c:v>
                  </c:pt>
                  <c:pt idx="3">
                    <c:v>5.529740540245184</c:v>
                  </c:pt>
                  <c:pt idx="4">
                    <c:v>2.9719745458748648</c:v>
                  </c:pt>
                  <c:pt idx="5">
                    <c:v>2.7219629807020582</c:v>
                  </c:pt>
                  <c:pt idx="6">
                    <c:v>4.0944379035552503</c:v>
                  </c:pt>
                  <c:pt idx="7">
                    <c:v>5.7187620705790474</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Impeller!$AC$63:$AC$70</c:f>
              <c:numCache>
                <c:formatCode>General</c:formatCode>
                <c:ptCount val="8"/>
                <c:pt idx="0">
                  <c:v>27.30365576863505</c:v>
                </c:pt>
                <c:pt idx="1">
                  <c:v>45.808151754021502</c:v>
                </c:pt>
                <c:pt idx="2">
                  <c:v>38.859789420658053</c:v>
                </c:pt>
                <c:pt idx="3">
                  <c:v>41.208377228800494</c:v>
                </c:pt>
                <c:pt idx="4">
                  <c:v>31.527528521478967</c:v>
                </c:pt>
                <c:pt idx="5">
                  <c:v>31.603156108904233</c:v>
                </c:pt>
                <c:pt idx="6">
                  <c:v>31.311341990966326</c:v>
                </c:pt>
                <c:pt idx="7">
                  <c:v>35.836623061614617</c:v>
                </c:pt>
              </c:numCache>
            </c:numRef>
          </c:yVal>
          <c:smooth val="0"/>
          <c:extLst xmlns:c16r2="http://schemas.microsoft.com/office/drawing/2015/06/chart">
            <c:ext xmlns:c16="http://schemas.microsoft.com/office/drawing/2014/chart" uri="{C3380CC4-5D6E-409C-BE32-E72D297353CC}">
              <c16:uniqueId val="{00000003-5CCB-407B-A8A2-419F0185583D}"/>
            </c:ext>
          </c:extLst>
        </c:ser>
        <c:dLbls>
          <c:showLegendKey val="0"/>
          <c:showVal val="0"/>
          <c:showCatName val="0"/>
          <c:showSerName val="0"/>
          <c:showPercent val="0"/>
          <c:showBubbleSize val="0"/>
        </c:dLbls>
        <c:axId val="132206048"/>
        <c:axId val="132210944"/>
      </c:scatterChart>
      <c:valAx>
        <c:axId val="132206048"/>
        <c:scaling>
          <c:orientation val="minMax"/>
          <c:max val="6.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Time in Culture (Days)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210944"/>
        <c:crosses val="autoZero"/>
        <c:crossBetween val="midCat"/>
      </c:valAx>
      <c:valAx>
        <c:axId val="13221094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Lactate Dehydrogenase (U/L)</a:t>
                </a:r>
              </a:p>
            </c:rich>
          </c:tx>
          <c:layout>
            <c:manualLayout>
              <c:xMode val="edge"/>
              <c:yMode val="edge"/>
              <c:x val="1.3548148148148158E-2"/>
              <c:y val="0.1516060185185183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2206048"/>
        <c:crosses val="autoZero"/>
        <c:crossBetween val="midCat"/>
      </c:valAx>
      <c:spPr>
        <a:noFill/>
        <a:ln>
          <a:noFill/>
        </a:ln>
        <a:effectLst/>
      </c:spPr>
    </c:plotArea>
    <c:legend>
      <c:legendPos val="b"/>
      <c:layout>
        <c:manualLayout>
          <c:xMode val="edge"/>
          <c:yMode val="edge"/>
          <c:x val="0.10913765432098771"/>
          <c:y val="5.4590129836415861E-2"/>
          <c:w val="0.86631111111111114"/>
          <c:h val="5.700364980394479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5107006172839518"/>
          <c:y val="0.18947996641213624"/>
          <c:w val="0.79551975308641976"/>
          <c:h val="0.62097761040391108"/>
        </c:manualLayout>
      </c:layout>
      <c:scatterChart>
        <c:scatterStyle val="lineMarker"/>
        <c:varyColors val="0"/>
        <c:ser>
          <c:idx val="0"/>
          <c:order val="0"/>
          <c:tx>
            <c:strRef>
              <c:f>Impeller!$B$2</c:f>
              <c:strCache>
                <c:ptCount val="1"/>
                <c:pt idx="0">
                  <c:v>80RPM</c:v>
                </c:pt>
              </c:strCache>
            </c:strRef>
          </c:tx>
          <c:spPr>
            <a:ln w="19050" cap="rnd">
              <a:solidFill>
                <a:schemeClr val="accent1">
                  <a:shade val="58000"/>
                </a:schemeClr>
              </a:solidFill>
              <a:round/>
            </a:ln>
            <a:effectLst/>
          </c:spPr>
          <c:marker>
            <c:symbol val="circle"/>
            <c:size val="5"/>
            <c:spPr>
              <a:solidFill>
                <a:schemeClr val="accent1">
                  <a:shade val="58000"/>
                </a:schemeClr>
              </a:solidFill>
              <a:ln w="9525">
                <a:solidFill>
                  <a:schemeClr val="accent1">
                    <a:shade val="58000"/>
                  </a:schemeClr>
                </a:solidFill>
              </a:ln>
              <a:effectLst/>
            </c:spPr>
          </c:marker>
          <c:errBars>
            <c:errDir val="y"/>
            <c:errBarType val="both"/>
            <c:errValType val="cust"/>
            <c:noEndCap val="0"/>
            <c:plus>
              <c:numRef>
                <c:f>Impeller!$F$74:$F$81</c:f>
                <c:numCache>
                  <c:formatCode>General</c:formatCode>
                  <c:ptCount val="8"/>
                  <c:pt idx="0">
                    <c:v>9.3400225557933758E-2</c:v>
                  </c:pt>
                  <c:pt idx="1">
                    <c:v>6.6230264838883182E-2</c:v>
                  </c:pt>
                  <c:pt idx="2">
                    <c:v>8.0504911761370743E-2</c:v>
                  </c:pt>
                  <c:pt idx="3">
                    <c:v>0.35772033708776152</c:v>
                  </c:pt>
                  <c:pt idx="4">
                    <c:v>0.15274313373597015</c:v>
                  </c:pt>
                  <c:pt idx="5">
                    <c:v>0.12863288802556136</c:v>
                  </c:pt>
                  <c:pt idx="6">
                    <c:v>0.29857561938424443</c:v>
                  </c:pt>
                  <c:pt idx="7">
                    <c:v>0.12588609703058518</c:v>
                  </c:pt>
                </c:numCache>
              </c:numRef>
            </c:plus>
            <c:minus>
              <c:numRef>
                <c:f>Impeller!$F$74:$F$81</c:f>
                <c:numCache>
                  <c:formatCode>General</c:formatCode>
                  <c:ptCount val="8"/>
                  <c:pt idx="0">
                    <c:v>9.3400225557933758E-2</c:v>
                  </c:pt>
                  <c:pt idx="1">
                    <c:v>6.6230264838883182E-2</c:v>
                  </c:pt>
                  <c:pt idx="2">
                    <c:v>8.0504911761370743E-2</c:v>
                  </c:pt>
                  <c:pt idx="3">
                    <c:v>0.35772033708776152</c:v>
                  </c:pt>
                  <c:pt idx="4">
                    <c:v>0.15274313373597015</c:v>
                  </c:pt>
                  <c:pt idx="5">
                    <c:v>0.12863288802556136</c:v>
                  </c:pt>
                  <c:pt idx="6">
                    <c:v>0.29857561938424443</c:v>
                  </c:pt>
                  <c:pt idx="7">
                    <c:v>0.12588609703058518</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Impeller!$E$74:$E$81</c:f>
              <c:numCache>
                <c:formatCode>General</c:formatCode>
                <c:ptCount val="8"/>
                <c:pt idx="0">
                  <c:v>3.0972892714597182</c:v>
                </c:pt>
                <c:pt idx="1">
                  <c:v>3.4497546595682969</c:v>
                </c:pt>
                <c:pt idx="2">
                  <c:v>3.469584360891699</c:v>
                </c:pt>
                <c:pt idx="3">
                  <c:v>3.0681080715950841</c:v>
                </c:pt>
                <c:pt idx="4">
                  <c:v>3.5444645454430983</c:v>
                </c:pt>
                <c:pt idx="5">
                  <c:v>3.2496924274706465</c:v>
                </c:pt>
                <c:pt idx="6">
                  <c:v>3.3870086360496927</c:v>
                </c:pt>
                <c:pt idx="7">
                  <c:v>3.2076463403928752</c:v>
                </c:pt>
              </c:numCache>
            </c:numRef>
          </c:yVal>
          <c:smooth val="0"/>
          <c:extLst xmlns:c16r2="http://schemas.microsoft.com/office/drawing/2015/06/chart">
            <c:ext xmlns:c16="http://schemas.microsoft.com/office/drawing/2014/chart" uri="{C3380CC4-5D6E-409C-BE32-E72D297353CC}">
              <c16:uniqueId val="{00000000-8703-4D37-8D92-33E507960E15}"/>
            </c:ext>
          </c:extLst>
        </c:ser>
        <c:ser>
          <c:idx val="1"/>
          <c:order val="1"/>
          <c:tx>
            <c:strRef>
              <c:f>Impeller!$J$2</c:f>
              <c:strCache>
                <c:ptCount val="1"/>
                <c:pt idx="0">
                  <c:v>115RPM</c:v>
                </c:pt>
              </c:strCache>
            </c:strRef>
          </c:tx>
          <c:spPr>
            <a:ln w="19050" cap="rnd">
              <a:solidFill>
                <a:schemeClr val="accent1">
                  <a:shade val="86000"/>
                </a:schemeClr>
              </a:solidFill>
              <a:round/>
            </a:ln>
            <a:effectLst/>
          </c:spPr>
          <c:marker>
            <c:symbol val="circle"/>
            <c:size val="5"/>
            <c:spPr>
              <a:solidFill>
                <a:schemeClr val="accent1">
                  <a:shade val="86000"/>
                </a:schemeClr>
              </a:solidFill>
              <a:ln w="9525">
                <a:solidFill>
                  <a:schemeClr val="accent1">
                    <a:shade val="86000"/>
                  </a:schemeClr>
                </a:solidFill>
              </a:ln>
              <a:effectLst/>
            </c:spPr>
          </c:marker>
          <c:errBars>
            <c:errDir val="y"/>
            <c:errBarType val="both"/>
            <c:errValType val="cust"/>
            <c:noEndCap val="0"/>
            <c:plus>
              <c:numRef>
                <c:f>Impeller!$N$74:$N$81</c:f>
                <c:numCache>
                  <c:formatCode>General</c:formatCode>
                  <c:ptCount val="8"/>
                  <c:pt idx="0">
                    <c:v>0.34454671078674648</c:v>
                  </c:pt>
                  <c:pt idx="1">
                    <c:v>9.1222990769986551E-2</c:v>
                  </c:pt>
                  <c:pt idx="2">
                    <c:v>0.28983564390859817</c:v>
                  </c:pt>
                  <c:pt idx="3">
                    <c:v>0.40407407580799165</c:v>
                  </c:pt>
                  <c:pt idx="4">
                    <c:v>0.16977464861735014</c:v>
                  </c:pt>
                  <c:pt idx="5">
                    <c:v>0.37429802507929211</c:v>
                  </c:pt>
                  <c:pt idx="6">
                    <c:v>0.22916027511713863</c:v>
                  </c:pt>
                  <c:pt idx="7">
                    <c:v>0.30604275612892384</c:v>
                  </c:pt>
                </c:numCache>
              </c:numRef>
            </c:plus>
            <c:minus>
              <c:numRef>
                <c:f>Impeller!$N$74:$N$81</c:f>
                <c:numCache>
                  <c:formatCode>General</c:formatCode>
                  <c:ptCount val="8"/>
                  <c:pt idx="0">
                    <c:v>0.34454671078674648</c:v>
                  </c:pt>
                  <c:pt idx="1">
                    <c:v>9.1222990769986551E-2</c:v>
                  </c:pt>
                  <c:pt idx="2">
                    <c:v>0.28983564390859817</c:v>
                  </c:pt>
                  <c:pt idx="3">
                    <c:v>0.40407407580799165</c:v>
                  </c:pt>
                  <c:pt idx="4">
                    <c:v>0.16977464861735014</c:v>
                  </c:pt>
                  <c:pt idx="5">
                    <c:v>0.37429802507929211</c:v>
                  </c:pt>
                  <c:pt idx="6">
                    <c:v>0.22916027511713863</c:v>
                  </c:pt>
                  <c:pt idx="7">
                    <c:v>0.30604275612892384</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Impeller!$M$74:$M$81</c:f>
              <c:numCache>
                <c:formatCode>General</c:formatCode>
                <c:ptCount val="8"/>
                <c:pt idx="0">
                  <c:v>3.5440645342726271</c:v>
                </c:pt>
                <c:pt idx="1">
                  <c:v>3.4573075744278112</c:v>
                </c:pt>
                <c:pt idx="2">
                  <c:v>3.4976951367304867</c:v>
                </c:pt>
                <c:pt idx="3">
                  <c:v>3.3850094968132116</c:v>
                </c:pt>
                <c:pt idx="4">
                  <c:v>3.3331339876738504</c:v>
                </c:pt>
                <c:pt idx="5">
                  <c:v>3.6052094131702774</c:v>
                </c:pt>
                <c:pt idx="6">
                  <c:v>3.4899957466531872</c:v>
                </c:pt>
                <c:pt idx="7">
                  <c:v>3.3748995902920331</c:v>
                </c:pt>
              </c:numCache>
            </c:numRef>
          </c:yVal>
          <c:smooth val="0"/>
          <c:extLst xmlns:c16r2="http://schemas.microsoft.com/office/drawing/2015/06/chart">
            <c:ext xmlns:c16="http://schemas.microsoft.com/office/drawing/2014/chart" uri="{C3380CC4-5D6E-409C-BE32-E72D297353CC}">
              <c16:uniqueId val="{00000001-8703-4D37-8D92-33E507960E15}"/>
            </c:ext>
          </c:extLst>
        </c:ser>
        <c:ser>
          <c:idx val="2"/>
          <c:order val="2"/>
          <c:tx>
            <c:strRef>
              <c:f>Impeller!$R$2</c:f>
              <c:strCache>
                <c:ptCount val="1"/>
                <c:pt idx="0">
                  <c:v>150RPM</c:v>
                </c:pt>
              </c:strCache>
            </c:strRef>
          </c:tx>
          <c:spPr>
            <a:ln w="19050" cap="rnd">
              <a:solidFill>
                <a:schemeClr val="accent1">
                  <a:tint val="86000"/>
                </a:schemeClr>
              </a:solidFill>
              <a:round/>
            </a:ln>
            <a:effectLst/>
          </c:spPr>
          <c:marker>
            <c:symbol val="circle"/>
            <c:size val="5"/>
            <c:spPr>
              <a:solidFill>
                <a:schemeClr val="accent1">
                  <a:tint val="86000"/>
                </a:schemeClr>
              </a:solidFill>
              <a:ln w="9525">
                <a:solidFill>
                  <a:schemeClr val="accent1">
                    <a:tint val="86000"/>
                  </a:schemeClr>
                </a:solidFill>
              </a:ln>
              <a:effectLst/>
            </c:spPr>
          </c:marker>
          <c:errBars>
            <c:errDir val="y"/>
            <c:errBarType val="both"/>
            <c:errValType val="cust"/>
            <c:noEndCap val="0"/>
            <c:plus>
              <c:numRef>
                <c:f>Impeller!$V$74:$V$81</c:f>
                <c:numCache>
                  <c:formatCode>General</c:formatCode>
                  <c:ptCount val="8"/>
                  <c:pt idx="0">
                    <c:v>0.21069214681509962</c:v>
                  </c:pt>
                  <c:pt idx="1">
                    <c:v>0.23623701293942237</c:v>
                  </c:pt>
                  <c:pt idx="2">
                    <c:v>0.24172033674415841</c:v>
                  </c:pt>
                  <c:pt idx="3">
                    <c:v>0.30042533514565539</c:v>
                  </c:pt>
                  <c:pt idx="4">
                    <c:v>0.13999710497899778</c:v>
                  </c:pt>
                  <c:pt idx="5">
                    <c:v>0.16010984589085073</c:v>
                  </c:pt>
                  <c:pt idx="6">
                    <c:v>0.23447413726387328</c:v>
                  </c:pt>
                  <c:pt idx="7">
                    <c:v>0.241127571254666</c:v>
                  </c:pt>
                </c:numCache>
              </c:numRef>
            </c:plus>
            <c:minus>
              <c:numRef>
                <c:f>Impeller!$V$74:$V$81</c:f>
                <c:numCache>
                  <c:formatCode>General</c:formatCode>
                  <c:ptCount val="8"/>
                  <c:pt idx="0">
                    <c:v>0.21069214681509962</c:v>
                  </c:pt>
                  <c:pt idx="1">
                    <c:v>0.23623701293942237</c:v>
                  </c:pt>
                  <c:pt idx="2">
                    <c:v>0.24172033674415841</c:v>
                  </c:pt>
                  <c:pt idx="3">
                    <c:v>0.30042533514565539</c:v>
                  </c:pt>
                  <c:pt idx="4">
                    <c:v>0.13999710497899778</c:v>
                  </c:pt>
                  <c:pt idx="5">
                    <c:v>0.16010984589085073</c:v>
                  </c:pt>
                  <c:pt idx="6">
                    <c:v>0.23447413726387328</c:v>
                  </c:pt>
                  <c:pt idx="7">
                    <c:v>0.241127571254666</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Impeller!$U$74:$U$81</c:f>
              <c:numCache>
                <c:formatCode>General</c:formatCode>
                <c:ptCount val="8"/>
                <c:pt idx="0">
                  <c:v>3.2464384410930633</c:v>
                </c:pt>
                <c:pt idx="1">
                  <c:v>3.6207040713460366</c:v>
                </c:pt>
                <c:pt idx="2">
                  <c:v>3.4058586583194703</c:v>
                </c:pt>
                <c:pt idx="3">
                  <c:v>3.3619215926791779</c:v>
                </c:pt>
                <c:pt idx="4">
                  <c:v>3.5058913326152936</c:v>
                </c:pt>
                <c:pt idx="5">
                  <c:v>3.4469765801561336</c:v>
                </c:pt>
                <c:pt idx="6">
                  <c:v>3.4041614523541912</c:v>
                </c:pt>
                <c:pt idx="7">
                  <c:v>3.3153131417152668</c:v>
                </c:pt>
              </c:numCache>
            </c:numRef>
          </c:yVal>
          <c:smooth val="0"/>
          <c:extLst xmlns:c16r2="http://schemas.microsoft.com/office/drawing/2015/06/chart">
            <c:ext xmlns:c16="http://schemas.microsoft.com/office/drawing/2014/chart" uri="{C3380CC4-5D6E-409C-BE32-E72D297353CC}">
              <c16:uniqueId val="{00000002-8703-4D37-8D92-33E507960E15}"/>
            </c:ext>
          </c:extLst>
        </c:ser>
        <c:ser>
          <c:idx val="3"/>
          <c:order val="3"/>
          <c:tx>
            <c:strRef>
              <c:f>Impeller!$Z$2</c:f>
              <c:strCache>
                <c:ptCount val="1"/>
                <c:pt idx="0">
                  <c:v>225RPM</c:v>
                </c:pt>
              </c:strCache>
            </c:strRef>
          </c:tx>
          <c:spPr>
            <a:ln w="19050" cap="rnd">
              <a:solidFill>
                <a:schemeClr val="accent1">
                  <a:tint val="58000"/>
                </a:schemeClr>
              </a:solidFill>
              <a:round/>
            </a:ln>
            <a:effectLst/>
          </c:spPr>
          <c:marker>
            <c:symbol val="circle"/>
            <c:size val="5"/>
            <c:spPr>
              <a:solidFill>
                <a:schemeClr val="accent1">
                  <a:tint val="58000"/>
                </a:schemeClr>
              </a:solidFill>
              <a:ln w="9525">
                <a:solidFill>
                  <a:schemeClr val="accent1">
                    <a:tint val="58000"/>
                  </a:schemeClr>
                </a:solidFill>
              </a:ln>
              <a:effectLst/>
            </c:spPr>
          </c:marker>
          <c:errBars>
            <c:errDir val="y"/>
            <c:errBarType val="both"/>
            <c:errValType val="cust"/>
            <c:noEndCap val="0"/>
            <c:plus>
              <c:numRef>
                <c:f>Impeller!$AD$74:$AD$81</c:f>
                <c:numCache>
                  <c:formatCode>General</c:formatCode>
                  <c:ptCount val="8"/>
                  <c:pt idx="0">
                    <c:v>0.22803403213136894</c:v>
                  </c:pt>
                  <c:pt idx="1">
                    <c:v>0.22922899096070784</c:v>
                  </c:pt>
                  <c:pt idx="2">
                    <c:v>0.18629875734368492</c:v>
                  </c:pt>
                  <c:pt idx="3">
                    <c:v>0.1834280497773666</c:v>
                  </c:pt>
                  <c:pt idx="4">
                    <c:v>0.25395807738573239</c:v>
                  </c:pt>
                  <c:pt idx="5">
                    <c:v>0.21461533131312599</c:v>
                  </c:pt>
                  <c:pt idx="6">
                    <c:v>0.11712269106116942</c:v>
                  </c:pt>
                  <c:pt idx="7">
                    <c:v>0.18300292626113321</c:v>
                  </c:pt>
                </c:numCache>
              </c:numRef>
            </c:plus>
            <c:minus>
              <c:numRef>
                <c:f>Impeller!$AD$74:$AD$81</c:f>
                <c:numCache>
                  <c:formatCode>General</c:formatCode>
                  <c:ptCount val="8"/>
                  <c:pt idx="0">
                    <c:v>0.22803403213136894</c:v>
                  </c:pt>
                  <c:pt idx="1">
                    <c:v>0.22922899096070784</c:v>
                  </c:pt>
                  <c:pt idx="2">
                    <c:v>0.18629875734368492</c:v>
                  </c:pt>
                  <c:pt idx="3">
                    <c:v>0.1834280497773666</c:v>
                  </c:pt>
                  <c:pt idx="4">
                    <c:v>0.25395807738573239</c:v>
                  </c:pt>
                  <c:pt idx="5">
                    <c:v>0.21461533131312599</c:v>
                  </c:pt>
                  <c:pt idx="6">
                    <c:v>0.11712269106116942</c:v>
                  </c:pt>
                  <c:pt idx="7">
                    <c:v>0.18300292626113321</c:v>
                  </c:pt>
                </c:numCache>
              </c:numRef>
            </c:minus>
            <c:spPr>
              <a:noFill/>
              <a:ln w="9525" cap="flat" cmpd="sng" algn="ctr">
                <a:solidFill>
                  <a:schemeClr val="tx1">
                    <a:lumMod val="65000"/>
                    <a:lumOff val="35000"/>
                  </a:schemeClr>
                </a:solidFill>
                <a:round/>
              </a:ln>
              <a:effectLst/>
            </c:spPr>
          </c:errBars>
          <c:xVal>
            <c:numRef>
              <c:f>Impeller!$C$30:$C$37</c:f>
              <c:numCache>
                <c:formatCode>General</c:formatCode>
                <c:ptCount val="8"/>
                <c:pt idx="0">
                  <c:v>0</c:v>
                </c:pt>
                <c:pt idx="1">
                  <c:v>1</c:v>
                </c:pt>
                <c:pt idx="2">
                  <c:v>2</c:v>
                </c:pt>
                <c:pt idx="3">
                  <c:v>3</c:v>
                </c:pt>
                <c:pt idx="4">
                  <c:v>3</c:v>
                </c:pt>
                <c:pt idx="5">
                  <c:v>4</c:v>
                </c:pt>
                <c:pt idx="6">
                  <c:v>5</c:v>
                </c:pt>
                <c:pt idx="7">
                  <c:v>6</c:v>
                </c:pt>
              </c:numCache>
            </c:numRef>
          </c:xVal>
          <c:yVal>
            <c:numRef>
              <c:f>Impeller!$AC$74:$AC$81</c:f>
              <c:numCache>
                <c:formatCode>General</c:formatCode>
                <c:ptCount val="8"/>
                <c:pt idx="0">
                  <c:v>3.4467380767038933</c:v>
                </c:pt>
                <c:pt idx="1">
                  <c:v>3.5619713588008453</c:v>
                </c:pt>
                <c:pt idx="2">
                  <c:v>3.6033497828708918</c:v>
                </c:pt>
                <c:pt idx="3">
                  <c:v>3.6189581014158883</c:v>
                </c:pt>
                <c:pt idx="4">
                  <c:v>3.5999016572497098</c:v>
                </c:pt>
                <c:pt idx="5">
                  <c:v>3.5432958601948101</c:v>
                </c:pt>
                <c:pt idx="6">
                  <c:v>3.2832543179537947</c:v>
                </c:pt>
                <c:pt idx="7">
                  <c:v>3.3492572610208033</c:v>
                </c:pt>
              </c:numCache>
            </c:numRef>
          </c:yVal>
          <c:smooth val="0"/>
          <c:extLst xmlns:c16r2="http://schemas.microsoft.com/office/drawing/2015/06/chart">
            <c:ext xmlns:c16="http://schemas.microsoft.com/office/drawing/2014/chart" uri="{C3380CC4-5D6E-409C-BE32-E72D297353CC}">
              <c16:uniqueId val="{00000003-8703-4D37-8D92-33E507960E15}"/>
            </c:ext>
          </c:extLst>
        </c:ser>
        <c:dLbls>
          <c:showLegendKey val="0"/>
          <c:showVal val="0"/>
          <c:showCatName val="0"/>
          <c:showSerName val="0"/>
          <c:showPercent val="0"/>
          <c:showBubbleSize val="0"/>
        </c:dLbls>
        <c:axId val="166474416"/>
        <c:axId val="166474960"/>
      </c:scatterChart>
      <c:valAx>
        <c:axId val="166474416"/>
        <c:scaling>
          <c:orientation val="minMax"/>
          <c:max val="6.1"/>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Time in Culture (Days)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474960"/>
        <c:crosses val="autoZero"/>
        <c:crossBetween val="midCat"/>
      </c:valAx>
      <c:valAx>
        <c:axId val="166474960"/>
        <c:scaling>
          <c:orientation val="minMax"/>
          <c:max val="6"/>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Total Protein (g/L)</a:t>
                </a:r>
              </a:p>
            </c:rich>
          </c:tx>
          <c:layout>
            <c:manualLayout>
              <c:xMode val="edge"/>
              <c:yMode val="edge"/>
              <c:x val="8.9811728395061789E-3"/>
              <c:y val="0.2577979592828111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474416"/>
        <c:crosses val="autoZero"/>
        <c:crossBetween val="midCat"/>
      </c:valAx>
      <c:spPr>
        <a:noFill/>
        <a:ln>
          <a:noFill/>
        </a:ln>
        <a:effectLst/>
      </c:spPr>
    </c:plotArea>
    <c:legend>
      <c:legendPos val="b"/>
      <c:layout>
        <c:manualLayout>
          <c:xMode val="edge"/>
          <c:yMode val="edge"/>
          <c:x val="9.4993518518518533E-2"/>
          <c:y val="3.7489149189270418E-2"/>
          <c:w val="0.88697962962962962"/>
          <c:h val="5.741927532659605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498919753086442"/>
          <c:y val="6.1754372315651916E-2"/>
          <c:w val="0.7466058641975315"/>
          <c:h val="0.72941329367851004"/>
        </c:manualLayout>
      </c:layout>
      <c:barChart>
        <c:barDir val="col"/>
        <c:grouping val="clustered"/>
        <c:varyColors val="0"/>
        <c:ser>
          <c:idx val="0"/>
          <c:order val="0"/>
          <c:tx>
            <c:strRef>
              <c:f>'Per cell'!$S$43:$S$46</c:f>
              <c:strCache>
                <c:ptCount val="4"/>
                <c:pt idx="0">
                  <c:v>2.769048487</c:v>
                </c:pt>
                <c:pt idx="1">
                  <c:v>3.520065557</c:v>
                </c:pt>
                <c:pt idx="2">
                  <c:v>3.235790782</c:v>
                </c:pt>
                <c:pt idx="3">
                  <c:v>4.510404536</c:v>
                </c:pt>
              </c:strCache>
            </c:strRef>
          </c:tx>
          <c:spPr>
            <a:solidFill>
              <a:schemeClr val="accent1"/>
            </a:solidFill>
            <a:ln>
              <a:noFill/>
            </a:ln>
            <a:effectLst/>
          </c:spPr>
          <c:invertIfNegative val="0"/>
          <c:errBars>
            <c:errBarType val="both"/>
            <c:errValType val="cust"/>
            <c:noEndCap val="0"/>
            <c:plus>
              <c:numRef>
                <c:f>'Per cell'!$T$43:$T$46</c:f>
                <c:numCache>
                  <c:formatCode>General</c:formatCode>
                  <c:ptCount val="4"/>
                  <c:pt idx="0">
                    <c:v>0.28790027616774966</c:v>
                  </c:pt>
                  <c:pt idx="1">
                    <c:v>0.21452123145010199</c:v>
                  </c:pt>
                  <c:pt idx="2">
                    <c:v>0.35369972270012795</c:v>
                  </c:pt>
                  <c:pt idx="3">
                    <c:v>0.73761942714215523</c:v>
                  </c:pt>
                </c:numCache>
              </c:numRef>
            </c:plus>
            <c:minus>
              <c:numRef>
                <c:f>'Per cell'!$T$43:$T$46</c:f>
                <c:numCache>
                  <c:formatCode>General</c:formatCode>
                  <c:ptCount val="4"/>
                  <c:pt idx="0">
                    <c:v>0.28790027616774966</c:v>
                  </c:pt>
                  <c:pt idx="1">
                    <c:v>0.21452123145010199</c:v>
                  </c:pt>
                  <c:pt idx="2">
                    <c:v>0.35369972270012795</c:v>
                  </c:pt>
                  <c:pt idx="3">
                    <c:v>0.73761942714215523</c:v>
                  </c:pt>
                </c:numCache>
              </c:numRef>
            </c:minus>
            <c:spPr>
              <a:noFill/>
              <a:ln w="9525" cap="flat" cmpd="sng" algn="ctr">
                <a:solidFill>
                  <a:schemeClr val="tx1">
                    <a:lumMod val="65000"/>
                    <a:lumOff val="35000"/>
                  </a:schemeClr>
                </a:solidFill>
                <a:round/>
              </a:ln>
              <a:effectLst/>
            </c:spPr>
          </c:errBars>
          <c:cat>
            <c:numRef>
              <c:f>'Per cell'!$N$43:$N$46</c:f>
              <c:numCache>
                <c:formatCode>General</c:formatCode>
                <c:ptCount val="4"/>
                <c:pt idx="0">
                  <c:v>80</c:v>
                </c:pt>
                <c:pt idx="1">
                  <c:v>115</c:v>
                </c:pt>
                <c:pt idx="2">
                  <c:v>150</c:v>
                </c:pt>
                <c:pt idx="3">
                  <c:v>225</c:v>
                </c:pt>
              </c:numCache>
            </c:numRef>
          </c:cat>
          <c:val>
            <c:numRef>
              <c:f>'Per cell'!$S$43:$S$46</c:f>
              <c:numCache>
                <c:formatCode>General</c:formatCode>
                <c:ptCount val="4"/>
                <c:pt idx="0">
                  <c:v>2.7690484872113159</c:v>
                </c:pt>
                <c:pt idx="1">
                  <c:v>3.5200655567706352</c:v>
                </c:pt>
                <c:pt idx="2">
                  <c:v>3.2357907816852012</c:v>
                </c:pt>
                <c:pt idx="3">
                  <c:v>4.5104045362050398</c:v>
                </c:pt>
              </c:numCache>
            </c:numRef>
          </c:val>
          <c:extLst xmlns:c16r2="http://schemas.microsoft.com/office/drawing/2015/06/chart">
            <c:ext xmlns:c16="http://schemas.microsoft.com/office/drawing/2014/chart" uri="{C3380CC4-5D6E-409C-BE32-E72D297353CC}">
              <c16:uniqueId val="{00000000-5A09-4606-8EBC-E2AA4E2D1B5F}"/>
            </c:ext>
          </c:extLst>
        </c:ser>
        <c:dLbls>
          <c:showLegendKey val="0"/>
          <c:showVal val="0"/>
          <c:showCatName val="0"/>
          <c:showSerName val="0"/>
          <c:showPercent val="0"/>
          <c:showBubbleSize val="0"/>
        </c:dLbls>
        <c:gapWidth val="219"/>
        <c:overlap val="-27"/>
        <c:axId val="34873920"/>
        <c:axId val="130724560"/>
      </c:barChart>
      <c:catAx>
        <c:axId val="3487392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Impeller Speed (rpm)</a:t>
                </a:r>
              </a:p>
            </c:rich>
          </c:tx>
          <c:layout>
            <c:manualLayout>
              <c:xMode val="edge"/>
              <c:yMode val="edge"/>
              <c:x val="0.41036481481481529"/>
              <c:y val="0.8989472222222221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4560"/>
        <c:crosses val="autoZero"/>
        <c:auto val="1"/>
        <c:lblAlgn val="ctr"/>
        <c:lblOffset val="100"/>
        <c:noMultiLvlLbl val="0"/>
      </c:catAx>
      <c:valAx>
        <c:axId val="1307245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Ammonia Production Rate </a:t>
                </a:r>
              </a:p>
              <a:p>
                <a:pPr>
                  <a:defRPr/>
                </a:pPr>
                <a:r>
                  <a:rPr lang="en-GB" dirty="0"/>
                  <a:t>(pmol.cell</a:t>
                </a:r>
                <a:r>
                  <a:rPr lang="en-GB" baseline="30000" dirty="0"/>
                  <a:t>-1</a:t>
                </a:r>
                <a:r>
                  <a:rPr lang="en-GB" dirty="0"/>
                  <a:t>.day</a:t>
                </a:r>
                <a:r>
                  <a:rPr lang="en-GB" baseline="30000" dirty="0"/>
                  <a:t>-1</a:t>
                </a:r>
                <a:r>
                  <a:rPr lang="en-GB" dirty="0"/>
                  <a:t>)</a:t>
                </a:r>
              </a:p>
            </c:rich>
          </c:tx>
          <c:layout>
            <c:manualLayout>
              <c:xMode val="edge"/>
              <c:yMode val="edge"/>
              <c:x val="1.388875895463563E-2"/>
              <c:y val="0.17336313339121254"/>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873920"/>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11243827160494"/>
          <c:y val="6.1754372315651916E-2"/>
          <c:w val="0.72047067901234552"/>
          <c:h val="0.73502732752538735"/>
        </c:manualLayout>
      </c:layout>
      <c:barChart>
        <c:barDir val="col"/>
        <c:grouping val="clustered"/>
        <c:varyColors val="0"/>
        <c:ser>
          <c:idx val="0"/>
          <c:order val="0"/>
          <c:tx>
            <c:strRef>
              <c:f>'Per cell'!$U$43:$U$46</c:f>
              <c:strCache>
                <c:ptCount val="4"/>
                <c:pt idx="0">
                  <c:v>2.06763771</c:v>
                </c:pt>
                <c:pt idx="1">
                  <c:v>2.167173775</c:v>
                </c:pt>
                <c:pt idx="2">
                  <c:v>1.844404998</c:v>
                </c:pt>
                <c:pt idx="3">
                  <c:v>2.696837859</c:v>
                </c:pt>
              </c:strCache>
            </c:strRef>
          </c:tx>
          <c:spPr>
            <a:solidFill>
              <a:schemeClr val="accent1"/>
            </a:solidFill>
            <a:ln>
              <a:noFill/>
            </a:ln>
            <a:effectLst/>
          </c:spPr>
          <c:invertIfNegative val="0"/>
          <c:errBars>
            <c:errBarType val="both"/>
            <c:errValType val="cust"/>
            <c:noEndCap val="0"/>
            <c:plus>
              <c:numRef>
                <c:f>'Per cell'!$V$43:$V$46</c:f>
                <c:numCache>
                  <c:formatCode>General</c:formatCode>
                  <c:ptCount val="4"/>
                  <c:pt idx="0">
                    <c:v>0.31098264804797954</c:v>
                  </c:pt>
                  <c:pt idx="1">
                    <c:v>0.14820905857922045</c:v>
                  </c:pt>
                  <c:pt idx="2">
                    <c:v>0.4794159891177685</c:v>
                  </c:pt>
                  <c:pt idx="3">
                    <c:v>0.73487063386476481</c:v>
                  </c:pt>
                </c:numCache>
              </c:numRef>
            </c:plus>
            <c:minus>
              <c:numRef>
                <c:f>'Per cell'!$V$43:$V$46</c:f>
                <c:numCache>
                  <c:formatCode>General</c:formatCode>
                  <c:ptCount val="4"/>
                  <c:pt idx="0">
                    <c:v>0.31098264804797954</c:v>
                  </c:pt>
                  <c:pt idx="1">
                    <c:v>0.14820905857922045</c:v>
                  </c:pt>
                  <c:pt idx="2">
                    <c:v>0.4794159891177685</c:v>
                  </c:pt>
                  <c:pt idx="3">
                    <c:v>0.73487063386476481</c:v>
                  </c:pt>
                </c:numCache>
              </c:numRef>
            </c:minus>
            <c:spPr>
              <a:noFill/>
              <a:ln w="9525" cap="flat" cmpd="sng" algn="ctr">
                <a:solidFill>
                  <a:schemeClr val="tx1">
                    <a:lumMod val="65000"/>
                    <a:lumOff val="35000"/>
                  </a:schemeClr>
                </a:solidFill>
                <a:round/>
              </a:ln>
              <a:effectLst/>
            </c:spPr>
          </c:errBars>
          <c:cat>
            <c:numRef>
              <c:f>'Per cell'!$N$43:$N$46</c:f>
              <c:numCache>
                <c:formatCode>General</c:formatCode>
                <c:ptCount val="4"/>
                <c:pt idx="0">
                  <c:v>80</c:v>
                </c:pt>
                <c:pt idx="1">
                  <c:v>115</c:v>
                </c:pt>
                <c:pt idx="2">
                  <c:v>150</c:v>
                </c:pt>
                <c:pt idx="3">
                  <c:v>225</c:v>
                </c:pt>
              </c:numCache>
            </c:numRef>
          </c:cat>
          <c:val>
            <c:numRef>
              <c:f>'Per cell'!$U$43:$U$46</c:f>
              <c:numCache>
                <c:formatCode>General</c:formatCode>
                <c:ptCount val="4"/>
                <c:pt idx="0">
                  <c:v>2.0676377099145786</c:v>
                </c:pt>
                <c:pt idx="1">
                  <c:v>2.1671737748737612</c:v>
                </c:pt>
                <c:pt idx="2">
                  <c:v>1.8444049975260075</c:v>
                </c:pt>
                <c:pt idx="3">
                  <c:v>2.6968378587340851</c:v>
                </c:pt>
              </c:numCache>
            </c:numRef>
          </c:val>
          <c:extLst xmlns:c16r2="http://schemas.microsoft.com/office/drawing/2015/06/chart">
            <c:ext xmlns:c16="http://schemas.microsoft.com/office/drawing/2014/chart" uri="{C3380CC4-5D6E-409C-BE32-E72D297353CC}">
              <c16:uniqueId val="{00000000-598E-4C58-8CED-1A7E46D0FDF3}"/>
            </c:ext>
          </c:extLst>
        </c:ser>
        <c:dLbls>
          <c:showLegendKey val="0"/>
          <c:showVal val="0"/>
          <c:showCatName val="0"/>
          <c:showSerName val="0"/>
          <c:showPercent val="0"/>
          <c:showBubbleSize val="0"/>
        </c:dLbls>
        <c:gapWidth val="219"/>
        <c:overlap val="-27"/>
        <c:axId val="130720208"/>
        <c:axId val="130725104"/>
      </c:barChart>
      <c:catAx>
        <c:axId val="13072020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Impeller Speed (rpm)</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5104"/>
        <c:crosses val="autoZero"/>
        <c:auto val="1"/>
        <c:lblAlgn val="ctr"/>
        <c:lblOffset val="100"/>
        <c:noMultiLvlLbl val="0"/>
      </c:catAx>
      <c:valAx>
        <c:axId val="1307251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Yield of Lactate from Glucose (mol.mol</a:t>
                </a:r>
                <a:r>
                  <a:rPr lang="en-GB" baseline="30000" dirty="0"/>
                  <a:t>-1</a:t>
                </a:r>
                <a:r>
                  <a:rPr lang="en-GB" dirty="0"/>
                  <a:t>)</a:t>
                </a:r>
              </a:p>
            </c:rich>
          </c:tx>
          <c:layout>
            <c:manualLayout>
              <c:xMode val="edge"/>
              <c:yMode val="edge"/>
              <c:x val="1.8289198998640024E-2"/>
              <c:y val="0.12533352665649364"/>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20208"/>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32037037037039"/>
          <c:y val="5.1400554097404488E-2"/>
          <c:w val="0.80512407407407471"/>
          <c:h val="0.71682500000000071"/>
        </c:manualLayout>
      </c:layout>
      <c:barChart>
        <c:barDir val="col"/>
        <c:grouping val="clustered"/>
        <c:varyColors val="0"/>
        <c:ser>
          <c:idx val="0"/>
          <c:order val="0"/>
          <c:tx>
            <c:strRef>
              <c:f>'IMP Harvest'!$I$3</c:f>
              <c:strCache>
                <c:ptCount val="1"/>
                <c:pt idx="0">
                  <c:v>Mean Cell Diameter (µm)</c:v>
                </c:pt>
              </c:strCache>
            </c:strRef>
          </c:tx>
          <c:spPr>
            <a:solidFill>
              <a:schemeClr val="accent1"/>
            </a:solidFill>
            <a:ln>
              <a:noFill/>
            </a:ln>
            <a:effectLst/>
          </c:spPr>
          <c:invertIfNegative val="0"/>
          <c:dPt>
            <c:idx val="4"/>
            <c:invertIfNegative val="0"/>
            <c:bubble3D val="0"/>
            <c:spPr>
              <a:solidFill>
                <a:schemeClr val="accent1">
                  <a:lumMod val="40000"/>
                  <a:lumOff val="60000"/>
                </a:schemeClr>
              </a:solidFill>
              <a:ln>
                <a:noFill/>
              </a:ln>
              <a:effectLst/>
            </c:spPr>
            <c:extLst xmlns:c16r2="http://schemas.microsoft.com/office/drawing/2015/06/chart">
              <c:ext xmlns:c16="http://schemas.microsoft.com/office/drawing/2014/chart" uri="{C3380CC4-5D6E-409C-BE32-E72D297353CC}">
                <c16:uniqueId val="{00000001-4602-4552-AFFD-846CE20A2351}"/>
              </c:ext>
            </c:extLst>
          </c:dPt>
          <c:dPt>
            <c:idx val="5"/>
            <c:invertIfNegative val="0"/>
            <c:bubble3D val="0"/>
            <c:spPr>
              <a:solidFill>
                <a:schemeClr val="accent1">
                  <a:lumMod val="40000"/>
                  <a:lumOff val="60000"/>
                </a:schemeClr>
              </a:solidFill>
              <a:ln>
                <a:noFill/>
              </a:ln>
              <a:effectLst/>
            </c:spPr>
            <c:extLst xmlns:c16r2="http://schemas.microsoft.com/office/drawing/2015/06/chart">
              <c:ext xmlns:c16="http://schemas.microsoft.com/office/drawing/2014/chart" uri="{C3380CC4-5D6E-409C-BE32-E72D297353CC}">
                <c16:uniqueId val="{00000003-4602-4552-AFFD-846CE20A2351}"/>
              </c:ext>
            </c:extLst>
          </c:dPt>
          <c:errBars>
            <c:errBarType val="both"/>
            <c:errValType val="cust"/>
            <c:noEndCap val="0"/>
            <c:plus>
              <c:numRef>
                <c:f>('IMP Harvest'!$I$11,'IMP Harvest'!$I$19,'IMP Harvest'!$I$27,'IMP Harvest'!$I$43,'IMP Harvest'!$I$61,'IMP Harvest'!$H$69)</c:f>
                <c:numCache>
                  <c:formatCode>General</c:formatCode>
                  <c:ptCount val="6"/>
                  <c:pt idx="0">
                    <c:v>0.36878177829171582</c:v>
                  </c:pt>
                  <c:pt idx="1">
                    <c:v>0.15165750888103119</c:v>
                  </c:pt>
                  <c:pt idx="2">
                    <c:v>8.9442719099992032E-2</c:v>
                  </c:pt>
                  <c:pt idx="3">
                    <c:v>0.2366431913239844</c:v>
                  </c:pt>
                  <c:pt idx="4">
                    <c:v>0.36696957185394402</c:v>
                  </c:pt>
                  <c:pt idx="5">
                    <c:v>0.37859388972001884</c:v>
                  </c:pt>
                </c:numCache>
              </c:numRef>
            </c:plus>
            <c:minus>
              <c:numRef>
                <c:f>('IMP Harvest'!$I$11,'IMP Harvest'!$I$19,'IMP Harvest'!$I$27,'IMP Harvest'!$I$43,'IMP Harvest'!$I$61,'IMP Harvest'!$H$69)</c:f>
                <c:numCache>
                  <c:formatCode>General</c:formatCode>
                  <c:ptCount val="6"/>
                  <c:pt idx="0">
                    <c:v>0.36878177829171582</c:v>
                  </c:pt>
                  <c:pt idx="1">
                    <c:v>0.15165750888103119</c:v>
                  </c:pt>
                  <c:pt idx="2">
                    <c:v>8.9442719099992032E-2</c:v>
                  </c:pt>
                  <c:pt idx="3">
                    <c:v>0.2366431913239844</c:v>
                  </c:pt>
                  <c:pt idx="4">
                    <c:v>0.36696957185394402</c:v>
                  </c:pt>
                  <c:pt idx="5">
                    <c:v>0.37859388972001884</c:v>
                  </c:pt>
                </c:numCache>
              </c:numRef>
            </c:minus>
            <c:spPr>
              <a:noFill/>
              <a:ln w="9525" cap="flat" cmpd="sng" algn="ctr">
                <a:solidFill>
                  <a:schemeClr val="tx1">
                    <a:lumMod val="65000"/>
                    <a:lumOff val="35000"/>
                  </a:schemeClr>
                </a:solidFill>
                <a:round/>
              </a:ln>
              <a:effectLst/>
            </c:spPr>
          </c:errBars>
          <c:cat>
            <c:strRef>
              <c:f>'IMP Harvest'!$N$5:$N$10</c:f>
              <c:strCache>
                <c:ptCount val="6"/>
                <c:pt idx="0">
                  <c:v>80</c:v>
                </c:pt>
                <c:pt idx="1">
                  <c:v>115</c:v>
                </c:pt>
                <c:pt idx="2">
                  <c:v>150</c:v>
                </c:pt>
                <c:pt idx="3">
                  <c:v>225</c:v>
                </c:pt>
                <c:pt idx="4">
                  <c:v>Pre- expansion</c:v>
                </c:pt>
                <c:pt idx="5">
                  <c:v>Post- spinners</c:v>
                </c:pt>
              </c:strCache>
            </c:strRef>
          </c:cat>
          <c:val>
            <c:numRef>
              <c:f>('IMP Harvest'!$I$10,'IMP Harvest'!$I$18,'IMP Harvest'!$I$26,'IMP Harvest'!$I$42,'IMP Harvest'!$I$60,'IMP Harvest'!$H$68)</c:f>
              <c:numCache>
                <c:formatCode>0.0</c:formatCode>
                <c:ptCount val="6"/>
                <c:pt idx="0">
                  <c:v>14.8</c:v>
                </c:pt>
                <c:pt idx="1">
                  <c:v>14.550000000000002</c:v>
                </c:pt>
                <c:pt idx="2">
                  <c:v>14.700000000000001</c:v>
                </c:pt>
                <c:pt idx="3">
                  <c:v>15.4</c:v>
                </c:pt>
                <c:pt idx="4">
                  <c:v>16.849999999999987</c:v>
                </c:pt>
                <c:pt idx="5" formatCode="0">
                  <c:v>15.466666666666677</c:v>
                </c:pt>
              </c:numCache>
            </c:numRef>
          </c:val>
          <c:extLst xmlns:c16r2="http://schemas.microsoft.com/office/drawing/2015/06/chart">
            <c:ext xmlns:c16="http://schemas.microsoft.com/office/drawing/2014/chart" uri="{C3380CC4-5D6E-409C-BE32-E72D297353CC}">
              <c16:uniqueId val="{00000004-4602-4552-AFFD-846CE20A2351}"/>
            </c:ext>
          </c:extLst>
        </c:ser>
        <c:dLbls>
          <c:showLegendKey val="0"/>
          <c:showVal val="0"/>
          <c:showCatName val="0"/>
          <c:showSerName val="0"/>
          <c:showPercent val="0"/>
          <c:showBubbleSize val="0"/>
        </c:dLbls>
        <c:gapWidth val="219"/>
        <c:overlap val="-27"/>
        <c:axId val="130718576"/>
        <c:axId val="130725648"/>
      </c:barChart>
      <c:catAx>
        <c:axId val="13071857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Impeller Speed (rpm)</a:t>
                </a:r>
              </a:p>
            </c:rich>
          </c:tx>
          <c:layout>
            <c:manualLayout>
              <c:xMode val="edge"/>
              <c:yMode val="edge"/>
              <c:x val="0.25538055555555578"/>
              <c:y val="0.8870814814814816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30725648"/>
        <c:crosses val="autoZero"/>
        <c:auto val="1"/>
        <c:lblAlgn val="ctr"/>
        <c:lblOffset val="100"/>
        <c:noMultiLvlLbl val="0"/>
      </c:catAx>
      <c:valAx>
        <c:axId val="130725648"/>
        <c:scaling>
          <c:orientation val="minMax"/>
          <c:min val="1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Mean Cell Diameter (µm)</a:t>
                </a:r>
              </a:p>
            </c:rich>
          </c:tx>
          <c:layout>
            <c:manualLayout>
              <c:xMode val="edge"/>
              <c:yMode val="edge"/>
              <c:x val="1.1291666666666674E-2"/>
              <c:y val="0.16991666666666674"/>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18576"/>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35432098765433"/>
          <c:y val="5.1400554097404488E-2"/>
          <c:w val="0.78909012345679064"/>
          <c:h val="0.72768888888888961"/>
        </c:manualLayout>
      </c:layout>
      <c:barChart>
        <c:barDir val="col"/>
        <c:grouping val="clustered"/>
        <c:varyColors val="0"/>
        <c:ser>
          <c:idx val="0"/>
          <c:order val="0"/>
          <c:tx>
            <c:strRef>
              <c:f>'IMP Outgrowth'!$F$3</c:f>
              <c:strCache>
                <c:ptCount val="1"/>
                <c:pt idx="0">
                  <c:v>Specific Growth Rate</c:v>
                </c:pt>
              </c:strCache>
            </c:strRef>
          </c:tx>
          <c:spPr>
            <a:solidFill>
              <a:schemeClr val="accent1"/>
            </a:solidFill>
            <a:ln>
              <a:noFill/>
            </a:ln>
            <a:effectLst/>
          </c:spPr>
          <c:invertIfNegative val="0"/>
          <c:dPt>
            <c:idx val="4"/>
            <c:invertIfNegative val="0"/>
            <c:bubble3D val="0"/>
            <c:spPr>
              <a:solidFill>
                <a:schemeClr val="accent1">
                  <a:lumMod val="40000"/>
                  <a:lumOff val="60000"/>
                </a:schemeClr>
              </a:solidFill>
              <a:ln>
                <a:noFill/>
              </a:ln>
              <a:effectLst/>
            </c:spPr>
            <c:extLst xmlns:c16r2="http://schemas.microsoft.com/office/drawing/2015/06/chart">
              <c:ext xmlns:c16="http://schemas.microsoft.com/office/drawing/2014/chart" uri="{C3380CC4-5D6E-409C-BE32-E72D297353CC}">
                <c16:uniqueId val="{00000001-3D2D-4205-A165-15978B0E4849}"/>
              </c:ext>
            </c:extLst>
          </c:dPt>
          <c:dPt>
            <c:idx val="5"/>
            <c:invertIfNegative val="0"/>
            <c:bubble3D val="0"/>
            <c:spPr>
              <a:solidFill>
                <a:schemeClr val="accent1">
                  <a:lumMod val="40000"/>
                  <a:lumOff val="60000"/>
                </a:schemeClr>
              </a:solidFill>
              <a:ln>
                <a:noFill/>
              </a:ln>
              <a:effectLst/>
            </c:spPr>
            <c:extLst xmlns:c16r2="http://schemas.microsoft.com/office/drawing/2015/06/chart">
              <c:ext xmlns:c16="http://schemas.microsoft.com/office/drawing/2014/chart" uri="{C3380CC4-5D6E-409C-BE32-E72D297353CC}">
                <c16:uniqueId val="{00000003-3D2D-4205-A165-15978B0E4849}"/>
              </c:ext>
            </c:extLst>
          </c:dPt>
          <c:errBars>
            <c:errBarType val="both"/>
            <c:errValType val="cust"/>
            <c:noEndCap val="0"/>
            <c:plus>
              <c:numRef>
                <c:f>('IMP Outgrowth'!$F$11,'IMP Outgrowth'!$F$19,'IMP Outgrowth'!$F$27,'IMP Outgrowth'!$F$43,'IMP Outgrowth'!$F$51,'IMP Outgrowth'!$F$53)</c:f>
                <c:numCache>
                  <c:formatCode>General</c:formatCode>
                  <c:ptCount val="6"/>
                  <c:pt idx="0">
                    <c:v>3.0079991980764789E-2</c:v>
                  </c:pt>
                  <c:pt idx="1">
                    <c:v>1.4313819611052067E-2</c:v>
                  </c:pt>
                  <c:pt idx="2">
                    <c:v>2.9142277294152481E-2</c:v>
                  </c:pt>
                  <c:pt idx="3">
                    <c:v>1.160696170692424E-2</c:v>
                  </c:pt>
                  <c:pt idx="4">
                    <c:v>1.5453786942648057E-2</c:v>
                  </c:pt>
                  <c:pt idx="5">
                    <c:v>1.079071241944808E-2</c:v>
                  </c:pt>
                </c:numCache>
              </c:numRef>
            </c:plus>
            <c:minus>
              <c:numRef>
                <c:f>('IMP Outgrowth'!$F$11,'IMP Outgrowth'!$F$19,'IMP Outgrowth'!$F$27,'IMP Outgrowth'!$F$43,'IMP Outgrowth'!$F$51,'IMP Outgrowth'!$F$53)</c:f>
                <c:numCache>
                  <c:formatCode>General</c:formatCode>
                  <c:ptCount val="6"/>
                  <c:pt idx="0">
                    <c:v>3.0079991980764789E-2</c:v>
                  </c:pt>
                  <c:pt idx="1">
                    <c:v>1.4313819611052067E-2</c:v>
                  </c:pt>
                  <c:pt idx="2">
                    <c:v>2.9142277294152481E-2</c:v>
                  </c:pt>
                  <c:pt idx="3">
                    <c:v>1.160696170692424E-2</c:v>
                  </c:pt>
                  <c:pt idx="4">
                    <c:v>1.5453786942648057E-2</c:v>
                  </c:pt>
                  <c:pt idx="5">
                    <c:v>1.079071241944808E-2</c:v>
                  </c:pt>
                </c:numCache>
              </c:numRef>
            </c:minus>
            <c:spPr>
              <a:noFill/>
              <a:ln w="9525" cap="flat" cmpd="sng" algn="ctr">
                <a:solidFill>
                  <a:schemeClr val="tx1">
                    <a:lumMod val="65000"/>
                    <a:lumOff val="35000"/>
                  </a:schemeClr>
                </a:solidFill>
                <a:round/>
              </a:ln>
              <a:effectLst/>
            </c:spPr>
          </c:errBars>
          <c:cat>
            <c:strRef>
              <c:f>'IMP Outgrowth'!$K$5:$K$10</c:f>
              <c:strCache>
                <c:ptCount val="6"/>
                <c:pt idx="0">
                  <c:v>80</c:v>
                </c:pt>
                <c:pt idx="1">
                  <c:v>115</c:v>
                </c:pt>
                <c:pt idx="2">
                  <c:v>150</c:v>
                </c:pt>
                <c:pt idx="3">
                  <c:v>225</c:v>
                </c:pt>
                <c:pt idx="4">
                  <c:v>Pre- expansion</c:v>
                </c:pt>
                <c:pt idx="5">
                  <c:v>Post- spinners</c:v>
                </c:pt>
              </c:strCache>
            </c:strRef>
          </c:cat>
          <c:val>
            <c:numRef>
              <c:f>('IMP Outgrowth'!$F$10,'IMP Outgrowth'!$F$18,'IMP Outgrowth'!$F$26,'IMP Outgrowth'!$F$42,'IMP Outgrowth'!$F$50,'IMP Outgrowth'!$F$52)</c:f>
              <c:numCache>
                <c:formatCode>0.0000</c:formatCode>
                <c:ptCount val="6"/>
                <c:pt idx="0">
                  <c:v>0.32005572175273</c:v>
                </c:pt>
                <c:pt idx="1">
                  <c:v>0.30676300499942488</c:v>
                </c:pt>
                <c:pt idx="2">
                  <c:v>0.32263463324809238</c:v>
                </c:pt>
                <c:pt idx="3">
                  <c:v>0.29924660759139871</c:v>
                </c:pt>
                <c:pt idx="4">
                  <c:v>0.22678656512398235</c:v>
                </c:pt>
                <c:pt idx="5">
                  <c:v>0.25177613576279134</c:v>
                </c:pt>
              </c:numCache>
            </c:numRef>
          </c:val>
          <c:extLst xmlns:c16r2="http://schemas.microsoft.com/office/drawing/2015/06/chart">
            <c:ext xmlns:c16="http://schemas.microsoft.com/office/drawing/2014/chart" uri="{C3380CC4-5D6E-409C-BE32-E72D297353CC}">
              <c16:uniqueId val="{00000004-3D2D-4205-A165-15978B0E4849}"/>
            </c:ext>
          </c:extLst>
        </c:ser>
        <c:dLbls>
          <c:showLegendKey val="0"/>
          <c:showVal val="0"/>
          <c:showCatName val="0"/>
          <c:showSerName val="0"/>
          <c:showPercent val="0"/>
          <c:showBubbleSize val="0"/>
        </c:dLbls>
        <c:gapWidth val="219"/>
        <c:overlap val="-27"/>
        <c:axId val="130731088"/>
        <c:axId val="130728368"/>
      </c:barChart>
      <c:catAx>
        <c:axId val="13073108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Impeller Speed (rpm)</a:t>
                </a:r>
              </a:p>
            </c:rich>
          </c:tx>
          <c:layout>
            <c:manualLayout>
              <c:xMode val="edge"/>
              <c:yMode val="edge"/>
              <c:x val="0.26352583333333335"/>
              <c:y val="0.8888194444444446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30728368"/>
        <c:crosses val="autoZero"/>
        <c:auto val="1"/>
        <c:lblAlgn val="ctr"/>
        <c:lblOffset val="100"/>
        <c:noMultiLvlLbl val="0"/>
      </c:catAx>
      <c:valAx>
        <c:axId val="130728368"/>
        <c:scaling>
          <c:orientation val="minMax"/>
          <c:min val="0.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Specific Outgrowth Rate (day</a:t>
                </a:r>
                <a:r>
                  <a:rPr lang="en-GB" baseline="30000" dirty="0"/>
                  <a:t>-1</a:t>
                </a:r>
                <a:r>
                  <a:rPr lang="en-GB" dirty="0"/>
                  <a:t>)</a:t>
                </a:r>
              </a:p>
            </c:rich>
          </c:tx>
          <c:layout>
            <c:manualLayout>
              <c:xMode val="edge"/>
              <c:yMode val="edge"/>
              <c:x val="5.3780864197530897E-3"/>
              <c:y val="0.13283564814814816"/>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31088"/>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874135802469152"/>
          <c:y val="7.4918981481481545E-2"/>
          <c:w val="0.7807030864197535"/>
          <c:h val="0.69511944444444462"/>
        </c:manualLayout>
      </c:layout>
      <c:barChart>
        <c:barDir val="col"/>
        <c:grouping val="clustered"/>
        <c:varyColors val="0"/>
        <c:ser>
          <c:idx val="0"/>
          <c:order val="0"/>
          <c:spPr>
            <a:solidFill>
              <a:schemeClr val="accent1"/>
            </a:solidFill>
            <a:ln>
              <a:noFill/>
            </a:ln>
            <a:effectLst/>
          </c:spPr>
          <c:invertIfNegative val="0"/>
          <c:dPt>
            <c:idx val="4"/>
            <c:invertIfNegative val="0"/>
            <c:bubble3D val="0"/>
            <c:spPr>
              <a:solidFill>
                <a:schemeClr val="accent1">
                  <a:lumMod val="40000"/>
                  <a:lumOff val="60000"/>
                </a:schemeClr>
              </a:solidFill>
              <a:ln>
                <a:noFill/>
              </a:ln>
              <a:effectLst/>
            </c:spPr>
            <c:extLst xmlns:c16r2="http://schemas.microsoft.com/office/drawing/2015/06/chart">
              <c:ext xmlns:c16="http://schemas.microsoft.com/office/drawing/2014/chart" uri="{C3380CC4-5D6E-409C-BE32-E72D297353CC}">
                <c16:uniqueId val="{00000001-E167-40C2-96D5-13C9CB6657CC}"/>
              </c:ext>
            </c:extLst>
          </c:dPt>
          <c:dPt>
            <c:idx val="5"/>
            <c:invertIfNegative val="0"/>
            <c:bubble3D val="0"/>
            <c:spPr>
              <a:solidFill>
                <a:schemeClr val="accent1">
                  <a:lumMod val="40000"/>
                  <a:lumOff val="60000"/>
                </a:schemeClr>
              </a:solidFill>
              <a:ln>
                <a:noFill/>
              </a:ln>
              <a:effectLst/>
            </c:spPr>
            <c:extLst xmlns:c16r2="http://schemas.microsoft.com/office/drawing/2015/06/chart">
              <c:ext xmlns:c16="http://schemas.microsoft.com/office/drawing/2014/chart" uri="{C3380CC4-5D6E-409C-BE32-E72D297353CC}">
                <c16:uniqueId val="{00000003-E167-40C2-96D5-13C9CB6657CC}"/>
              </c:ext>
            </c:extLst>
          </c:dPt>
          <c:errBars>
            <c:errBarType val="both"/>
            <c:errValType val="cust"/>
            <c:noEndCap val="0"/>
            <c:plus>
              <c:numRef>
                <c:f>('IMP Outgrowth'!$E$62,'IMP Outgrowth'!$E$70,'IMP Outgrowth'!$E$78,'IMP Outgrowth'!$E$94,'IMP Outgrowth'!$E$102,'IMP Outgrowth'!$E$110)</c:f>
                <c:numCache>
                  <c:formatCode>General</c:formatCode>
                  <c:ptCount val="6"/>
                  <c:pt idx="0">
                    <c:v>2.8696108911604488</c:v>
                  </c:pt>
                  <c:pt idx="1">
                    <c:v>1.2806248474865696</c:v>
                  </c:pt>
                  <c:pt idx="2">
                    <c:v>3.7947331922020489</c:v>
                  </c:pt>
                  <c:pt idx="3">
                    <c:v>2.3323807579381182</c:v>
                  </c:pt>
                  <c:pt idx="4">
                    <c:v>1.544884030167528</c:v>
                  </c:pt>
                  <c:pt idx="5">
                    <c:v>1.1489125293076066</c:v>
                  </c:pt>
                </c:numCache>
              </c:numRef>
            </c:plus>
            <c:minus>
              <c:numRef>
                <c:f>('IMP Outgrowth'!$E$62,'IMP Outgrowth'!$E$70,'IMP Outgrowth'!$E$78,'IMP Outgrowth'!$E$94,'IMP Outgrowth'!$E$102,'IMP Outgrowth'!$E$110)</c:f>
                <c:numCache>
                  <c:formatCode>General</c:formatCode>
                  <c:ptCount val="6"/>
                  <c:pt idx="0">
                    <c:v>2.8696108911604488</c:v>
                  </c:pt>
                  <c:pt idx="1">
                    <c:v>1.2806248474865696</c:v>
                  </c:pt>
                  <c:pt idx="2">
                    <c:v>3.7947331922020489</c:v>
                  </c:pt>
                  <c:pt idx="3">
                    <c:v>2.3323807579381182</c:v>
                  </c:pt>
                  <c:pt idx="4">
                    <c:v>1.544884030167528</c:v>
                  </c:pt>
                  <c:pt idx="5">
                    <c:v>1.1489125293076066</c:v>
                  </c:pt>
                </c:numCache>
              </c:numRef>
            </c:minus>
            <c:spPr>
              <a:noFill/>
              <a:ln w="9525" cap="flat" cmpd="sng" algn="ctr">
                <a:solidFill>
                  <a:schemeClr val="tx1">
                    <a:lumMod val="65000"/>
                    <a:lumOff val="35000"/>
                  </a:schemeClr>
                </a:solidFill>
                <a:round/>
              </a:ln>
              <a:effectLst/>
            </c:spPr>
          </c:errBars>
          <c:cat>
            <c:strRef>
              <c:f>'IMP Outgrowth'!$K$5:$K$10</c:f>
              <c:strCache>
                <c:ptCount val="6"/>
                <c:pt idx="0">
                  <c:v>80</c:v>
                </c:pt>
                <c:pt idx="1">
                  <c:v>115</c:v>
                </c:pt>
                <c:pt idx="2">
                  <c:v>150</c:v>
                </c:pt>
                <c:pt idx="3">
                  <c:v>225</c:v>
                </c:pt>
                <c:pt idx="4">
                  <c:v>Pre- expansion</c:v>
                </c:pt>
                <c:pt idx="5">
                  <c:v>Post- spinners</c:v>
                </c:pt>
              </c:strCache>
            </c:strRef>
          </c:cat>
          <c:val>
            <c:numRef>
              <c:f>('IMP Outgrowth'!$E$61,'IMP Outgrowth'!$E$69,'IMP Outgrowth'!$E$77,'IMP Outgrowth'!$E$93,'IMP Outgrowth'!$E$101,'IMP Outgrowth'!$E$109)</c:f>
              <c:numCache>
                <c:formatCode>0</c:formatCode>
                <c:ptCount val="6"/>
                <c:pt idx="0">
                  <c:v>26.266666666666666</c:v>
                </c:pt>
                <c:pt idx="1">
                  <c:v>24.099999999999987</c:v>
                </c:pt>
                <c:pt idx="2">
                  <c:v>25.6</c:v>
                </c:pt>
                <c:pt idx="3">
                  <c:v>25.6</c:v>
                </c:pt>
                <c:pt idx="4">
                  <c:v>23.900000000000002</c:v>
                </c:pt>
                <c:pt idx="5">
                  <c:v>23.700000000000003</c:v>
                </c:pt>
              </c:numCache>
            </c:numRef>
          </c:val>
          <c:extLst xmlns:c16r2="http://schemas.microsoft.com/office/drawing/2015/06/chart">
            <c:ext xmlns:c16="http://schemas.microsoft.com/office/drawing/2014/chart" uri="{C3380CC4-5D6E-409C-BE32-E72D297353CC}">
              <c16:uniqueId val="{00000004-E167-40C2-96D5-13C9CB6657CC}"/>
            </c:ext>
          </c:extLst>
        </c:ser>
        <c:dLbls>
          <c:showLegendKey val="0"/>
          <c:showVal val="0"/>
          <c:showCatName val="0"/>
          <c:showSerName val="0"/>
          <c:showPercent val="0"/>
          <c:showBubbleSize val="0"/>
        </c:dLbls>
        <c:gapWidth val="219"/>
        <c:overlap val="-27"/>
        <c:axId val="130719120"/>
        <c:axId val="130730544"/>
      </c:barChart>
      <c:catAx>
        <c:axId val="13071912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Impeller Speed (rpm)</a:t>
                </a:r>
              </a:p>
            </c:rich>
          </c:tx>
          <c:layout>
            <c:manualLayout>
              <c:xMode val="edge"/>
              <c:yMode val="edge"/>
              <c:x val="0.26994305555555553"/>
              <c:y val="0.8988407407407405"/>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30730544"/>
        <c:crosses val="autoZero"/>
        <c:auto val="1"/>
        <c:lblAlgn val="ctr"/>
        <c:lblOffset val="100"/>
        <c:noMultiLvlLbl val="0"/>
      </c:catAx>
      <c:valAx>
        <c:axId val="130730544"/>
        <c:scaling>
          <c:orientation val="minMax"/>
          <c:max val="30"/>
          <c:min val="16"/>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dirty="0"/>
                  <a:t>CFU Efficiency (%)</a:t>
                </a:r>
              </a:p>
            </c:rich>
          </c:tx>
          <c:layout>
            <c:manualLayout>
              <c:xMode val="edge"/>
              <c:yMode val="edge"/>
              <c:x val="1.2749999999999996E-2"/>
              <c:y val="0.2124787037037037"/>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0719120"/>
        <c:crosses val="autoZero"/>
        <c:crossBetween val="between"/>
      </c:valAx>
      <c:spPr>
        <a:noFill/>
        <a:ln>
          <a:noFill/>
        </a:ln>
        <a:effectLst/>
      </c:spPr>
    </c:plotArea>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20.xml><?xml version="1.0" encoding="utf-8"?>
<cs:colorStyle xmlns:cs="http://schemas.microsoft.com/office/drawing/2012/chartStyle" xmlns:a="http://schemas.openxmlformats.org/drawingml/2006/main" meth="withinLinearReversed" id="21">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0" dt="2018-03-26T17:51:11.988" idx="3">
    <p:pos x="3198" y="3606"/>
    <p:text>Don't agree that yield of lactate from glucose is similar; and it's not discussed in the text</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8-03-26T11:52:10.690" idx="2">
    <p:pos x="3149" y="1960"/>
    <p:text>red means 'new'</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731775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1917812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717497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1303035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440090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3936173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150630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1620794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3473607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4021539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C38F0F4-7227-418C-9965-4D2F1C6A861A}" type="datetimeFigureOut">
              <a:rPr lang="en-GB" smtClean="0"/>
              <a:pPr/>
              <a:t>28/06/2018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84BEA10-5AFD-4378-B7A0-C52AB223DB8C}" type="slidenum">
              <a:rPr lang="en-GB" smtClean="0"/>
              <a:pPr/>
              <a:t>‹#›</a:t>
            </a:fld>
            <a:endParaRPr lang="en-GB"/>
          </a:p>
        </p:txBody>
      </p:sp>
    </p:spTree>
    <p:extLst>
      <p:ext uri="{BB962C8B-B14F-4D97-AF65-F5344CB8AC3E}">
        <p14:creationId xmlns:p14="http://schemas.microsoft.com/office/powerpoint/2010/main" val="3720335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C38F0F4-7227-418C-9965-4D2F1C6A861A}" type="datetimeFigureOut">
              <a:rPr lang="en-GB" smtClean="0"/>
              <a:pPr/>
              <a:t>28/06/2018</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84BEA10-5AFD-4378-B7A0-C52AB223DB8C}" type="slidenum">
              <a:rPr lang="en-GB" smtClean="0"/>
              <a:pPr/>
              <a:t>‹#›</a:t>
            </a:fld>
            <a:endParaRPr lang="en-GB"/>
          </a:p>
        </p:txBody>
      </p:sp>
    </p:spTree>
    <p:extLst>
      <p:ext uri="{BB962C8B-B14F-4D97-AF65-F5344CB8AC3E}">
        <p14:creationId xmlns:p14="http://schemas.microsoft.com/office/powerpoint/2010/main" val="3792577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1.xml"/><Relationship Id="rId4" Type="http://schemas.openxmlformats.org/officeDocument/2006/relationships/chart" Target="../charts/chart22.xml"/></Relationships>
</file>

<file path=ppt/slides/_rels/slide11.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1.xml"/><Relationship Id="rId4" Type="http://schemas.openxmlformats.org/officeDocument/2006/relationships/chart" Target="../charts/chart9.xml"/></Relationships>
</file>

<file path=ppt/slides/_rels/slide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chart" Target="../charts/chart15.xml"/><Relationship Id="rId4" Type="http://schemas.openxmlformats.org/officeDocument/2006/relationships/chart" Target="../charts/chart14.xml"/></Relationships>
</file>

<file path=ppt/slides/_rels/slide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1.xml"/><Relationship Id="rId5" Type="http://schemas.openxmlformats.org/officeDocument/2006/relationships/chart" Target="../charts/chart19.xml"/><Relationship Id="rId4" Type="http://schemas.openxmlformats.org/officeDocument/2006/relationships/chart" Target="../charts/chart18.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xmlns="" id="{00000000-0008-0000-0000-000005000000}"/>
              </a:ext>
            </a:extLst>
          </p:cNvPr>
          <p:cNvGraphicFramePr>
            <a:graphicFrameLocks/>
          </p:cNvGraphicFramePr>
          <p:nvPr>
            <p:extLst>
              <p:ext uri="{D42A27DB-BD31-4B8C-83A1-F6EECF244321}">
                <p14:modId xmlns:p14="http://schemas.microsoft.com/office/powerpoint/2010/main" val="29193911"/>
              </p:ext>
            </p:extLst>
          </p:nvPr>
        </p:nvGraphicFramePr>
        <p:xfrm>
          <a:off x="101320" y="82483"/>
          <a:ext cx="3236976" cy="21579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nvPr>
        </p:nvGraphicFramePr>
        <p:xfrm>
          <a:off x="3422902" y="82483"/>
          <a:ext cx="3240000"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72565" y="2457009"/>
            <a:ext cx="6490337" cy="2062103"/>
          </a:xfrm>
          <a:prstGeom prst="rect">
            <a:avLst/>
          </a:prstGeom>
          <a:noFill/>
        </p:spPr>
        <p:txBody>
          <a:bodyPr wrap="square" rtlCol="0">
            <a:spAutoFit/>
          </a:bodyPr>
          <a:lstStyle/>
          <a:p>
            <a:pPr algn="just"/>
            <a:r>
              <a:rPr lang="en-GB" sz="1600" b="1" dirty="0"/>
              <a:t>Figure 1</a:t>
            </a:r>
            <a:r>
              <a:rPr lang="en-GB" sz="1600" dirty="0"/>
              <a:t> </a:t>
            </a:r>
            <a:r>
              <a:rPr lang="en-GB" sz="1600" dirty="0" smtClean="0"/>
              <a:t>– Effect of bioreactor impeller speed on BM-hMSC growth over six days of culture in the </a:t>
            </a:r>
            <a:r>
              <a:rPr lang="en-GB" sz="1600" dirty="0" err="1" smtClean="0"/>
              <a:t>DASbox</a:t>
            </a:r>
            <a:r>
              <a:rPr lang="en-GB" sz="1600" dirty="0" smtClean="0"/>
              <a:t> controlled bioreactor, showing (A) the increased cell concentration in the bioreactor over six days at all impeller speeds, (B) the significant fall (p &lt; 0.05) in total post-harvest cell number at the highest impeller speed. Control set-points are 100% dissolved oxygen and pH 7.4 with headspace aeration. Data shows mean ± SD, n = 3.</a:t>
            </a:r>
          </a:p>
          <a:p>
            <a:pPr algn="just"/>
            <a:endParaRPr lang="en-GB" sz="1600" dirty="0" smtClean="0"/>
          </a:p>
          <a:p>
            <a:pPr algn="just"/>
            <a:endParaRPr lang="en-GB" sz="1600" dirty="0"/>
          </a:p>
        </p:txBody>
      </p:sp>
      <p:sp>
        <p:nvSpPr>
          <p:cNvPr id="3" name="TextBox 2"/>
          <p:cNvSpPr txBox="1"/>
          <p:nvPr/>
        </p:nvSpPr>
        <p:spPr>
          <a:xfrm>
            <a:off x="101320" y="57769"/>
            <a:ext cx="358346" cy="307777"/>
          </a:xfrm>
          <a:prstGeom prst="rect">
            <a:avLst/>
          </a:prstGeom>
          <a:noFill/>
        </p:spPr>
        <p:txBody>
          <a:bodyPr wrap="square" rtlCol="0">
            <a:spAutoFit/>
          </a:bodyPr>
          <a:lstStyle/>
          <a:p>
            <a:r>
              <a:rPr lang="en-GB" sz="1400" b="1" dirty="0"/>
              <a:t>A</a:t>
            </a:r>
          </a:p>
        </p:txBody>
      </p:sp>
      <p:sp>
        <p:nvSpPr>
          <p:cNvPr id="9" name="TextBox 8"/>
          <p:cNvSpPr txBox="1"/>
          <p:nvPr/>
        </p:nvSpPr>
        <p:spPr>
          <a:xfrm>
            <a:off x="3377183" y="57769"/>
            <a:ext cx="358346" cy="307777"/>
          </a:xfrm>
          <a:prstGeom prst="rect">
            <a:avLst/>
          </a:prstGeom>
          <a:noFill/>
        </p:spPr>
        <p:txBody>
          <a:bodyPr wrap="square" rtlCol="0">
            <a:spAutoFit/>
          </a:bodyPr>
          <a:lstStyle/>
          <a:p>
            <a:r>
              <a:rPr lang="en-GB" sz="1400" b="1" dirty="0"/>
              <a:t>B</a:t>
            </a:r>
          </a:p>
        </p:txBody>
      </p:sp>
    </p:spTree>
    <p:extLst>
      <p:ext uri="{BB962C8B-B14F-4D97-AF65-F5344CB8AC3E}">
        <p14:creationId xmlns:p14="http://schemas.microsoft.com/office/powerpoint/2010/main" val="2997133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2772784800"/>
              </p:ext>
            </p:extLst>
          </p:nvPr>
        </p:nvGraphicFramePr>
        <p:xfrm>
          <a:off x="137286" y="162972"/>
          <a:ext cx="3240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extLst>
              <p:ext uri="{D42A27DB-BD31-4B8C-83A1-F6EECF244321}">
                <p14:modId xmlns:p14="http://schemas.microsoft.com/office/powerpoint/2010/main" val="353268865"/>
              </p:ext>
            </p:extLst>
          </p:nvPr>
        </p:nvGraphicFramePr>
        <p:xfrm>
          <a:off x="137286" y="2390358"/>
          <a:ext cx="3240000" cy="216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1016432771"/>
              </p:ext>
            </p:extLst>
          </p:nvPr>
        </p:nvGraphicFramePr>
        <p:xfrm>
          <a:off x="137286" y="4605044"/>
          <a:ext cx="3240000" cy="216000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89787" y="152489"/>
            <a:ext cx="358346" cy="307777"/>
          </a:xfrm>
          <a:prstGeom prst="rect">
            <a:avLst/>
          </a:prstGeom>
          <a:noFill/>
        </p:spPr>
        <p:txBody>
          <a:bodyPr wrap="square" rtlCol="0">
            <a:spAutoFit/>
          </a:bodyPr>
          <a:lstStyle/>
          <a:p>
            <a:r>
              <a:rPr lang="en-GB" sz="1400" b="1" dirty="0"/>
              <a:t>A</a:t>
            </a:r>
          </a:p>
        </p:txBody>
      </p:sp>
      <p:sp>
        <p:nvSpPr>
          <p:cNvPr id="11" name="TextBox 10"/>
          <p:cNvSpPr txBox="1"/>
          <p:nvPr/>
        </p:nvSpPr>
        <p:spPr>
          <a:xfrm>
            <a:off x="89787" y="2374374"/>
            <a:ext cx="358346" cy="307777"/>
          </a:xfrm>
          <a:prstGeom prst="rect">
            <a:avLst/>
          </a:prstGeom>
          <a:noFill/>
        </p:spPr>
        <p:txBody>
          <a:bodyPr wrap="square" rtlCol="0">
            <a:spAutoFit/>
          </a:bodyPr>
          <a:lstStyle/>
          <a:p>
            <a:r>
              <a:rPr lang="en-GB" sz="1400" b="1" dirty="0"/>
              <a:t>B</a:t>
            </a:r>
          </a:p>
        </p:txBody>
      </p:sp>
      <p:sp>
        <p:nvSpPr>
          <p:cNvPr id="12" name="TextBox 11"/>
          <p:cNvSpPr txBox="1"/>
          <p:nvPr/>
        </p:nvSpPr>
        <p:spPr>
          <a:xfrm>
            <a:off x="99186" y="4579768"/>
            <a:ext cx="358346" cy="307777"/>
          </a:xfrm>
          <a:prstGeom prst="rect">
            <a:avLst/>
          </a:prstGeom>
          <a:noFill/>
        </p:spPr>
        <p:txBody>
          <a:bodyPr wrap="square" rtlCol="0">
            <a:spAutoFit/>
          </a:bodyPr>
          <a:lstStyle/>
          <a:p>
            <a:r>
              <a:rPr lang="en-GB" sz="1400" b="1" dirty="0"/>
              <a:t>C</a:t>
            </a:r>
          </a:p>
        </p:txBody>
      </p:sp>
      <p:sp>
        <p:nvSpPr>
          <p:cNvPr id="17" name="TextBox 16"/>
          <p:cNvSpPr txBox="1"/>
          <p:nvPr/>
        </p:nvSpPr>
        <p:spPr>
          <a:xfrm>
            <a:off x="89787" y="6819730"/>
            <a:ext cx="6591459" cy="1815882"/>
          </a:xfrm>
          <a:prstGeom prst="rect">
            <a:avLst/>
          </a:prstGeom>
          <a:noFill/>
        </p:spPr>
        <p:txBody>
          <a:bodyPr wrap="square" rtlCol="0">
            <a:spAutoFit/>
          </a:bodyPr>
          <a:lstStyle/>
          <a:p>
            <a:pPr algn="just"/>
            <a:r>
              <a:rPr lang="en-GB" sz="1600" b="1" dirty="0"/>
              <a:t>Supplementary figure 1 </a:t>
            </a:r>
            <a:r>
              <a:rPr lang="en-GB" sz="1600" dirty="0"/>
              <a:t>– </a:t>
            </a:r>
            <a:r>
              <a:rPr lang="en-GB" sz="1600" dirty="0" smtClean="0"/>
              <a:t>Effect of impeller speed on the live metabolite concentrations during BM-hMSC expansion in controlled microcarrier culture at 100% dO</a:t>
            </a:r>
            <a:r>
              <a:rPr lang="en-GB" sz="1600" baseline="-25000" dirty="0" smtClean="0"/>
              <a:t>2</a:t>
            </a:r>
            <a:r>
              <a:rPr lang="en-GB" sz="1600" dirty="0" smtClean="0"/>
              <a:t> with headspace aeration. Showing (A) glucose, (B) lactate and (C) ammonia concentrations at various impeller speeds. Data shows mean ± SD, n = 3. </a:t>
            </a:r>
          </a:p>
          <a:p>
            <a:pPr algn="just"/>
            <a:endParaRPr lang="en-GB" sz="1600" dirty="0" smtClean="0"/>
          </a:p>
          <a:p>
            <a:pPr algn="just"/>
            <a:endParaRPr lang="en-GB" sz="1600" dirty="0" smtClean="0"/>
          </a:p>
        </p:txBody>
      </p:sp>
    </p:spTree>
    <p:extLst>
      <p:ext uri="{BB962C8B-B14F-4D97-AF65-F5344CB8AC3E}">
        <p14:creationId xmlns:p14="http://schemas.microsoft.com/office/powerpoint/2010/main" val="2341813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34467" y="2515110"/>
            <a:ext cx="6520435" cy="2308324"/>
          </a:xfrm>
          <a:prstGeom prst="rect">
            <a:avLst/>
          </a:prstGeom>
          <a:noFill/>
        </p:spPr>
        <p:txBody>
          <a:bodyPr wrap="square" rtlCol="0">
            <a:spAutoFit/>
          </a:bodyPr>
          <a:lstStyle/>
          <a:p>
            <a:pPr algn="just"/>
            <a:r>
              <a:rPr lang="en-GB" sz="1600" b="1" dirty="0"/>
              <a:t>Supplementary figure </a:t>
            </a:r>
            <a:r>
              <a:rPr lang="en-GB" sz="1600" b="1" dirty="0" smtClean="0"/>
              <a:t>3 </a:t>
            </a:r>
            <a:r>
              <a:rPr lang="en-GB" sz="1600" dirty="0"/>
              <a:t>– </a:t>
            </a:r>
            <a:r>
              <a:rPr lang="en-GB" sz="1600" dirty="0" smtClean="0"/>
              <a:t>Effect of aeration method on the metabolite flux of BM-hMSCs in controlled microcarrier culture. Showing no significant increase in (A) LDH concentration or (B) total protein with various aeration methods, demonstrating low levels of cell damage during culture. Control set-points are 115rpm impeller speed, 25% </a:t>
            </a:r>
            <a:r>
              <a:rPr lang="en-US" sz="1600" dirty="0" smtClean="0"/>
              <a:t>dO</a:t>
            </a:r>
            <a:r>
              <a:rPr lang="en-US" sz="1600" baseline="-25000" dirty="0" smtClean="0"/>
              <a:t>2</a:t>
            </a:r>
            <a:r>
              <a:rPr lang="en-GB" sz="1600" dirty="0" smtClean="0"/>
              <a:t> concentration and pH 7.4. Data shows mean ± SD, n = 3.  </a:t>
            </a:r>
          </a:p>
          <a:p>
            <a:pPr algn="just"/>
            <a:endParaRPr lang="en-GB" sz="1600" dirty="0"/>
          </a:p>
          <a:p>
            <a:pPr algn="just"/>
            <a:endParaRPr lang="en-GB" sz="1600" dirty="0" smtClean="0"/>
          </a:p>
          <a:p>
            <a:pPr algn="just"/>
            <a:endParaRPr lang="en-GB" sz="1600" dirty="0"/>
          </a:p>
        </p:txBody>
      </p:sp>
      <p:graphicFrame>
        <p:nvGraphicFramePr>
          <p:cNvPr id="16" name="Chart 15"/>
          <p:cNvGraphicFramePr>
            <a:graphicFrameLocks/>
          </p:cNvGraphicFramePr>
          <p:nvPr>
            <p:extLst>
              <p:ext uri="{D42A27DB-BD31-4B8C-83A1-F6EECF244321}">
                <p14:modId xmlns:p14="http://schemas.microsoft.com/office/powerpoint/2010/main" val="2373485371"/>
              </p:ext>
            </p:extLst>
          </p:nvPr>
        </p:nvGraphicFramePr>
        <p:xfrm>
          <a:off x="167810" y="264943"/>
          <a:ext cx="3240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2887090898"/>
              </p:ext>
            </p:extLst>
          </p:nvPr>
        </p:nvGraphicFramePr>
        <p:xfrm>
          <a:off x="3435120" y="264943"/>
          <a:ext cx="3240000"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p:cNvSpPr txBox="1"/>
          <p:nvPr/>
        </p:nvSpPr>
        <p:spPr>
          <a:xfrm>
            <a:off x="154685" y="249250"/>
            <a:ext cx="358346" cy="307777"/>
          </a:xfrm>
          <a:prstGeom prst="rect">
            <a:avLst/>
          </a:prstGeom>
          <a:noFill/>
        </p:spPr>
        <p:txBody>
          <a:bodyPr wrap="square" rtlCol="0">
            <a:spAutoFit/>
          </a:bodyPr>
          <a:lstStyle/>
          <a:p>
            <a:r>
              <a:rPr lang="en-GB" sz="1400" b="1" dirty="0"/>
              <a:t>A</a:t>
            </a:r>
          </a:p>
        </p:txBody>
      </p:sp>
      <p:sp>
        <p:nvSpPr>
          <p:cNvPr id="19" name="TextBox 18"/>
          <p:cNvSpPr txBox="1"/>
          <p:nvPr/>
        </p:nvSpPr>
        <p:spPr>
          <a:xfrm>
            <a:off x="3429166" y="249250"/>
            <a:ext cx="358346" cy="307777"/>
          </a:xfrm>
          <a:prstGeom prst="rect">
            <a:avLst/>
          </a:prstGeom>
          <a:noFill/>
        </p:spPr>
        <p:txBody>
          <a:bodyPr wrap="square" rtlCol="0">
            <a:spAutoFit/>
          </a:bodyPr>
          <a:lstStyle/>
          <a:p>
            <a:r>
              <a:rPr lang="en-GB" sz="1400" b="1" dirty="0"/>
              <a:t>B</a:t>
            </a:r>
          </a:p>
        </p:txBody>
      </p:sp>
    </p:spTree>
    <p:extLst>
      <p:ext uri="{BB962C8B-B14F-4D97-AF65-F5344CB8AC3E}">
        <p14:creationId xmlns:p14="http://schemas.microsoft.com/office/powerpoint/2010/main" val="215808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3401" y="428625"/>
            <a:ext cx="1143000" cy="85725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43401" y="1368146"/>
            <a:ext cx="1143000" cy="857250"/>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43401" y="2327135"/>
            <a:ext cx="1143000" cy="857250"/>
          </a:xfrm>
          <a:prstGeom prst="rect">
            <a:avLst/>
          </a:prstGeom>
        </p:spPr>
      </p:pic>
      <p:sp>
        <p:nvSpPr>
          <p:cNvPr id="9" name="TextBox 8"/>
          <p:cNvSpPr txBox="1"/>
          <p:nvPr/>
        </p:nvSpPr>
        <p:spPr>
          <a:xfrm>
            <a:off x="4343401" y="428625"/>
            <a:ext cx="1143000" cy="276999"/>
          </a:xfrm>
          <a:prstGeom prst="rect">
            <a:avLst/>
          </a:prstGeom>
          <a:noFill/>
        </p:spPr>
        <p:txBody>
          <a:bodyPr wrap="square" rtlCol="0">
            <a:spAutoFit/>
          </a:bodyPr>
          <a:lstStyle/>
          <a:p>
            <a:pPr algn="ctr"/>
            <a:r>
              <a:rPr lang="en-GB" sz="1200" b="1" dirty="0"/>
              <a:t>Osteogenic</a:t>
            </a:r>
          </a:p>
        </p:txBody>
      </p:sp>
      <p:sp>
        <p:nvSpPr>
          <p:cNvPr id="10" name="TextBox 9"/>
          <p:cNvSpPr txBox="1"/>
          <p:nvPr/>
        </p:nvSpPr>
        <p:spPr>
          <a:xfrm>
            <a:off x="4343401" y="1343025"/>
            <a:ext cx="1143000" cy="276999"/>
          </a:xfrm>
          <a:prstGeom prst="rect">
            <a:avLst/>
          </a:prstGeom>
          <a:noFill/>
        </p:spPr>
        <p:txBody>
          <a:bodyPr wrap="square" rtlCol="0">
            <a:spAutoFit/>
          </a:bodyPr>
          <a:lstStyle/>
          <a:p>
            <a:pPr algn="ctr"/>
            <a:r>
              <a:rPr lang="en-GB" sz="1200" b="1" dirty="0"/>
              <a:t>Adipogenic</a:t>
            </a:r>
          </a:p>
        </p:txBody>
      </p:sp>
      <p:sp>
        <p:nvSpPr>
          <p:cNvPr id="11" name="TextBox 10"/>
          <p:cNvSpPr txBox="1"/>
          <p:nvPr/>
        </p:nvSpPr>
        <p:spPr>
          <a:xfrm>
            <a:off x="4343401" y="2288640"/>
            <a:ext cx="1143000" cy="276999"/>
          </a:xfrm>
          <a:prstGeom prst="rect">
            <a:avLst/>
          </a:prstGeom>
          <a:noFill/>
        </p:spPr>
        <p:txBody>
          <a:bodyPr wrap="square" rtlCol="0">
            <a:spAutoFit/>
          </a:bodyPr>
          <a:lstStyle/>
          <a:p>
            <a:pPr algn="ctr"/>
            <a:r>
              <a:rPr lang="en-GB" sz="1200" b="1" dirty="0"/>
              <a:t>Chondrogenic</a:t>
            </a:r>
          </a:p>
        </p:txBody>
      </p:sp>
      <p:graphicFrame>
        <p:nvGraphicFramePr>
          <p:cNvPr id="2" name="Table 1"/>
          <p:cNvGraphicFramePr>
            <a:graphicFrameLocks noGrp="1"/>
          </p:cNvGraphicFramePr>
          <p:nvPr>
            <p:extLst>
              <p:ext uri="{D42A27DB-BD31-4B8C-83A1-F6EECF244321}">
                <p14:modId xmlns:p14="http://schemas.microsoft.com/office/powerpoint/2010/main" val="719588011"/>
              </p:ext>
            </p:extLst>
          </p:nvPr>
        </p:nvGraphicFramePr>
        <p:xfrm>
          <a:off x="896304" y="3310561"/>
          <a:ext cx="4590097" cy="802640"/>
        </p:xfrm>
        <a:graphic>
          <a:graphicData uri="http://schemas.openxmlformats.org/drawingml/2006/table">
            <a:tbl>
              <a:tblPr firstRow="1" firstCol="1" bandRow="1">
                <a:tableStyleId>{5C22544A-7EE6-4342-B048-85BDC9FD1C3A}</a:tableStyleId>
              </a:tblPr>
              <a:tblGrid>
                <a:gridCol w="1515069">
                  <a:extLst>
                    <a:ext uri="{9D8B030D-6E8A-4147-A177-3AD203B41FA5}">
                      <a16:colId xmlns:a16="http://schemas.microsoft.com/office/drawing/2014/main" xmlns="" val="20000"/>
                    </a:ext>
                  </a:extLst>
                </a:gridCol>
                <a:gridCol w="3075028">
                  <a:extLst>
                    <a:ext uri="{9D8B030D-6E8A-4147-A177-3AD203B41FA5}">
                      <a16:colId xmlns:a16="http://schemas.microsoft.com/office/drawing/2014/main" xmlns="" val="20001"/>
                    </a:ext>
                  </a:extLst>
                </a:gridCol>
              </a:tblGrid>
              <a:tr h="0">
                <a:tc>
                  <a:txBody>
                    <a:bodyPr/>
                    <a:lstStyle/>
                    <a:p>
                      <a:pPr algn="ctr">
                        <a:spcAft>
                          <a:spcPts val="0"/>
                        </a:spcAft>
                      </a:pPr>
                      <a:r>
                        <a:rPr lang="en-US" sz="1000" dirty="0">
                          <a:effectLst/>
                        </a:rPr>
                        <a:t>Impeller speed (rpm)</a:t>
                      </a:r>
                      <a:endParaRPr lang="en-GB"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18415" marB="18415" anchor="ctr"/>
                </a:tc>
                <a:tc>
                  <a:txBody>
                    <a:bodyPr/>
                    <a:lstStyle/>
                    <a:p>
                      <a:pPr algn="ctr">
                        <a:spcAft>
                          <a:spcPts val="0"/>
                        </a:spcAft>
                      </a:pPr>
                      <a:r>
                        <a:rPr lang="en-US" sz="1000" dirty="0">
                          <a:effectLst/>
                        </a:rPr>
                        <a:t>% co-expression of</a:t>
                      </a:r>
                      <a:r>
                        <a:rPr lang="en-US" sz="1000" baseline="0" dirty="0">
                          <a:effectLst/>
                        </a:rPr>
                        <a:t> </a:t>
                      </a:r>
                      <a:r>
                        <a:rPr lang="en-US" sz="1000" baseline="0" dirty="0" err="1">
                          <a:effectLst/>
                        </a:rPr>
                        <a:t>immunophenotye</a:t>
                      </a:r>
                      <a:r>
                        <a:rPr lang="en-US" sz="1000" baseline="0" dirty="0">
                          <a:effectLst/>
                        </a:rPr>
                        <a:t> markers</a:t>
                      </a:r>
                      <a:endParaRPr lang="en-GB"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18415" marB="18415" anchor="ctr"/>
                </a:tc>
                <a:extLst>
                  <a:ext uri="{0D108BD9-81ED-4DB2-BD59-A6C34878D82A}">
                    <a16:rowId xmlns:a16="http://schemas.microsoft.com/office/drawing/2014/main" xmlns="" val="10000"/>
                  </a:ext>
                </a:extLst>
              </a:tr>
              <a:tr h="0">
                <a:tc>
                  <a:txBody>
                    <a:bodyPr/>
                    <a:lstStyle/>
                    <a:p>
                      <a:pPr algn="ctr">
                        <a:spcAft>
                          <a:spcPts val="0"/>
                        </a:spcAft>
                      </a:pPr>
                      <a:r>
                        <a:rPr lang="en-US" sz="1100">
                          <a:effectLst/>
                        </a:rPr>
                        <a:t>80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18415" marB="18415" anchor="ctr"/>
                </a:tc>
                <a:tc>
                  <a:txBody>
                    <a:bodyPr/>
                    <a:lstStyle/>
                    <a:p>
                      <a:pPr algn="ctr">
                        <a:spcAft>
                          <a:spcPts val="0"/>
                        </a:spcAft>
                      </a:pPr>
                      <a:r>
                        <a:rPr lang="en-US" sz="1100">
                          <a:effectLst/>
                        </a:rPr>
                        <a:t>96.50 ± 0.14</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18415" marB="18415" anchor="ctr"/>
                </a:tc>
                <a:extLst>
                  <a:ext uri="{0D108BD9-81ED-4DB2-BD59-A6C34878D82A}">
                    <a16:rowId xmlns:a16="http://schemas.microsoft.com/office/drawing/2014/main" xmlns="" val="10001"/>
                  </a:ext>
                </a:extLst>
              </a:tr>
              <a:tr h="0">
                <a:tc>
                  <a:txBody>
                    <a:bodyPr/>
                    <a:lstStyle/>
                    <a:p>
                      <a:pPr algn="ctr">
                        <a:spcAft>
                          <a:spcPts val="0"/>
                        </a:spcAft>
                      </a:pPr>
                      <a:r>
                        <a:rPr lang="en-US" sz="1100">
                          <a:effectLst/>
                        </a:rPr>
                        <a:t>150</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18415" marB="18415" anchor="ctr"/>
                </a:tc>
                <a:tc>
                  <a:txBody>
                    <a:bodyPr/>
                    <a:lstStyle/>
                    <a:p>
                      <a:pPr algn="ctr">
                        <a:spcAft>
                          <a:spcPts val="0"/>
                        </a:spcAft>
                      </a:pPr>
                      <a:r>
                        <a:rPr lang="en-US" sz="1100">
                          <a:effectLst/>
                        </a:rPr>
                        <a:t>96.80 ± 0.28</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18415" marB="18415" anchor="ctr"/>
                </a:tc>
                <a:extLst>
                  <a:ext uri="{0D108BD9-81ED-4DB2-BD59-A6C34878D82A}">
                    <a16:rowId xmlns:a16="http://schemas.microsoft.com/office/drawing/2014/main" xmlns="" val="10002"/>
                  </a:ext>
                </a:extLst>
              </a:tr>
              <a:tr h="0">
                <a:tc>
                  <a:txBody>
                    <a:bodyPr/>
                    <a:lstStyle/>
                    <a:p>
                      <a:pPr algn="ctr">
                        <a:spcAft>
                          <a:spcPts val="0"/>
                        </a:spcAft>
                      </a:pPr>
                      <a:r>
                        <a:rPr lang="en-US" sz="1100">
                          <a:effectLst/>
                        </a:rPr>
                        <a:t>225</a:t>
                      </a: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18415" marB="18415" anchor="ctr"/>
                </a:tc>
                <a:tc>
                  <a:txBody>
                    <a:bodyPr/>
                    <a:lstStyle/>
                    <a:p>
                      <a:pPr algn="ctr">
                        <a:spcAft>
                          <a:spcPts val="0"/>
                        </a:spcAft>
                      </a:pPr>
                      <a:r>
                        <a:rPr lang="en-US" sz="1100" dirty="0">
                          <a:effectLst/>
                        </a:rPr>
                        <a:t>95.80 ± 0.14</a:t>
                      </a:r>
                      <a:endParaRPr lang="en-GB"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18415" marB="18415" anchor="ctr"/>
                </a:tc>
                <a:extLst>
                  <a:ext uri="{0D108BD9-81ED-4DB2-BD59-A6C34878D82A}">
                    <a16:rowId xmlns:a16="http://schemas.microsoft.com/office/drawing/2014/main" xmlns="" val="10003"/>
                  </a:ext>
                </a:extLst>
              </a:tr>
            </a:tbl>
          </a:graphicData>
        </a:graphic>
      </p:graphicFrame>
      <p:grpSp>
        <p:nvGrpSpPr>
          <p:cNvPr id="18" name="Group 17"/>
          <p:cNvGrpSpPr/>
          <p:nvPr/>
        </p:nvGrpSpPr>
        <p:grpSpPr>
          <a:xfrm>
            <a:off x="4933950" y="1965280"/>
            <a:ext cx="504826" cy="200055"/>
            <a:chOff x="3514724" y="6817169"/>
            <a:chExt cx="504826" cy="200055"/>
          </a:xfrm>
        </p:grpSpPr>
        <p:sp>
          <p:nvSpPr>
            <p:cNvPr id="19" name="TextBox 18"/>
            <p:cNvSpPr txBox="1"/>
            <p:nvPr/>
          </p:nvSpPr>
          <p:spPr>
            <a:xfrm>
              <a:off x="3514724" y="6817169"/>
              <a:ext cx="504826" cy="200055"/>
            </a:xfrm>
            <a:prstGeom prst="rect">
              <a:avLst/>
            </a:prstGeom>
            <a:noFill/>
          </p:spPr>
          <p:txBody>
            <a:bodyPr wrap="square" rtlCol="0">
              <a:spAutoFit/>
            </a:bodyPr>
            <a:lstStyle/>
            <a:p>
              <a:r>
                <a:rPr lang="en-GB" sz="700" b="1" dirty="0"/>
                <a:t>250 </a:t>
              </a:r>
              <a:r>
                <a:rPr lang="en-GB" sz="700" b="1" dirty="0">
                  <a:latin typeface="Calibri" panose="020F0502020204030204" pitchFamily="34" charset="0"/>
                </a:rPr>
                <a:t>µm</a:t>
              </a:r>
              <a:endParaRPr lang="en-GB" sz="700" b="1" dirty="0"/>
            </a:p>
          </p:txBody>
        </p:sp>
        <p:cxnSp>
          <p:nvCxnSpPr>
            <p:cNvPr id="20" name="Straight Connector 19"/>
            <p:cNvCxnSpPr/>
            <p:nvPr/>
          </p:nvCxnSpPr>
          <p:spPr>
            <a:xfrm>
              <a:off x="3552824" y="7004038"/>
              <a:ext cx="4191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4981575" y="2930218"/>
            <a:ext cx="504826" cy="200055"/>
            <a:chOff x="3514724" y="6817169"/>
            <a:chExt cx="504826" cy="200055"/>
          </a:xfrm>
        </p:grpSpPr>
        <p:sp>
          <p:nvSpPr>
            <p:cNvPr id="22" name="TextBox 21"/>
            <p:cNvSpPr txBox="1"/>
            <p:nvPr/>
          </p:nvSpPr>
          <p:spPr>
            <a:xfrm>
              <a:off x="3514724" y="6817169"/>
              <a:ext cx="504826" cy="200055"/>
            </a:xfrm>
            <a:prstGeom prst="rect">
              <a:avLst/>
            </a:prstGeom>
            <a:noFill/>
          </p:spPr>
          <p:txBody>
            <a:bodyPr wrap="square" rtlCol="0">
              <a:spAutoFit/>
            </a:bodyPr>
            <a:lstStyle/>
            <a:p>
              <a:r>
                <a:rPr lang="en-GB" sz="700" b="1" dirty="0"/>
                <a:t>250 </a:t>
              </a:r>
              <a:r>
                <a:rPr lang="en-GB" sz="700" b="1" dirty="0">
                  <a:latin typeface="Calibri" panose="020F0502020204030204" pitchFamily="34" charset="0"/>
                </a:rPr>
                <a:t>µm</a:t>
              </a:r>
              <a:endParaRPr lang="en-GB" sz="700" b="1" dirty="0"/>
            </a:p>
          </p:txBody>
        </p:sp>
        <p:cxnSp>
          <p:nvCxnSpPr>
            <p:cNvPr id="23" name="Straight Connector 22"/>
            <p:cNvCxnSpPr/>
            <p:nvPr/>
          </p:nvCxnSpPr>
          <p:spPr>
            <a:xfrm>
              <a:off x="3552824" y="7004038"/>
              <a:ext cx="4191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4933950" y="1044310"/>
            <a:ext cx="504826" cy="200055"/>
            <a:chOff x="3514724" y="6817169"/>
            <a:chExt cx="504826" cy="200055"/>
          </a:xfrm>
        </p:grpSpPr>
        <p:sp>
          <p:nvSpPr>
            <p:cNvPr id="25" name="TextBox 24"/>
            <p:cNvSpPr txBox="1"/>
            <p:nvPr/>
          </p:nvSpPr>
          <p:spPr>
            <a:xfrm>
              <a:off x="3514724" y="6817169"/>
              <a:ext cx="504826" cy="200055"/>
            </a:xfrm>
            <a:prstGeom prst="rect">
              <a:avLst/>
            </a:prstGeom>
            <a:noFill/>
          </p:spPr>
          <p:txBody>
            <a:bodyPr wrap="square" rtlCol="0">
              <a:spAutoFit/>
            </a:bodyPr>
            <a:lstStyle/>
            <a:p>
              <a:r>
                <a:rPr lang="en-GB" sz="700" b="1" dirty="0"/>
                <a:t>250 </a:t>
              </a:r>
              <a:r>
                <a:rPr lang="en-GB" sz="700" b="1" dirty="0">
                  <a:latin typeface="Calibri" panose="020F0502020204030204" pitchFamily="34" charset="0"/>
                </a:rPr>
                <a:t>µm</a:t>
              </a:r>
              <a:endParaRPr lang="en-GB" sz="700" b="1" dirty="0"/>
            </a:p>
          </p:txBody>
        </p:sp>
        <p:cxnSp>
          <p:nvCxnSpPr>
            <p:cNvPr id="26" name="Straight Connector 25"/>
            <p:cNvCxnSpPr/>
            <p:nvPr/>
          </p:nvCxnSpPr>
          <p:spPr>
            <a:xfrm>
              <a:off x="3552824" y="7004038"/>
              <a:ext cx="4191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7" name="Picture 26"/>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6304" y="286085"/>
            <a:ext cx="3151822" cy="2999355"/>
          </a:xfrm>
          <a:prstGeom prst="rect">
            <a:avLst/>
          </a:prstGeom>
          <a:noFill/>
        </p:spPr>
      </p:pic>
      <p:sp>
        <p:nvSpPr>
          <p:cNvPr id="28" name="TextBox 27"/>
          <p:cNvSpPr txBox="1"/>
          <p:nvPr/>
        </p:nvSpPr>
        <p:spPr>
          <a:xfrm>
            <a:off x="772000" y="4354773"/>
            <a:ext cx="4714401" cy="1569660"/>
          </a:xfrm>
          <a:prstGeom prst="rect">
            <a:avLst/>
          </a:prstGeom>
          <a:noFill/>
        </p:spPr>
        <p:txBody>
          <a:bodyPr wrap="square" rtlCol="0">
            <a:spAutoFit/>
          </a:bodyPr>
          <a:lstStyle/>
          <a:p>
            <a:pPr algn="just"/>
            <a:r>
              <a:rPr lang="en-GB" sz="1600" b="1" dirty="0"/>
              <a:t>Supplementary figure </a:t>
            </a:r>
            <a:r>
              <a:rPr lang="en-GB" sz="1600" b="1" dirty="0" smtClean="0"/>
              <a:t>2 </a:t>
            </a:r>
            <a:r>
              <a:rPr lang="en-GB" sz="1600" dirty="0"/>
              <a:t>- Verification of post-harvest immunophenotype and differential potential of BM-hMSCs used during this study in accordance with the ISCT minimum criteria. </a:t>
            </a:r>
            <a:endParaRPr lang="en-GB" sz="1600" dirty="0" smtClean="0"/>
          </a:p>
          <a:p>
            <a:pPr algn="just"/>
            <a:r>
              <a:rPr lang="en-GB" sz="1600" dirty="0" smtClean="0"/>
              <a:t> </a:t>
            </a:r>
          </a:p>
          <a:p>
            <a:pPr algn="just"/>
            <a:r>
              <a:rPr lang="en-GB" sz="1600" dirty="0" smtClean="0"/>
              <a:t> </a:t>
            </a:r>
            <a:endParaRPr lang="en-GB" sz="1600" dirty="0"/>
          </a:p>
        </p:txBody>
      </p:sp>
    </p:spTree>
    <p:extLst>
      <p:ext uri="{BB962C8B-B14F-4D97-AF65-F5344CB8AC3E}">
        <p14:creationId xmlns:p14="http://schemas.microsoft.com/office/powerpoint/2010/main" val="2314617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p:cNvGraphicFramePr>
            <a:graphicFrameLocks/>
          </p:cNvGraphicFramePr>
          <p:nvPr>
            <p:extLst/>
          </p:nvPr>
        </p:nvGraphicFramePr>
        <p:xfrm>
          <a:off x="154685" y="182963"/>
          <a:ext cx="3240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nvPr>
        </p:nvGraphicFramePr>
        <p:xfrm>
          <a:off x="3435120" y="181468"/>
          <a:ext cx="3240000" cy="216149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110688" y="149541"/>
            <a:ext cx="358346" cy="307777"/>
          </a:xfrm>
          <a:prstGeom prst="rect">
            <a:avLst/>
          </a:prstGeom>
          <a:noFill/>
        </p:spPr>
        <p:txBody>
          <a:bodyPr wrap="square" rtlCol="0">
            <a:spAutoFit/>
          </a:bodyPr>
          <a:lstStyle/>
          <a:p>
            <a:r>
              <a:rPr lang="en-GB" sz="1400" b="1" dirty="0"/>
              <a:t>A</a:t>
            </a:r>
          </a:p>
        </p:txBody>
      </p:sp>
      <p:sp>
        <p:nvSpPr>
          <p:cNvPr id="14" name="TextBox 13"/>
          <p:cNvSpPr txBox="1"/>
          <p:nvPr/>
        </p:nvSpPr>
        <p:spPr>
          <a:xfrm>
            <a:off x="3414197" y="149541"/>
            <a:ext cx="358346" cy="307777"/>
          </a:xfrm>
          <a:prstGeom prst="rect">
            <a:avLst/>
          </a:prstGeom>
          <a:noFill/>
        </p:spPr>
        <p:txBody>
          <a:bodyPr wrap="square" rtlCol="0">
            <a:spAutoFit/>
          </a:bodyPr>
          <a:lstStyle/>
          <a:p>
            <a:r>
              <a:rPr lang="en-GB" sz="1400" b="1" dirty="0"/>
              <a:t>B</a:t>
            </a:r>
          </a:p>
        </p:txBody>
      </p:sp>
      <p:sp>
        <p:nvSpPr>
          <p:cNvPr id="15" name="TextBox 14"/>
          <p:cNvSpPr txBox="1"/>
          <p:nvPr/>
        </p:nvSpPr>
        <p:spPr>
          <a:xfrm>
            <a:off x="174902" y="2499066"/>
            <a:ext cx="6520435" cy="2062103"/>
          </a:xfrm>
          <a:prstGeom prst="rect">
            <a:avLst/>
          </a:prstGeom>
          <a:noFill/>
        </p:spPr>
        <p:txBody>
          <a:bodyPr wrap="square" rtlCol="0">
            <a:spAutoFit/>
          </a:bodyPr>
          <a:lstStyle/>
          <a:p>
            <a:pPr algn="just"/>
            <a:r>
              <a:rPr lang="en-GB" sz="1600" b="1" dirty="0"/>
              <a:t>Figure 2 </a:t>
            </a:r>
            <a:r>
              <a:rPr lang="en-GB" sz="1600" dirty="0"/>
              <a:t>– </a:t>
            </a:r>
            <a:r>
              <a:rPr lang="en-GB" sz="1600" dirty="0" smtClean="0"/>
              <a:t>Effect of impeller speed on A) the production of </a:t>
            </a:r>
            <a:r>
              <a:rPr lang="en-US" sz="1600" dirty="0" smtClean="0"/>
              <a:t>lactate </a:t>
            </a:r>
            <a:r>
              <a:rPr lang="en-US" sz="1600" dirty="0" err="1" smtClean="0"/>
              <a:t>dehydrogenase</a:t>
            </a:r>
            <a:r>
              <a:rPr lang="en-US" sz="1600" dirty="0" smtClean="0"/>
              <a:t> (LDH) and B) total protein concentration </a:t>
            </a:r>
            <a:r>
              <a:rPr lang="en-GB" sz="1600" dirty="0" smtClean="0"/>
              <a:t>during microcarrier culture of BM-hMSCs in a controlled bioreactor. Showing no significant increase in LDH concentration or total protein at various impeller speeds, demonstrating low levels of cell damage during culture. Data shows mean ± SD, n = 3. </a:t>
            </a:r>
          </a:p>
          <a:p>
            <a:pPr algn="just"/>
            <a:endParaRPr lang="en-GB" sz="1600" dirty="0" smtClean="0"/>
          </a:p>
          <a:p>
            <a:pPr algn="just"/>
            <a:r>
              <a:rPr lang="en-GB" sz="1600" dirty="0" smtClean="0"/>
              <a:t> </a:t>
            </a:r>
            <a:endParaRPr lang="en-GB" sz="1600" dirty="0"/>
          </a:p>
        </p:txBody>
      </p:sp>
    </p:spTree>
    <p:extLst>
      <p:ext uri="{BB962C8B-B14F-4D97-AF65-F5344CB8AC3E}">
        <p14:creationId xmlns:p14="http://schemas.microsoft.com/office/powerpoint/2010/main" val="2483304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2491562189"/>
              </p:ext>
            </p:extLst>
          </p:nvPr>
        </p:nvGraphicFramePr>
        <p:xfrm>
          <a:off x="149540" y="151823"/>
          <a:ext cx="3240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3568457531"/>
              </p:ext>
            </p:extLst>
          </p:nvPr>
        </p:nvGraphicFramePr>
        <p:xfrm>
          <a:off x="3435259" y="151823"/>
          <a:ext cx="3240000"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42111" y="2521178"/>
            <a:ext cx="6490337" cy="2062103"/>
          </a:xfrm>
          <a:prstGeom prst="rect">
            <a:avLst/>
          </a:prstGeom>
          <a:noFill/>
        </p:spPr>
        <p:txBody>
          <a:bodyPr wrap="square" rtlCol="0">
            <a:spAutoFit/>
          </a:bodyPr>
          <a:lstStyle/>
          <a:p>
            <a:pPr algn="just"/>
            <a:r>
              <a:rPr lang="en-GB" sz="1600" b="1" dirty="0"/>
              <a:t>Figure 3</a:t>
            </a:r>
            <a:r>
              <a:rPr lang="en-GB" sz="1600" dirty="0"/>
              <a:t> – Effect of bioreactor impeller speed on BM-</a:t>
            </a:r>
            <a:r>
              <a:rPr lang="en-GB" sz="1600" dirty="0" err="1"/>
              <a:t>hMSC</a:t>
            </a:r>
            <a:r>
              <a:rPr lang="en-GB" sz="1600" dirty="0"/>
              <a:t> metabolite flux  over six days of culture in the DASbox controlled bioreactor, showing (A) per cell flux of ammonia and (B) yield of lactate from glucose. Control set-points are 100% dissolved oxygen and pH 7.4 with headspace aeration. Data shows mean ± SD, n = 3</a:t>
            </a:r>
            <a:r>
              <a:rPr lang="en-GB" sz="1600" dirty="0" smtClean="0"/>
              <a:t>.</a:t>
            </a:r>
          </a:p>
          <a:p>
            <a:pPr algn="just"/>
            <a:endParaRPr lang="en-GB" sz="1600" dirty="0" smtClean="0"/>
          </a:p>
          <a:p>
            <a:pPr algn="just"/>
            <a:endParaRPr lang="en-GB" sz="1600" dirty="0" smtClean="0"/>
          </a:p>
          <a:p>
            <a:pPr algn="just"/>
            <a:endParaRPr lang="en-GB" sz="1600" dirty="0"/>
          </a:p>
        </p:txBody>
      </p:sp>
      <p:sp>
        <p:nvSpPr>
          <p:cNvPr id="10" name="TextBox 9"/>
          <p:cNvSpPr txBox="1"/>
          <p:nvPr/>
        </p:nvSpPr>
        <p:spPr>
          <a:xfrm>
            <a:off x="91464" y="116430"/>
            <a:ext cx="358346" cy="307777"/>
          </a:xfrm>
          <a:prstGeom prst="rect">
            <a:avLst/>
          </a:prstGeom>
          <a:noFill/>
        </p:spPr>
        <p:txBody>
          <a:bodyPr wrap="square" rtlCol="0">
            <a:spAutoFit/>
          </a:bodyPr>
          <a:lstStyle/>
          <a:p>
            <a:r>
              <a:rPr lang="en-GB" sz="1400" b="1" dirty="0"/>
              <a:t>A</a:t>
            </a:r>
          </a:p>
        </p:txBody>
      </p:sp>
      <p:sp>
        <p:nvSpPr>
          <p:cNvPr id="11" name="TextBox 10"/>
          <p:cNvSpPr txBox="1"/>
          <p:nvPr/>
        </p:nvSpPr>
        <p:spPr>
          <a:xfrm>
            <a:off x="3385831" y="104073"/>
            <a:ext cx="358346" cy="307777"/>
          </a:xfrm>
          <a:prstGeom prst="rect">
            <a:avLst/>
          </a:prstGeom>
          <a:noFill/>
        </p:spPr>
        <p:txBody>
          <a:bodyPr wrap="square" rtlCol="0">
            <a:spAutoFit/>
          </a:bodyPr>
          <a:lstStyle/>
          <a:p>
            <a:r>
              <a:rPr lang="en-GB" sz="1400" b="1" dirty="0"/>
              <a:t>B</a:t>
            </a:r>
          </a:p>
        </p:txBody>
      </p:sp>
    </p:spTree>
    <p:extLst>
      <p:ext uri="{BB962C8B-B14F-4D97-AF65-F5344CB8AC3E}">
        <p14:creationId xmlns:p14="http://schemas.microsoft.com/office/powerpoint/2010/main" val="1502575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059426249"/>
              </p:ext>
            </p:extLst>
          </p:nvPr>
        </p:nvGraphicFramePr>
        <p:xfrm>
          <a:off x="158877" y="2354580"/>
          <a:ext cx="3240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227368794"/>
              </p:ext>
            </p:extLst>
          </p:nvPr>
        </p:nvGraphicFramePr>
        <p:xfrm>
          <a:off x="158877" y="153543"/>
          <a:ext cx="3240000" cy="216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3884232541"/>
              </p:ext>
            </p:extLst>
          </p:nvPr>
        </p:nvGraphicFramePr>
        <p:xfrm>
          <a:off x="158877" y="4552188"/>
          <a:ext cx="3240000" cy="2160000"/>
        </p:xfrm>
        <a:graphic>
          <a:graphicData uri="http://schemas.openxmlformats.org/drawingml/2006/chart">
            <c:chart xmlns:c="http://schemas.openxmlformats.org/drawingml/2006/chart" xmlns:r="http://schemas.openxmlformats.org/officeDocument/2006/relationships" r:id="rId4"/>
          </a:graphicData>
        </a:graphic>
      </p:graphicFrame>
      <p:sp>
        <p:nvSpPr>
          <p:cNvPr id="13" name="TextBox 12"/>
          <p:cNvSpPr txBox="1"/>
          <p:nvPr/>
        </p:nvSpPr>
        <p:spPr>
          <a:xfrm>
            <a:off x="122495" y="118594"/>
            <a:ext cx="358346" cy="307777"/>
          </a:xfrm>
          <a:prstGeom prst="rect">
            <a:avLst/>
          </a:prstGeom>
          <a:noFill/>
        </p:spPr>
        <p:txBody>
          <a:bodyPr wrap="square" rtlCol="0">
            <a:spAutoFit/>
          </a:bodyPr>
          <a:lstStyle/>
          <a:p>
            <a:r>
              <a:rPr lang="en-GB" sz="1400" b="1" dirty="0"/>
              <a:t>A</a:t>
            </a:r>
          </a:p>
        </p:txBody>
      </p:sp>
      <p:sp>
        <p:nvSpPr>
          <p:cNvPr id="14" name="TextBox 13"/>
          <p:cNvSpPr txBox="1"/>
          <p:nvPr/>
        </p:nvSpPr>
        <p:spPr>
          <a:xfrm>
            <a:off x="122495" y="2333062"/>
            <a:ext cx="358346" cy="307777"/>
          </a:xfrm>
          <a:prstGeom prst="rect">
            <a:avLst/>
          </a:prstGeom>
          <a:noFill/>
        </p:spPr>
        <p:txBody>
          <a:bodyPr wrap="square" rtlCol="0">
            <a:spAutoFit/>
          </a:bodyPr>
          <a:lstStyle/>
          <a:p>
            <a:r>
              <a:rPr lang="en-GB" sz="1400" b="1" dirty="0"/>
              <a:t>B</a:t>
            </a:r>
          </a:p>
        </p:txBody>
      </p:sp>
      <p:sp>
        <p:nvSpPr>
          <p:cNvPr id="15" name="TextBox 14"/>
          <p:cNvSpPr txBox="1"/>
          <p:nvPr/>
        </p:nvSpPr>
        <p:spPr>
          <a:xfrm>
            <a:off x="122495" y="4509500"/>
            <a:ext cx="358346" cy="307777"/>
          </a:xfrm>
          <a:prstGeom prst="rect">
            <a:avLst/>
          </a:prstGeom>
          <a:noFill/>
        </p:spPr>
        <p:txBody>
          <a:bodyPr wrap="square" rtlCol="0">
            <a:spAutoFit/>
          </a:bodyPr>
          <a:lstStyle/>
          <a:p>
            <a:r>
              <a:rPr lang="en-GB" sz="1400" b="1" dirty="0"/>
              <a:t>C</a:t>
            </a:r>
          </a:p>
        </p:txBody>
      </p:sp>
      <p:sp>
        <p:nvSpPr>
          <p:cNvPr id="19" name="TextBox 18"/>
          <p:cNvSpPr txBox="1"/>
          <p:nvPr/>
        </p:nvSpPr>
        <p:spPr>
          <a:xfrm>
            <a:off x="122495" y="6892562"/>
            <a:ext cx="6571929" cy="1569660"/>
          </a:xfrm>
          <a:prstGeom prst="rect">
            <a:avLst/>
          </a:prstGeom>
          <a:noFill/>
        </p:spPr>
        <p:txBody>
          <a:bodyPr wrap="square" rtlCol="0">
            <a:spAutoFit/>
          </a:bodyPr>
          <a:lstStyle/>
          <a:p>
            <a:pPr algn="just"/>
            <a:r>
              <a:rPr lang="en-GB" sz="1600" b="1" dirty="0"/>
              <a:t>Figure 4</a:t>
            </a:r>
            <a:r>
              <a:rPr lang="en-GB" sz="1600" dirty="0"/>
              <a:t> – </a:t>
            </a:r>
            <a:r>
              <a:rPr lang="en-GB" sz="1600" dirty="0" smtClean="0"/>
              <a:t>Post-harvest characteristics of BM-hMSCs from controlled microcarrier culture compared to spinner flasks [14]. Showing (A) increased outgrowth kinetics, (B) reduced mean cell diameter and (C) maintained CFU efficiency at all impeller speeds. Data shows mean ± SD, n = 3. </a:t>
            </a:r>
          </a:p>
          <a:p>
            <a:pPr algn="just"/>
            <a:endParaRPr lang="en-GB" sz="1600" dirty="0" smtClean="0"/>
          </a:p>
          <a:p>
            <a:pPr algn="just"/>
            <a:r>
              <a:rPr lang="en-GB" sz="1600" dirty="0" smtClean="0"/>
              <a:t>       </a:t>
            </a:r>
            <a:endParaRPr lang="en-GB" sz="1600" dirty="0"/>
          </a:p>
        </p:txBody>
      </p:sp>
    </p:spTree>
    <p:extLst>
      <p:ext uri="{BB962C8B-B14F-4D97-AF65-F5344CB8AC3E}">
        <p14:creationId xmlns:p14="http://schemas.microsoft.com/office/powerpoint/2010/main" val="2284362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300200199"/>
              </p:ext>
            </p:extLst>
          </p:nvPr>
        </p:nvGraphicFramePr>
        <p:xfrm>
          <a:off x="165986" y="242269"/>
          <a:ext cx="6534000" cy="21600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16559" y="205198"/>
            <a:ext cx="358346" cy="307777"/>
          </a:xfrm>
          <a:prstGeom prst="rect">
            <a:avLst/>
          </a:prstGeom>
          <a:noFill/>
        </p:spPr>
        <p:txBody>
          <a:bodyPr wrap="square" rtlCol="0">
            <a:spAutoFit/>
          </a:bodyPr>
          <a:lstStyle/>
          <a:p>
            <a:r>
              <a:rPr lang="en-GB" sz="1400" b="1" dirty="0"/>
              <a:t>A</a:t>
            </a:r>
          </a:p>
        </p:txBody>
      </p:sp>
      <p:sp>
        <p:nvSpPr>
          <p:cNvPr id="18" name="TextBox 17"/>
          <p:cNvSpPr txBox="1"/>
          <p:nvPr/>
        </p:nvSpPr>
        <p:spPr>
          <a:xfrm>
            <a:off x="181568" y="4886557"/>
            <a:ext cx="6571929" cy="2308324"/>
          </a:xfrm>
          <a:prstGeom prst="rect">
            <a:avLst/>
          </a:prstGeom>
          <a:noFill/>
        </p:spPr>
        <p:txBody>
          <a:bodyPr wrap="square" rtlCol="0">
            <a:spAutoFit/>
          </a:bodyPr>
          <a:lstStyle/>
          <a:p>
            <a:pPr algn="just"/>
            <a:r>
              <a:rPr lang="en-GB" sz="1600" b="1" dirty="0" smtClean="0"/>
              <a:t>Figure 5</a:t>
            </a:r>
            <a:r>
              <a:rPr lang="en-GB" sz="1600" dirty="0" smtClean="0"/>
              <a:t> – Effect of sparging (VVM = 0.1) with and without </a:t>
            </a:r>
            <a:r>
              <a:rPr lang="en-GB" sz="1600" dirty="0" err="1" smtClean="0"/>
              <a:t>Pluronic</a:t>
            </a:r>
            <a:r>
              <a:rPr lang="en-GB" sz="1600" baseline="30000" dirty="0" err="1" smtClean="0"/>
              <a:t>TM</a:t>
            </a:r>
            <a:r>
              <a:rPr lang="en-GB" sz="1600" dirty="0" smtClean="0"/>
              <a:t> F68 on BM-hMSC growth over six days of controlled microcarrier culture compared to headspace aeration. Showing (A) significantly increased growth rate with headspace aeration (p &lt; 0.05), and (B) reduced BM-hMSC attachment in sparged culture, particularly with the addition of </a:t>
            </a:r>
            <a:r>
              <a:rPr lang="en-GB" sz="1600" dirty="0" err="1" smtClean="0"/>
              <a:t>Pluronic</a:t>
            </a:r>
            <a:r>
              <a:rPr lang="en-GB" sz="1600" baseline="30000" dirty="0" err="1" smtClean="0"/>
              <a:t>TM</a:t>
            </a:r>
            <a:r>
              <a:rPr lang="en-GB" sz="1600" dirty="0" smtClean="0"/>
              <a:t> F68.. Control set-points are 115 rpm impeller speed, 25% dO</a:t>
            </a:r>
            <a:r>
              <a:rPr lang="en-GB" sz="1600" baseline="-25000" dirty="0" smtClean="0"/>
              <a:t>2</a:t>
            </a:r>
            <a:r>
              <a:rPr lang="en-GB" sz="1600" dirty="0" smtClean="0"/>
              <a:t> concentration and pH 7.4. Data shows mean ± SD, n = 3.</a:t>
            </a:r>
          </a:p>
          <a:p>
            <a:pPr algn="just"/>
            <a:endParaRPr lang="en-GB" sz="1600" dirty="0" smtClean="0"/>
          </a:p>
          <a:p>
            <a:pPr algn="just"/>
            <a:endParaRPr lang="en-GB" sz="1600" dirty="0" smtClean="0"/>
          </a:p>
        </p:txBody>
      </p:sp>
      <p:graphicFrame>
        <p:nvGraphicFramePr>
          <p:cNvPr id="19" name="Chart 18">
            <a:extLst>
              <a:ext uri="{FF2B5EF4-FFF2-40B4-BE49-F238E27FC236}">
                <a16:creationId xmlns:a16="http://schemas.microsoft.com/office/drawing/2014/main" xmlns="" id="{5CC3E496-B91A-441F-B1FC-641D6CF99BF1}"/>
              </a:ext>
            </a:extLst>
          </p:cNvPr>
          <p:cNvGraphicFramePr>
            <a:graphicFrameLocks/>
          </p:cNvGraphicFramePr>
          <p:nvPr>
            <p:extLst>
              <p:ext uri="{D42A27DB-BD31-4B8C-83A1-F6EECF244321}">
                <p14:modId xmlns:p14="http://schemas.microsoft.com/office/powerpoint/2010/main" val="3534929582"/>
              </p:ext>
            </p:extLst>
          </p:nvPr>
        </p:nvGraphicFramePr>
        <p:xfrm>
          <a:off x="181568" y="2475441"/>
          <a:ext cx="6534000"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Box 19">
            <a:extLst>
              <a:ext uri="{FF2B5EF4-FFF2-40B4-BE49-F238E27FC236}">
                <a16:creationId xmlns:a16="http://schemas.microsoft.com/office/drawing/2014/main" xmlns="" id="{2963DEEA-0E52-495A-BA51-93FCFC11A1D0}"/>
              </a:ext>
            </a:extLst>
          </p:cNvPr>
          <p:cNvSpPr txBox="1"/>
          <p:nvPr/>
        </p:nvSpPr>
        <p:spPr>
          <a:xfrm>
            <a:off x="135646" y="2436192"/>
            <a:ext cx="358346" cy="307777"/>
          </a:xfrm>
          <a:prstGeom prst="rect">
            <a:avLst/>
          </a:prstGeom>
          <a:noFill/>
        </p:spPr>
        <p:txBody>
          <a:bodyPr wrap="square" rtlCol="0">
            <a:spAutoFit/>
          </a:bodyPr>
          <a:lstStyle/>
          <a:p>
            <a:r>
              <a:rPr lang="en-GB" sz="1400" b="1" dirty="0"/>
              <a:t>B</a:t>
            </a:r>
          </a:p>
        </p:txBody>
      </p:sp>
    </p:spTree>
    <p:extLst>
      <p:ext uri="{BB962C8B-B14F-4D97-AF65-F5344CB8AC3E}">
        <p14:creationId xmlns:p14="http://schemas.microsoft.com/office/powerpoint/2010/main" val="3960336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p:cNvGraphicFramePr>
            <a:graphicFrameLocks/>
          </p:cNvGraphicFramePr>
          <p:nvPr>
            <p:extLst>
              <p:ext uri="{D42A27DB-BD31-4B8C-83A1-F6EECF244321}">
                <p14:modId xmlns:p14="http://schemas.microsoft.com/office/powerpoint/2010/main" val="4228822217"/>
              </p:ext>
            </p:extLst>
          </p:nvPr>
        </p:nvGraphicFramePr>
        <p:xfrm>
          <a:off x="165986" y="246264"/>
          <a:ext cx="3240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extLst>
              <p:ext uri="{D42A27DB-BD31-4B8C-83A1-F6EECF244321}">
                <p14:modId xmlns:p14="http://schemas.microsoft.com/office/powerpoint/2010/main" val="3161868667"/>
              </p:ext>
            </p:extLst>
          </p:nvPr>
        </p:nvGraphicFramePr>
        <p:xfrm>
          <a:off x="170089" y="2465136"/>
          <a:ext cx="3240000" cy="216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p:cNvGraphicFramePr>
            <a:graphicFrameLocks/>
          </p:cNvGraphicFramePr>
          <p:nvPr>
            <p:extLst>
              <p:ext uri="{D42A27DB-BD31-4B8C-83A1-F6EECF244321}">
                <p14:modId xmlns:p14="http://schemas.microsoft.com/office/powerpoint/2010/main" val="2046149358"/>
              </p:ext>
            </p:extLst>
          </p:nvPr>
        </p:nvGraphicFramePr>
        <p:xfrm>
          <a:off x="3463018" y="246264"/>
          <a:ext cx="3240000" cy="216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p:cNvGraphicFramePr>
            <a:graphicFrameLocks/>
          </p:cNvGraphicFramePr>
          <p:nvPr>
            <p:extLst>
              <p:ext uri="{D42A27DB-BD31-4B8C-83A1-F6EECF244321}">
                <p14:modId xmlns:p14="http://schemas.microsoft.com/office/powerpoint/2010/main" val="2715953936"/>
              </p:ext>
            </p:extLst>
          </p:nvPr>
        </p:nvGraphicFramePr>
        <p:xfrm>
          <a:off x="3471182" y="2465136"/>
          <a:ext cx="3240000" cy="2160000"/>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9"/>
          <p:cNvSpPr txBox="1"/>
          <p:nvPr/>
        </p:nvSpPr>
        <p:spPr>
          <a:xfrm>
            <a:off x="116559" y="195464"/>
            <a:ext cx="358346" cy="307777"/>
          </a:xfrm>
          <a:prstGeom prst="rect">
            <a:avLst/>
          </a:prstGeom>
          <a:noFill/>
        </p:spPr>
        <p:txBody>
          <a:bodyPr wrap="square" rtlCol="0">
            <a:spAutoFit/>
          </a:bodyPr>
          <a:lstStyle/>
          <a:p>
            <a:r>
              <a:rPr lang="en-GB" sz="1400" b="1" dirty="0"/>
              <a:t>A</a:t>
            </a:r>
          </a:p>
        </p:txBody>
      </p:sp>
      <p:sp>
        <p:nvSpPr>
          <p:cNvPr id="11" name="TextBox 10"/>
          <p:cNvSpPr txBox="1"/>
          <p:nvPr/>
        </p:nvSpPr>
        <p:spPr>
          <a:xfrm>
            <a:off x="3407368" y="195464"/>
            <a:ext cx="358346" cy="307777"/>
          </a:xfrm>
          <a:prstGeom prst="rect">
            <a:avLst/>
          </a:prstGeom>
          <a:noFill/>
        </p:spPr>
        <p:txBody>
          <a:bodyPr wrap="square" rtlCol="0">
            <a:spAutoFit/>
          </a:bodyPr>
          <a:lstStyle/>
          <a:p>
            <a:r>
              <a:rPr lang="en-GB" sz="1400" b="1" dirty="0"/>
              <a:t>B</a:t>
            </a:r>
          </a:p>
        </p:txBody>
      </p:sp>
      <p:sp>
        <p:nvSpPr>
          <p:cNvPr id="12" name="TextBox 11"/>
          <p:cNvSpPr txBox="1"/>
          <p:nvPr/>
        </p:nvSpPr>
        <p:spPr>
          <a:xfrm>
            <a:off x="135646" y="2440422"/>
            <a:ext cx="358346" cy="307777"/>
          </a:xfrm>
          <a:prstGeom prst="rect">
            <a:avLst/>
          </a:prstGeom>
          <a:noFill/>
        </p:spPr>
        <p:txBody>
          <a:bodyPr wrap="square" rtlCol="0">
            <a:spAutoFit/>
          </a:bodyPr>
          <a:lstStyle/>
          <a:p>
            <a:r>
              <a:rPr lang="en-GB" sz="1400" b="1" dirty="0"/>
              <a:t>C</a:t>
            </a:r>
          </a:p>
        </p:txBody>
      </p:sp>
      <p:sp>
        <p:nvSpPr>
          <p:cNvPr id="17" name="TextBox 16"/>
          <p:cNvSpPr txBox="1"/>
          <p:nvPr/>
        </p:nvSpPr>
        <p:spPr>
          <a:xfrm>
            <a:off x="3426455" y="2440422"/>
            <a:ext cx="358346" cy="307777"/>
          </a:xfrm>
          <a:prstGeom prst="rect">
            <a:avLst/>
          </a:prstGeom>
          <a:noFill/>
        </p:spPr>
        <p:txBody>
          <a:bodyPr wrap="square" rtlCol="0">
            <a:spAutoFit/>
          </a:bodyPr>
          <a:lstStyle/>
          <a:p>
            <a:r>
              <a:rPr lang="en-GB" sz="1400" b="1" dirty="0"/>
              <a:t>D</a:t>
            </a:r>
          </a:p>
        </p:txBody>
      </p:sp>
      <p:sp>
        <p:nvSpPr>
          <p:cNvPr id="18" name="TextBox 17"/>
          <p:cNvSpPr txBox="1"/>
          <p:nvPr/>
        </p:nvSpPr>
        <p:spPr>
          <a:xfrm>
            <a:off x="135646" y="4710094"/>
            <a:ext cx="6571929" cy="3293209"/>
          </a:xfrm>
          <a:prstGeom prst="rect">
            <a:avLst/>
          </a:prstGeom>
          <a:noFill/>
        </p:spPr>
        <p:txBody>
          <a:bodyPr wrap="square" rtlCol="0">
            <a:spAutoFit/>
          </a:bodyPr>
          <a:lstStyle/>
          <a:p>
            <a:pPr algn="just"/>
            <a:r>
              <a:rPr lang="en-GB" sz="1600" b="1" dirty="0"/>
              <a:t>Figure 6</a:t>
            </a:r>
            <a:r>
              <a:rPr lang="en-GB" sz="1600" dirty="0"/>
              <a:t> – </a:t>
            </a:r>
            <a:r>
              <a:rPr lang="en-GB" sz="1600" dirty="0" smtClean="0"/>
              <a:t>Effect of sparging (VVM = 0.1) with and without </a:t>
            </a:r>
            <a:r>
              <a:rPr lang="en-GB" sz="1600" dirty="0" err="1" smtClean="0"/>
              <a:t>Pluronic</a:t>
            </a:r>
            <a:r>
              <a:rPr lang="en-GB" sz="1600" baseline="30000" dirty="0" err="1" smtClean="0"/>
              <a:t>TM</a:t>
            </a:r>
            <a:r>
              <a:rPr lang="en-GB" sz="1600" dirty="0" smtClean="0"/>
              <a:t> F68 compared to headspace aeration on BM-hMSC metabolite flux over six days of controlled microcarrier culture . Showing (A) similar glucose consumption rate, (B) increased lactate production, (C) significantly increased ammonia production rate (p &lt; 0.05) and (D) similar yield of lactate from glucose in sparged culture </a:t>
            </a:r>
            <a:r>
              <a:rPr lang="en-GB" sz="1600" dirty="0" smtClean="0">
                <a:solidFill>
                  <a:srgbClr val="FF0000"/>
                </a:solidFill>
              </a:rPr>
              <a:t>(AWN: Don't agree that yield of lactate from glucose is similar. I think it increases; and it does not seem to be clearly discussed in the text</a:t>
            </a:r>
            <a:r>
              <a:rPr lang="en-GB" sz="1600" dirty="0" smtClean="0"/>
              <a:t>) Control set-points are 115 rpm impeller speed, 25% dO</a:t>
            </a:r>
            <a:r>
              <a:rPr lang="en-GB" sz="1600" baseline="-25000" dirty="0" smtClean="0"/>
              <a:t>2</a:t>
            </a:r>
            <a:r>
              <a:rPr lang="en-GB" sz="1600" dirty="0" smtClean="0"/>
              <a:t> concentration and pH 7.4. Data shows mean ± SD, n = 3. </a:t>
            </a:r>
          </a:p>
          <a:p>
            <a:pPr algn="just"/>
            <a:endParaRPr lang="en-GB" sz="1600" dirty="0" smtClean="0"/>
          </a:p>
          <a:p>
            <a:pPr algn="just"/>
            <a:endParaRPr lang="en-GB" sz="1600" dirty="0" smtClean="0"/>
          </a:p>
          <a:p>
            <a:pPr algn="just"/>
            <a:endParaRPr lang="en-GB" sz="1600" dirty="0" smtClean="0"/>
          </a:p>
          <a:p>
            <a:pPr algn="just"/>
            <a:endParaRPr lang="en-GB" sz="1600" dirty="0"/>
          </a:p>
        </p:txBody>
      </p:sp>
    </p:spTree>
    <p:extLst>
      <p:ext uri="{BB962C8B-B14F-4D97-AF65-F5344CB8AC3E}">
        <p14:creationId xmlns:p14="http://schemas.microsoft.com/office/powerpoint/2010/main" val="3861472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p:cNvGraphicFramePr>
            <a:graphicFrameLocks/>
          </p:cNvGraphicFramePr>
          <p:nvPr>
            <p:extLst>
              <p:ext uri="{D42A27DB-BD31-4B8C-83A1-F6EECF244321}">
                <p14:modId xmlns:p14="http://schemas.microsoft.com/office/powerpoint/2010/main" val="1614971386"/>
              </p:ext>
            </p:extLst>
          </p:nvPr>
        </p:nvGraphicFramePr>
        <p:xfrm>
          <a:off x="181568" y="209033"/>
          <a:ext cx="3240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p:cNvGraphicFramePr>
            <a:graphicFrameLocks/>
          </p:cNvGraphicFramePr>
          <p:nvPr>
            <p:extLst>
              <p:ext uri="{D42A27DB-BD31-4B8C-83A1-F6EECF244321}">
                <p14:modId xmlns:p14="http://schemas.microsoft.com/office/powerpoint/2010/main" val="419847455"/>
              </p:ext>
            </p:extLst>
          </p:nvPr>
        </p:nvGraphicFramePr>
        <p:xfrm>
          <a:off x="3475718" y="2418833"/>
          <a:ext cx="3240000" cy="216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3284242273"/>
              </p:ext>
            </p:extLst>
          </p:nvPr>
        </p:nvGraphicFramePr>
        <p:xfrm>
          <a:off x="181568" y="2418833"/>
          <a:ext cx="3240000" cy="216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a:graphicFrameLocks/>
          </p:cNvGraphicFramePr>
          <p:nvPr>
            <p:extLst>
              <p:ext uri="{D42A27DB-BD31-4B8C-83A1-F6EECF244321}">
                <p14:modId xmlns:p14="http://schemas.microsoft.com/office/powerpoint/2010/main" val="2315544324"/>
              </p:ext>
            </p:extLst>
          </p:nvPr>
        </p:nvGraphicFramePr>
        <p:xfrm>
          <a:off x="3475718" y="209033"/>
          <a:ext cx="3240000" cy="2160000"/>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p:cNvSpPr txBox="1"/>
          <p:nvPr/>
        </p:nvSpPr>
        <p:spPr>
          <a:xfrm>
            <a:off x="129259" y="176751"/>
            <a:ext cx="358346" cy="307777"/>
          </a:xfrm>
          <a:prstGeom prst="rect">
            <a:avLst/>
          </a:prstGeom>
          <a:noFill/>
        </p:spPr>
        <p:txBody>
          <a:bodyPr wrap="square" rtlCol="0">
            <a:spAutoFit/>
          </a:bodyPr>
          <a:lstStyle/>
          <a:p>
            <a:r>
              <a:rPr lang="en-GB" sz="1400" b="1" dirty="0"/>
              <a:t>A</a:t>
            </a:r>
          </a:p>
        </p:txBody>
      </p:sp>
      <p:sp>
        <p:nvSpPr>
          <p:cNvPr id="12" name="TextBox 11"/>
          <p:cNvSpPr txBox="1"/>
          <p:nvPr/>
        </p:nvSpPr>
        <p:spPr>
          <a:xfrm>
            <a:off x="3432768" y="176751"/>
            <a:ext cx="358346" cy="307777"/>
          </a:xfrm>
          <a:prstGeom prst="rect">
            <a:avLst/>
          </a:prstGeom>
          <a:noFill/>
        </p:spPr>
        <p:txBody>
          <a:bodyPr wrap="square" rtlCol="0">
            <a:spAutoFit/>
          </a:bodyPr>
          <a:lstStyle/>
          <a:p>
            <a:r>
              <a:rPr lang="en-GB" sz="1400" b="1" dirty="0"/>
              <a:t>B</a:t>
            </a:r>
          </a:p>
        </p:txBody>
      </p:sp>
      <p:sp>
        <p:nvSpPr>
          <p:cNvPr id="13" name="TextBox 12"/>
          <p:cNvSpPr txBox="1"/>
          <p:nvPr/>
        </p:nvSpPr>
        <p:spPr>
          <a:xfrm>
            <a:off x="135646" y="2409009"/>
            <a:ext cx="358346" cy="307777"/>
          </a:xfrm>
          <a:prstGeom prst="rect">
            <a:avLst/>
          </a:prstGeom>
          <a:noFill/>
        </p:spPr>
        <p:txBody>
          <a:bodyPr wrap="square" rtlCol="0">
            <a:spAutoFit/>
          </a:bodyPr>
          <a:lstStyle/>
          <a:p>
            <a:r>
              <a:rPr lang="en-GB" sz="1400" b="1" dirty="0"/>
              <a:t>C</a:t>
            </a:r>
          </a:p>
        </p:txBody>
      </p:sp>
      <p:sp>
        <p:nvSpPr>
          <p:cNvPr id="18" name="TextBox 17"/>
          <p:cNvSpPr txBox="1"/>
          <p:nvPr/>
        </p:nvSpPr>
        <p:spPr>
          <a:xfrm>
            <a:off x="3439155" y="2409009"/>
            <a:ext cx="358346" cy="307777"/>
          </a:xfrm>
          <a:prstGeom prst="rect">
            <a:avLst/>
          </a:prstGeom>
          <a:noFill/>
        </p:spPr>
        <p:txBody>
          <a:bodyPr wrap="square" rtlCol="0">
            <a:spAutoFit/>
          </a:bodyPr>
          <a:lstStyle/>
          <a:p>
            <a:r>
              <a:rPr lang="en-GB" sz="1400" b="1" dirty="0"/>
              <a:t>D</a:t>
            </a:r>
          </a:p>
        </p:txBody>
      </p:sp>
      <p:sp>
        <p:nvSpPr>
          <p:cNvPr id="19" name="TextBox 18"/>
          <p:cNvSpPr txBox="1"/>
          <p:nvPr/>
        </p:nvSpPr>
        <p:spPr>
          <a:xfrm>
            <a:off x="135646" y="4742181"/>
            <a:ext cx="6571929" cy="2800767"/>
          </a:xfrm>
          <a:prstGeom prst="rect">
            <a:avLst/>
          </a:prstGeom>
          <a:noFill/>
        </p:spPr>
        <p:txBody>
          <a:bodyPr wrap="square" rtlCol="0">
            <a:spAutoFit/>
          </a:bodyPr>
          <a:lstStyle/>
          <a:p>
            <a:pPr algn="just"/>
            <a:r>
              <a:rPr lang="en-GB" sz="1600" b="1" dirty="0"/>
              <a:t>Figure 7</a:t>
            </a:r>
            <a:r>
              <a:rPr lang="en-GB" sz="1600" dirty="0"/>
              <a:t> – </a:t>
            </a:r>
            <a:r>
              <a:rPr lang="en-GB" sz="1600" dirty="0" smtClean="0"/>
              <a:t>Effect of sparging (VVM = 0.1) with and without </a:t>
            </a:r>
            <a:r>
              <a:rPr lang="en-GB" sz="1600" dirty="0" err="1" smtClean="0"/>
              <a:t>Pluronic</a:t>
            </a:r>
            <a:r>
              <a:rPr lang="en-GB" sz="1600" baseline="30000" dirty="0" err="1" smtClean="0"/>
              <a:t>TM</a:t>
            </a:r>
            <a:r>
              <a:rPr lang="en-GB" sz="1600" dirty="0" smtClean="0"/>
              <a:t> F68 on BM-hMSC attachment and post-harvest characteristics after six days of controlled microcarrier culture compared to headspace aeration. Showing (A) significantly reduced harvest cell number (p &lt; 0.05), (B) decreased CFU efficiency, (C) similar specific outgrowth rate and (D) significantly increased mean cell diameter in sparged culture (p &lt; 0.05). Control set-points are 115rpm impeller speed, 25% </a:t>
            </a:r>
            <a:r>
              <a:rPr lang="en-US" sz="1600" dirty="0" smtClean="0"/>
              <a:t>dO</a:t>
            </a:r>
            <a:r>
              <a:rPr lang="en-US" sz="1600" baseline="-25000" dirty="0" smtClean="0"/>
              <a:t>2</a:t>
            </a:r>
            <a:r>
              <a:rPr lang="en-GB" sz="1600" dirty="0" smtClean="0"/>
              <a:t> concentration and pH 7.4. Data shows mean ± SD, n = 3. </a:t>
            </a:r>
          </a:p>
          <a:p>
            <a:pPr algn="just"/>
            <a:endParaRPr lang="en-GB" sz="1600" dirty="0" smtClean="0"/>
          </a:p>
          <a:p>
            <a:pPr algn="just"/>
            <a:endParaRPr lang="en-GB" sz="1600" dirty="0" smtClean="0"/>
          </a:p>
          <a:p>
            <a:pPr algn="just"/>
            <a:endParaRPr lang="en-GB" sz="1600" dirty="0"/>
          </a:p>
        </p:txBody>
      </p:sp>
    </p:spTree>
    <p:extLst>
      <p:ext uri="{BB962C8B-B14F-4D97-AF65-F5344CB8AC3E}">
        <p14:creationId xmlns:p14="http://schemas.microsoft.com/office/powerpoint/2010/main" val="3297517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329618902"/>
              </p:ext>
            </p:extLst>
          </p:nvPr>
        </p:nvGraphicFramePr>
        <p:xfrm>
          <a:off x="529350" y="332704"/>
          <a:ext cx="5528552" cy="1837690"/>
        </p:xfrm>
        <a:graphic>
          <a:graphicData uri="http://schemas.openxmlformats.org/drawingml/2006/table">
            <a:tbl>
              <a:tblPr firstRow="1" firstCol="1">
                <a:tableStyleId>{5C22544A-7EE6-4342-B048-85BDC9FD1C3A}</a:tableStyleId>
              </a:tblPr>
              <a:tblGrid>
                <a:gridCol w="551023">
                  <a:extLst>
                    <a:ext uri="{9D8B030D-6E8A-4147-A177-3AD203B41FA5}">
                      <a16:colId xmlns:a16="http://schemas.microsoft.com/office/drawing/2014/main" xmlns="" val="20000"/>
                    </a:ext>
                  </a:extLst>
                </a:gridCol>
                <a:gridCol w="590288">
                  <a:extLst>
                    <a:ext uri="{9D8B030D-6E8A-4147-A177-3AD203B41FA5}">
                      <a16:colId xmlns:a16="http://schemas.microsoft.com/office/drawing/2014/main" xmlns="" val="20001"/>
                    </a:ext>
                  </a:extLst>
                </a:gridCol>
                <a:gridCol w="617119">
                  <a:extLst>
                    <a:ext uri="{9D8B030D-6E8A-4147-A177-3AD203B41FA5}">
                      <a16:colId xmlns:a16="http://schemas.microsoft.com/office/drawing/2014/main" xmlns="" val="20002"/>
                    </a:ext>
                  </a:extLst>
                </a:gridCol>
                <a:gridCol w="878888">
                  <a:extLst>
                    <a:ext uri="{9D8B030D-6E8A-4147-A177-3AD203B41FA5}">
                      <a16:colId xmlns:a16="http://schemas.microsoft.com/office/drawing/2014/main" xmlns="" val="20003"/>
                    </a:ext>
                  </a:extLst>
                </a:gridCol>
                <a:gridCol w="609921">
                  <a:extLst>
                    <a:ext uri="{9D8B030D-6E8A-4147-A177-3AD203B41FA5}">
                      <a16:colId xmlns:a16="http://schemas.microsoft.com/office/drawing/2014/main" xmlns="" val="20004"/>
                    </a:ext>
                  </a:extLst>
                </a:gridCol>
                <a:gridCol w="677326">
                  <a:extLst>
                    <a:ext uri="{9D8B030D-6E8A-4147-A177-3AD203B41FA5}">
                      <a16:colId xmlns:a16="http://schemas.microsoft.com/office/drawing/2014/main" xmlns="" val="20005"/>
                    </a:ext>
                  </a:extLst>
                </a:gridCol>
                <a:gridCol w="771563">
                  <a:extLst>
                    <a:ext uri="{9D8B030D-6E8A-4147-A177-3AD203B41FA5}">
                      <a16:colId xmlns:a16="http://schemas.microsoft.com/office/drawing/2014/main" xmlns="" val="20006"/>
                    </a:ext>
                  </a:extLst>
                </a:gridCol>
                <a:gridCol w="832424">
                  <a:extLst>
                    <a:ext uri="{9D8B030D-6E8A-4147-A177-3AD203B41FA5}">
                      <a16:colId xmlns:a16="http://schemas.microsoft.com/office/drawing/2014/main" xmlns="" val="20007"/>
                    </a:ext>
                  </a:extLst>
                </a:gridCol>
              </a:tblGrid>
              <a:tr h="829310">
                <a:tc>
                  <a:txBody>
                    <a:bodyPr/>
                    <a:lstStyle/>
                    <a:p>
                      <a:pPr algn="ctr">
                        <a:lnSpc>
                          <a:spcPct val="107000"/>
                        </a:lnSpc>
                        <a:spcAft>
                          <a:spcPts val="0"/>
                        </a:spcAft>
                      </a:pPr>
                      <a:r>
                        <a:rPr lang="en-GB" sz="900" dirty="0">
                          <a:effectLst/>
                        </a:rPr>
                        <a:t>Impeller rate (rpm)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900">
                          <a:effectLst/>
                        </a:rPr>
                        <a:t>Culture volume (ml)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900" dirty="0">
                          <a:effectLst/>
                        </a:rPr>
                        <a:t>Power number</a:t>
                      </a:r>
                      <a:r>
                        <a:rPr lang="en-GB" sz="900" baseline="30000" dirty="0">
                          <a:effectLst/>
                        </a:rPr>
                        <a:t>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900">
                          <a:effectLst/>
                        </a:rPr>
                        <a:t>Max dissipation rate/average dissipation rate</a:t>
                      </a:r>
                      <a:r>
                        <a:rPr lang="en-GB" sz="900" baseline="30000">
                          <a:effectLst/>
                        </a:rPr>
                        <a:t>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900">
                          <a:effectLst/>
                        </a:rPr>
                        <a:t>Reynolds number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900">
                          <a:effectLst/>
                        </a:rPr>
                        <a:t>Impeller speed (s</a:t>
                      </a:r>
                      <a:r>
                        <a:rPr lang="en-GB" sz="900" baseline="30000">
                          <a:effectLst/>
                        </a:rPr>
                        <a:t>-1</a:t>
                      </a:r>
                      <a:r>
                        <a:rPr lang="en-GB" sz="900">
                          <a:effectLst/>
                        </a:rPr>
                        <a: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900">
                          <a:effectLst/>
                        </a:rPr>
                        <a:t>Max specific energy dissipation rate (W/kg)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900" dirty="0">
                          <a:effectLst/>
                        </a:rPr>
                        <a:t>Kolmogorov scale of turbulence (µm)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0"/>
                  </a:ext>
                </a:extLst>
              </a:tr>
              <a:tr h="252095">
                <a:tc>
                  <a:txBody>
                    <a:bodyPr/>
                    <a:lstStyle/>
                    <a:p>
                      <a:pPr algn="ctr">
                        <a:lnSpc>
                          <a:spcPct val="107000"/>
                        </a:lnSpc>
                        <a:spcAft>
                          <a:spcPts val="0"/>
                        </a:spcAft>
                      </a:pPr>
                      <a:r>
                        <a:rPr lang="en-GB" sz="1100">
                          <a:effectLst/>
                        </a:rPr>
                        <a:t>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1100" dirty="0">
                          <a:effectLst/>
                        </a:rPr>
                        <a:t>1440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1.33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0.016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90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1"/>
                  </a:ext>
                </a:extLst>
              </a:tr>
              <a:tr h="252095">
                <a:tc>
                  <a:txBody>
                    <a:bodyPr/>
                    <a:lstStyle/>
                    <a:p>
                      <a:pPr algn="ctr">
                        <a:lnSpc>
                          <a:spcPct val="107000"/>
                        </a:lnSpc>
                        <a:spcAft>
                          <a:spcPts val="0"/>
                        </a:spcAft>
                      </a:pPr>
                      <a:r>
                        <a:rPr lang="en-GB" sz="1100">
                          <a:effectLst/>
                        </a:rPr>
                        <a:t>115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dirty="0">
                          <a:effectLst/>
                        </a:rPr>
                        <a:t>2070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1.92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0.046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68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2"/>
                  </a:ext>
                </a:extLst>
              </a:tr>
              <a:tr h="252095">
                <a:tc>
                  <a:txBody>
                    <a:bodyPr/>
                    <a:lstStyle/>
                    <a:p>
                      <a:pPr algn="ctr">
                        <a:lnSpc>
                          <a:spcPct val="107000"/>
                        </a:lnSpc>
                        <a:spcAft>
                          <a:spcPts val="0"/>
                        </a:spcAft>
                      </a:pPr>
                      <a:r>
                        <a:rPr lang="en-GB" sz="1100">
                          <a:effectLst/>
                        </a:rPr>
                        <a:t>150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dirty="0">
                          <a:effectLst/>
                        </a:rPr>
                        <a:t>2700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2.50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0.103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56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3"/>
                  </a:ext>
                </a:extLst>
              </a:tr>
              <a:tr h="252095">
                <a:tc>
                  <a:txBody>
                    <a:bodyPr/>
                    <a:lstStyle/>
                    <a:p>
                      <a:pPr algn="ctr">
                        <a:lnSpc>
                          <a:spcPct val="107000"/>
                        </a:lnSpc>
                        <a:spcAft>
                          <a:spcPts val="0"/>
                        </a:spcAft>
                      </a:pPr>
                      <a:r>
                        <a:rPr lang="en-GB" sz="1100">
                          <a:effectLst/>
                        </a:rPr>
                        <a:t>225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18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dirty="0">
                          <a:effectLst/>
                        </a:rPr>
                        <a:t>4050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3.75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a:effectLst/>
                        </a:rPr>
                        <a:t>0.346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1100" dirty="0">
                          <a:effectLst/>
                        </a:rPr>
                        <a:t>41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4"/>
                  </a:ext>
                </a:extLst>
              </a:tr>
            </a:tbl>
          </a:graphicData>
        </a:graphic>
      </p:graphicFrame>
      <p:sp>
        <p:nvSpPr>
          <p:cNvPr id="4" name="TextBox 3"/>
          <p:cNvSpPr txBox="1"/>
          <p:nvPr/>
        </p:nvSpPr>
        <p:spPr>
          <a:xfrm>
            <a:off x="493484" y="2334815"/>
            <a:ext cx="5651503" cy="1323439"/>
          </a:xfrm>
          <a:prstGeom prst="rect">
            <a:avLst/>
          </a:prstGeom>
          <a:noFill/>
        </p:spPr>
        <p:txBody>
          <a:bodyPr wrap="square" rtlCol="0">
            <a:spAutoFit/>
          </a:bodyPr>
          <a:lstStyle/>
          <a:p>
            <a:pPr algn="just"/>
            <a:r>
              <a:rPr lang="en-GB" sz="1600" b="1" dirty="0"/>
              <a:t>Table 1 </a:t>
            </a:r>
            <a:r>
              <a:rPr lang="en-GB" sz="1600" dirty="0"/>
              <a:t>– </a:t>
            </a:r>
            <a:r>
              <a:rPr lang="en-GB" sz="1600" dirty="0" smtClean="0"/>
              <a:t>Fluid dynamic characterisation of the DASGIP </a:t>
            </a:r>
            <a:r>
              <a:rPr lang="en-GB" sz="1600" dirty="0" err="1" smtClean="0"/>
              <a:t>DASbox</a:t>
            </a:r>
            <a:r>
              <a:rPr lang="en-GB" sz="1600" dirty="0" smtClean="0"/>
              <a:t> bioreactor platform at the various impeller speeds used in this study (impeller diameter of 0.03 m and a bioreactor diameter of 0.063 m). (Based on the procedure set out in Nienow et al. 2016 [</a:t>
            </a:r>
            <a:r>
              <a:rPr lang="en-GB" sz="1600" dirty="0" smtClean="0">
                <a:hlinkClick r:id="" action="ppaction://hlinkfile" tooltip="Nienow, 2016 #12"/>
              </a:rPr>
              <a:t>17</a:t>
            </a:r>
            <a:r>
              <a:rPr lang="en-GB" sz="1600" dirty="0" smtClean="0"/>
              <a:t>]).</a:t>
            </a:r>
            <a:endParaRPr lang="en-GB" sz="1600" dirty="0">
              <a:solidFill>
                <a:srgbClr val="FF0000"/>
              </a:solidFill>
            </a:endParaRPr>
          </a:p>
        </p:txBody>
      </p:sp>
    </p:spTree>
    <p:extLst>
      <p:ext uri="{BB962C8B-B14F-4D97-AF65-F5344CB8AC3E}">
        <p14:creationId xmlns:p14="http://schemas.microsoft.com/office/powerpoint/2010/main" val="920329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494869"/>
            <a:ext cx="6375400" cy="916276"/>
          </a:xfrm>
          <a:prstGeom prst="rect">
            <a:avLst/>
          </a:prstGeom>
        </p:spPr>
        <p:txBody>
          <a:bodyPr wrap="square">
            <a:spAutoFit/>
          </a:bodyPr>
          <a:lstStyle/>
          <a:p>
            <a:pPr algn="ctr">
              <a:lnSpc>
                <a:spcPct val="150000"/>
              </a:lnSpc>
              <a:spcAft>
                <a:spcPts val="1000"/>
              </a:spcAft>
            </a:pPr>
            <a:r>
              <a:rPr lang="en-GB" sz="4000" b="1" dirty="0">
                <a:latin typeface="Calibri" panose="020F0502020204030204" pitchFamily="34" charset="0"/>
                <a:ea typeface="Times New Roman" panose="02020603050405020304" pitchFamily="18" charset="0"/>
              </a:rPr>
              <a:t>Supplementary </a:t>
            </a:r>
            <a:r>
              <a:rPr lang="en-GB" sz="4000" b="1" dirty="0" smtClean="0">
                <a:latin typeface="Calibri" panose="020F0502020204030204" pitchFamily="34" charset="0"/>
                <a:ea typeface="Times New Roman" panose="02020603050405020304" pitchFamily="18" charset="0"/>
              </a:rPr>
              <a:t>Figures</a:t>
            </a:r>
            <a:endParaRPr lang="en-GB" sz="2800" b="1"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78024325"/>
      </p:ext>
    </p:extLst>
  </p:cSld>
  <p:clrMapOvr>
    <a:masterClrMapping/>
  </p:clrMapOvr>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2923</TotalTime>
  <Words>1149</Words>
  <Application>Microsoft Office PowerPoint</Application>
  <PresentationFormat>A4 Paper (210x297 mm)</PresentationFormat>
  <Paragraphs>146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Heathman</dc:creator>
  <cp:lastModifiedBy>QasimPC</cp:lastModifiedBy>
  <cp:revision>335</cp:revision>
  <dcterms:created xsi:type="dcterms:W3CDTF">2015-07-03T13:40:56Z</dcterms:created>
  <dcterms:modified xsi:type="dcterms:W3CDTF">2018-06-28T03:05:04Z</dcterms:modified>
</cp:coreProperties>
</file>