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D7DFE2"/>
          </a:solidFill>
        </a:fill>
      </a:tcStyle>
    </a:wholeTbl>
    <a:band2H>
      <a:tcTxStyle/>
      <a:tcStyle>
        <a:tcBdr/>
        <a:fill>
          <a:solidFill>
            <a:srgbClr val="ECF0F1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DDAE2"/>
          </a:solidFill>
        </a:fill>
      </a:tcStyle>
    </a:wholeTbl>
    <a:band2H>
      <a:tcTxStyle/>
      <a:tcStyle>
        <a:tcBdr/>
        <a:fill>
          <a:solidFill>
            <a:srgbClr val="E8EDF1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674"/>
  </p:normalViewPr>
  <p:slideViewPr>
    <p:cSldViewPr snapToGrid="0" snapToObjects="1">
      <p:cViewPr varScale="1">
        <p:scale>
          <a:sx n="116" d="100"/>
          <a:sy n="116" d="100"/>
        </p:scale>
        <p:origin x="20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323850" y="1484312"/>
            <a:ext cx="8496300" cy="15843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xfrm>
            <a:off x="323850" y="3068637"/>
            <a:ext cx="8496300" cy="3789363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4" name="Black102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129540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6553200" y="6356350"/>
            <a:ext cx="2133600" cy="3683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Off val="44000"/>
              </a:schemeClr>
            </a:gs>
            <a:gs pos="100000">
              <a:srgbClr val="DDDDDD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ack1024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0"/>
            <a:ext cx="9144000" cy="5143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sldNum" sz="quarter" idx="2"/>
          </p:nvPr>
        </p:nvSpPr>
        <p:spPr>
          <a:xfrm>
            <a:off x="7812087" y="6337300"/>
            <a:ext cx="1008063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8002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330200" y="2708275"/>
            <a:ext cx="8489950" cy="4149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344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27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844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416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988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560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13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ctrTitle"/>
          </p:nvPr>
        </p:nvSpPr>
        <p:spPr>
          <a:xfrm>
            <a:off x="323850" y="1484312"/>
            <a:ext cx="8496300" cy="136842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'Thresholding Ancient Religion': a trifold approach</a:t>
            </a:r>
          </a:p>
        </p:txBody>
      </p:sp>
      <p:sp>
        <p:nvSpPr>
          <p:cNvPr id="34" name="Shape 34"/>
          <p:cNvSpPr>
            <a:spLocks noGrp="1"/>
          </p:cNvSpPr>
          <p:nvPr>
            <p:ph type="subTitle" idx="1"/>
          </p:nvPr>
        </p:nvSpPr>
        <p:spPr>
          <a:xfrm>
            <a:off x="323850" y="3068637"/>
            <a:ext cx="8496300" cy="30972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Threshold Concepts 2016</a:t>
            </a:r>
          </a:p>
          <a:p>
            <a:r>
              <a:rPr dirty="0"/>
              <a:t>Dalhousie, Halifax</a:t>
            </a:r>
            <a:endParaRPr lang="en-US" dirty="0"/>
          </a:p>
          <a:p>
            <a:r>
              <a:rPr lang="en-GB" dirty="0"/>
              <a:t>Jason P. </a:t>
            </a:r>
            <a:r>
              <a:rPr lang="en-GB"/>
              <a:t>Davies (UCL)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 Ancient History degree</a:t>
            </a:r>
          </a:p>
        </p:txBody>
      </p:sp>
      <p:graphicFrame>
        <p:nvGraphicFramePr>
          <p:cNvPr id="64" name="Table 64"/>
          <p:cNvGraphicFramePr/>
          <p:nvPr/>
        </p:nvGraphicFramePr>
        <p:xfrm>
          <a:off x="929573" y="1888310"/>
          <a:ext cx="7297554" cy="3962401"/>
        </p:xfrm>
        <a:graphic>
          <a:graphicData uri="http://schemas.openxmlformats.org/drawingml/2006/table">
            <a:tbl>
              <a:tblPr bandRow="1">
                <a:tableStyleId>{EEE7283C-3CF3-47DC-8721-378D4A62B228}</a:tableStyleId>
              </a:tblPr>
              <a:tblGrid>
                <a:gridCol w="1821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1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16566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Beginners' Latin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Roman Empire 31 BCE-330 CE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The Classical Greek City 600 BCE-300 CE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Core historical categories</a:t>
                      </a:r>
                    </a:p>
                  </a:txBody>
                  <a:tcPr marL="63500" marR="63500" marT="63500" marB="635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566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Philosophy in the ancient world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Roman Republic 753 BCE-31 BCE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The Second Sophistic (Greek world 2-3 centuries)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Greek Mythology</a:t>
                      </a:r>
                    </a:p>
                  </a:txBody>
                  <a:tcPr marL="63500" marR="63500" marT="63500" marB="635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566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Intermediate Latin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Ancient Historiography and sources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Greek and Roman Literature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Ancient Religion</a:t>
                      </a:r>
                    </a:p>
                  </a:txBody>
                  <a:tcPr marL="63500" marR="63500" marT="63500" marB="635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1F43C9"/>
                </a:solidFill>
              </a:defRPr>
            </a:pPr>
            <a:r>
              <a:t>Encountering material relevant to religion</a:t>
            </a:r>
          </a:p>
          <a:p>
            <a:pPr>
              <a:defRPr>
                <a:solidFill>
                  <a:srgbClr val="1F43C9"/>
                </a:solidFill>
              </a:defRPr>
            </a:pPr>
            <a:r>
              <a:rPr sz="1800"/>
              <a:t>(Indicated by amount of blue characters, roughly)</a:t>
            </a:r>
          </a:p>
        </p:txBody>
      </p:sp>
      <p:graphicFrame>
        <p:nvGraphicFramePr>
          <p:cNvPr id="68" name="Table 68"/>
          <p:cNvGraphicFramePr/>
          <p:nvPr/>
        </p:nvGraphicFramePr>
        <p:xfrm>
          <a:off x="929573" y="2078996"/>
          <a:ext cx="7297554" cy="3962401"/>
        </p:xfrm>
        <a:graphic>
          <a:graphicData uri="http://schemas.openxmlformats.org/drawingml/2006/table">
            <a:tbl>
              <a:tblPr bandRow="1">
                <a:tableStyleId>{EEE7283C-3CF3-47DC-8721-378D4A62B228}</a:tableStyleId>
              </a:tblPr>
              <a:tblGrid>
                <a:gridCol w="1821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1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16566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1800" b="0" i="0"/>
                      </a:pPr>
                      <a:r>
                        <a:rPr sz="2000" b="1" i="1"/>
                        <a:t>Beginners' Latin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1F43C9"/>
                          </a:solidFill>
                        </a:defRPr>
                      </a:pPr>
                      <a:r>
                        <a:t>Roman Empire 31</a:t>
                      </a:r>
                      <a:r>
                        <a:rPr sz="2000" i="1">
                          <a:solidFill>
                            <a:srgbClr val="000000"/>
                          </a:solidFill>
                        </a:rPr>
                        <a:t> BCE-330 CE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i="0">
                          <a:solidFill>
                            <a:srgbClr val="1F43C9"/>
                          </a:solidFill>
                        </a:defRPr>
                      </a:pPr>
                      <a:r>
                        <a:t>The Classical Greek City 600 </a:t>
                      </a:r>
                      <a:r>
                        <a:rPr sz="2000" i="1">
                          <a:solidFill>
                            <a:srgbClr val="000000"/>
                          </a:solidFill>
                        </a:rPr>
                        <a:t>BCE-300 CE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rPr sz="1800" i="0">
                          <a:solidFill>
                            <a:srgbClr val="1F43C9"/>
                          </a:solidFill>
                        </a:rPr>
                        <a:t>Core histor</a:t>
                      </a:r>
                      <a:r>
                        <a:t>ical categories</a:t>
                      </a:r>
                    </a:p>
                  </a:txBody>
                  <a:tcPr marL="63500" marR="63500" marT="63500" marB="6350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566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rPr sz="1800" i="0">
                          <a:solidFill>
                            <a:srgbClr val="1F43C9"/>
                          </a:solidFill>
                        </a:rPr>
                        <a:t>Philosophy in the ancien</a:t>
                      </a:r>
                      <a:r>
                        <a:t>t world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rPr sz="1800" i="0">
                          <a:solidFill>
                            <a:srgbClr val="1F43C9"/>
                          </a:solidFill>
                        </a:rPr>
                        <a:t>Roman Republic </a:t>
                      </a:r>
                      <a:r>
                        <a:t>753 BCE-31 BCE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rPr sz="1800" i="0">
                          <a:solidFill>
                            <a:srgbClr val="1F43C9"/>
                          </a:solidFill>
                        </a:rPr>
                        <a:t>The Second Sophistic </a:t>
                      </a:r>
                      <a:r>
                        <a:t>(Greek world 2-3 centuries)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rPr sz="1800" i="0">
                          <a:solidFill>
                            <a:srgbClr val="1F43C9"/>
                          </a:solidFill>
                        </a:rPr>
                        <a:t>Greek Myth</a:t>
                      </a:r>
                      <a:r>
                        <a:t>ology</a:t>
                      </a:r>
                    </a:p>
                  </a:txBody>
                  <a:tcPr marL="63500" marR="63500" marT="63500" marB="6350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6566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t>Intermediate </a:t>
                      </a:r>
                      <a:r>
                        <a:rPr sz="1800" i="0">
                          <a:solidFill>
                            <a:srgbClr val="1F43C9"/>
                          </a:solidFill>
                        </a:rPr>
                        <a:t>Latin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rPr sz="1800" i="0">
                          <a:solidFill>
                            <a:srgbClr val="1F43C9"/>
                          </a:solidFill>
                        </a:rPr>
                        <a:t>Ancient Historiogra</a:t>
                      </a:r>
                      <a:r>
                        <a:t>phy and sources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rPr sz="1800" i="0">
                          <a:solidFill>
                            <a:srgbClr val="1F43C9"/>
                          </a:solidFill>
                        </a:rPr>
                        <a:t>Greek and Rom</a:t>
                      </a:r>
                      <a:r>
                        <a:t>an Literature</a:t>
                      </a:r>
                    </a:p>
                  </a:txBody>
                  <a:tcPr marL="63500" marR="63500" marT="63500" marB="63500" horzOverflow="overflow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z="2000"/>
                      </a:pPr>
                      <a:r>
                        <a:rPr sz="1800" i="0">
                          <a:solidFill>
                            <a:srgbClr val="1F43C9"/>
                          </a:solidFill>
                        </a:rPr>
                        <a:t>Ancient</a:t>
                      </a:r>
                      <a:r>
                        <a:t> Religion</a:t>
                      </a:r>
                    </a:p>
                  </a:txBody>
                  <a:tcPr marL="63500" marR="63500" marT="63500" marB="635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Teaching Ancient Religion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Fulfills threshold concepts criteria, esp.</a:t>
            </a:r>
          </a:p>
          <a:p>
            <a:r>
              <a:t>Bounded (does not displace rest of degree)</a:t>
            </a:r>
          </a:p>
          <a:p>
            <a:r>
              <a:t>Transformational (displaces assumptions)</a:t>
            </a:r>
          </a:p>
          <a:p>
            <a:r>
              <a:t>Irreversible (or secular assumptions will return)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1. Framing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xfrm>
            <a:off x="327025" y="1155536"/>
            <a:ext cx="8489950" cy="5096258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What is the central idea/threshold concept?</a:t>
            </a:r>
          </a:p>
          <a:p>
            <a:r>
              <a:rPr i="1"/>
              <a:t>Eg 'transcendence' or 'ritual-based</a:t>
            </a:r>
            <a:r>
              <a:t>'</a:t>
            </a:r>
          </a:p>
          <a:p>
            <a:endParaRPr/>
          </a:p>
          <a:p>
            <a:r>
              <a:t>Does not need to teach material per se</a:t>
            </a:r>
          </a:p>
          <a:p>
            <a:pPr>
              <a:defRPr i="1"/>
            </a:pPr>
            <a:r>
              <a:t>Engage with the threshold concept in other contexts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2. Struggle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Students generate materials or thought-spaces</a:t>
            </a:r>
          </a:p>
          <a:p>
            <a:pPr>
              <a:defRPr i="1"/>
            </a:pPr>
            <a:r>
              <a:t>Eg a temple in minecraft; poetry; ritual choreography; an installation; a play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3 Integration</a:t>
            </a:r>
          </a:p>
        </p:txBody>
      </p:sp>
      <p:sp>
        <p:nvSpPr>
          <p:cNvPr id="84" name="Shape 8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Presentations, commentaries and so on where students share insights and link to any context they are familiar with </a:t>
            </a:r>
          </a:p>
          <a:p>
            <a:r>
              <a:t>The ancient material starts being re-introduced gradually and organically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3b Consolidation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Students travel through the rest of the course reframing material they know (gradually introducing new material as relevant) exploring the threshold concepts through the material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Assessment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Could be a traditional essay</a:t>
            </a:r>
          </a:p>
          <a:p>
            <a:r>
              <a:t>Could build on the productions earlier in the course with a commentary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There is no such thing as ancient religion.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330200" y="2708275"/>
            <a:ext cx="8489950" cy="34575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har char="•"/>
            </a:pPr>
            <a:r>
              <a:t>Yet we study it, meaningfully</a:t>
            </a:r>
          </a:p>
          <a:p>
            <a:pPr>
              <a:buChar char="•"/>
            </a:pPr>
            <a:r>
              <a:t>The category must be contested throughout without paralysing the learning or teaching</a:t>
            </a:r>
          </a:p>
          <a:p>
            <a:pPr>
              <a:buChar char="•"/>
            </a:pPr>
            <a:r>
              <a:t>It lacks every aspect we think of meaningful for 'religion'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330200" y="908050"/>
            <a:ext cx="8489950" cy="12969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Some observations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330200" y="2708275"/>
            <a:ext cx="8489950" cy="34575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Char char="•"/>
            </a:pPr>
            <a:r>
              <a:t>The hardest people to teach are the ones who think they already know about it</a:t>
            </a:r>
          </a:p>
          <a:p>
            <a:pPr>
              <a:buChar char="•"/>
            </a:pPr>
            <a:r>
              <a:t>Humanities is teeming with potential threshold concepts </a:t>
            </a:r>
          </a:p>
          <a:p>
            <a:pPr>
              <a:buChar char="•"/>
            </a:pPr>
            <a:r>
              <a:t>Stripping out anachronistic </a:t>
            </a:r>
            <a:r>
              <a:rPr i="1"/>
              <a:t>meanings</a:t>
            </a:r>
            <a:r>
              <a:t> usually leads to a perception that you are stripping out </a:t>
            </a:r>
            <a:r>
              <a:rPr i="1"/>
              <a:t>significance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Less is more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r>
              <a:t>If you take this statement seriously, then you must remove 'is more'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Less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r>
              <a:t>Is this an instruction? Ok...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very very fast induction into ancient religion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330200" y="1808162"/>
            <a:ext cx="8489950" cy="4529138"/>
          </a:xfrm>
          <a:prstGeom prst="rect">
            <a:avLst/>
          </a:prstGeom>
        </p:spPr>
        <p:txBody>
          <a:bodyPr/>
          <a:lstStyle/>
          <a:p>
            <a:r>
              <a:t>No theology</a:t>
            </a:r>
          </a:p>
          <a:p>
            <a:r>
              <a:t>No beliefs that mattered</a:t>
            </a:r>
          </a:p>
          <a:p>
            <a:r>
              <a:t>Gods are everywhere but localised in shrines in statues, depicted as superhuman</a:t>
            </a:r>
          </a:p>
          <a:p>
            <a:r>
              <a:t>Gods can turn against you</a:t>
            </a:r>
          </a:p>
          <a:p>
            <a:r>
              <a:t>Key mode of interaction is sacrifice</a:t>
            </a:r>
          </a:p>
          <a:p>
            <a:r>
              <a:t>All meat is sacrificial and it is eaten by people (gods get bones and fat)</a:t>
            </a:r>
          </a:p>
          <a:p>
            <a:r>
              <a:t>Gift economy: gods are members of communities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Materials for ancient religion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479092" y="1644755"/>
            <a:ext cx="8489951" cy="4149726"/>
          </a:xfrm>
          <a:prstGeom prst="rect">
            <a:avLst/>
          </a:prstGeom>
        </p:spPr>
        <p:txBody>
          <a:bodyPr/>
          <a:lstStyle/>
          <a:p>
            <a:r>
              <a:t>Almost everything</a:t>
            </a:r>
          </a:p>
          <a:p>
            <a:r>
              <a:t>Temples </a:t>
            </a:r>
          </a:p>
          <a:p>
            <a:r>
              <a:t>Writing (eg history, or poetry)</a:t>
            </a:r>
          </a:p>
          <a:p>
            <a:r>
              <a:t>Votive objects (asking for help eg terracotta ears, feet etc)</a:t>
            </a:r>
          </a:p>
          <a:p>
            <a:r>
              <a:t>Prayers (recorded in literature)</a:t>
            </a:r>
          </a:p>
          <a:p>
            <a:r>
              <a:t>Inscriptions</a:t>
            </a:r>
          </a:p>
          <a:p>
            <a:r>
              <a:t>Dreams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A1AC"/>
      </a:accent1>
      <a:accent2>
        <a:srgbClr val="459CBD"/>
      </a:accent2>
      <a:accent3>
        <a:srgbClr val="8F8F8F"/>
      </a:accent3>
      <a:accent4>
        <a:srgbClr val="707070"/>
      </a:accent4>
      <a:accent5>
        <a:srgbClr val="BFCCD1"/>
      </a:accent5>
      <a:accent6>
        <a:srgbClr val="3F8DA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FA1AC"/>
      </a:accent1>
      <a:accent2>
        <a:srgbClr val="459CBD"/>
      </a:accent2>
      <a:accent3>
        <a:srgbClr val="8F8F8F"/>
      </a:accent3>
      <a:accent4>
        <a:srgbClr val="707070"/>
      </a:accent4>
      <a:accent5>
        <a:srgbClr val="BFCCD1"/>
      </a:accent5>
      <a:accent6>
        <a:srgbClr val="3F8DA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</Words>
  <Application>Microsoft Macintosh PowerPoint</Application>
  <PresentationFormat>On-screen Show (4:3)</PresentationFormat>
  <Paragraphs>97</Paragraphs>
  <Slides>17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Helvetica Neue</vt:lpstr>
      <vt:lpstr>Default</vt:lpstr>
      <vt:lpstr>'Thresholding Ancient Religion': a trifold approach</vt:lpstr>
      <vt:lpstr>There is no such thing as ancient religion.</vt:lpstr>
      <vt:lpstr>Some observations</vt:lpstr>
      <vt:lpstr>PowerPoint Presentation</vt:lpstr>
      <vt:lpstr>Less is more</vt:lpstr>
      <vt:lpstr>Less</vt:lpstr>
      <vt:lpstr>PowerPoint Presentation</vt:lpstr>
      <vt:lpstr>A very very fast induction into ancient religion</vt:lpstr>
      <vt:lpstr>Materials for ancient religion</vt:lpstr>
      <vt:lpstr>An Ancient History degree</vt:lpstr>
      <vt:lpstr>Encountering material relevant to religion (Indicated by amount of blue characters, roughly)</vt:lpstr>
      <vt:lpstr>Teaching Ancient Religion</vt:lpstr>
      <vt:lpstr>1. Framing</vt:lpstr>
      <vt:lpstr>2. Struggle</vt:lpstr>
      <vt:lpstr>3 Integration</vt:lpstr>
      <vt:lpstr>3b Consolidation</vt:lpstr>
      <vt:lpstr>Assessment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'Thresholding Ancient Religion': a trifold approach</dc:title>
  <cp:lastModifiedBy>Davies, Jason</cp:lastModifiedBy>
  <cp:revision>1</cp:revision>
  <dcterms:modified xsi:type="dcterms:W3CDTF">2018-10-26T16:13:14Z</dcterms:modified>
</cp:coreProperties>
</file>