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0" autoAdjust="0"/>
    <p:restoredTop sz="70968" autoAdjust="0"/>
  </p:normalViewPr>
  <p:slideViewPr>
    <p:cSldViewPr snapToGrid="0">
      <p:cViewPr varScale="1">
        <p:scale>
          <a:sx n="82" d="100"/>
          <a:sy n="82" d="100"/>
        </p:scale>
        <p:origin x="20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FA65F-F9DA-4793-ABB2-701D33DA39E5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2F5BE-ECD5-4092-BB96-45A296933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98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en-US" b="1" i="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Regions and neurons vulnerable in neurodegenerative diseases.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Early affected regions in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different neurodegenerative diseases are indicated by different colors. 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Alzheimer’s disease; PD, Parkinson’s disease; ALS, Amyotrophic Lateral Sclerosis‎;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bvFTLD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behavior variant Frontotemporal lobar degeneration; HD, Huntington's disease; LC, locus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coeruleus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EC, entorhinal cortex; HP, hippocampus; OB, olfactory bulb; DMV, dorsal motor nucleus of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vagus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SNpc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substantia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nigra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pars compacta; MNC, motor neocortex; SC, spinal cord; BS, brainstem; ACC, anterior cingulate cortex; FI, frontal insula; DG, Fascia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dentata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dentate gyrus; ST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striatum.</a:t>
            </a:r>
            <a:endParaRPr lang="en-US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2F5BE-ECD5-4092-BB96-45A2969334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8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20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0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3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83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2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0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2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3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9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3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80CAF-B99E-41B3-AE30-40EC182294F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7F658-4602-44B1-A9B1-825F273D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4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82"/>
          <p:cNvGrpSpPr/>
          <p:nvPr/>
        </p:nvGrpSpPr>
        <p:grpSpPr>
          <a:xfrm>
            <a:off x="2292383" y="1873957"/>
            <a:ext cx="5243881" cy="3758373"/>
            <a:chOff x="2292383" y="1873957"/>
            <a:chExt cx="5243881" cy="375837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1103" y="2453643"/>
              <a:ext cx="2944413" cy="3000676"/>
            </a:xfrm>
            <a:prstGeom prst="rect">
              <a:avLst/>
            </a:prstGeom>
          </p:spPr>
        </p:pic>
        <p:sp>
          <p:nvSpPr>
            <p:cNvPr id="52" name="Oval 51"/>
            <p:cNvSpPr/>
            <p:nvPr/>
          </p:nvSpPr>
          <p:spPr>
            <a:xfrm rot="-1200000">
              <a:off x="5348068" y="4289261"/>
              <a:ext cx="145774" cy="109509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4309113" y="4401403"/>
              <a:ext cx="476378" cy="344652"/>
            </a:xfrm>
            <a:prstGeom prst="straightConnector1">
              <a:avLst/>
            </a:prstGeom>
            <a:ln w="19050">
              <a:solidFill>
                <a:schemeClr val="tx1">
                  <a:alpha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5342974" y="4080823"/>
              <a:ext cx="73152" cy="1828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>
              <a:off x="4385066" y="4189493"/>
              <a:ext cx="934502" cy="657042"/>
            </a:xfrm>
            <a:prstGeom prst="straightConnector1">
              <a:avLst/>
            </a:prstGeom>
            <a:ln w="19050">
              <a:solidFill>
                <a:schemeClr val="tx1">
                  <a:alpha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3111690" y="4665084"/>
              <a:ext cx="1415807" cy="909592"/>
              <a:chOff x="3432418" y="5115464"/>
              <a:chExt cx="1415807" cy="909592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3432418" y="5115464"/>
                <a:ext cx="14158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/>
                  <a:t>   AD</a:t>
                </a:r>
                <a:r>
                  <a:rPr lang="en-US" sz="1200" dirty="0" smtClean="0"/>
                  <a:t> (</a:t>
                </a:r>
                <a:r>
                  <a:rPr lang="en-US" sz="1200" dirty="0" smtClean="0">
                    <a:solidFill>
                      <a:srgbClr val="0070C0"/>
                    </a:solidFill>
                  </a:rPr>
                  <a:t>LC, EC, HP</a:t>
                </a:r>
                <a:r>
                  <a:rPr lang="en-US" sz="1200" dirty="0" smtClean="0"/>
                  <a:t>)</a:t>
                </a:r>
              </a:p>
              <a:p>
                <a:r>
                  <a:rPr lang="en-US" sz="1200" dirty="0" smtClean="0"/>
                  <a:t>Pyramidal neurons</a:t>
                </a:r>
                <a:endParaRPr lang="en-US" sz="1200" dirty="0"/>
              </a:p>
            </p:txBody>
          </p:sp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851400" y="5220384"/>
                <a:ext cx="478536" cy="1130808"/>
              </a:xfrm>
              <a:prstGeom prst="rect">
                <a:avLst/>
              </a:prstGeom>
            </p:spPr>
          </p:pic>
        </p:grpSp>
        <p:grpSp>
          <p:nvGrpSpPr>
            <p:cNvPr id="73" name="Group 72"/>
            <p:cNvGrpSpPr/>
            <p:nvPr/>
          </p:nvGrpSpPr>
          <p:grpSpPr>
            <a:xfrm>
              <a:off x="6059156" y="4706026"/>
              <a:ext cx="1477108" cy="926304"/>
              <a:chOff x="6059156" y="5115464"/>
              <a:chExt cx="1477108" cy="926304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6059156" y="5115464"/>
                <a:ext cx="147710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/>
                  <a:t>     ALS</a:t>
                </a:r>
                <a:r>
                  <a:rPr lang="en-US" sz="1200" dirty="0" smtClean="0"/>
                  <a:t> (</a:t>
                </a:r>
                <a:r>
                  <a:rPr lang="en-US" sz="1200" dirty="0" smtClean="0">
                    <a:solidFill>
                      <a:srgbClr val="FFC000"/>
                    </a:solidFill>
                  </a:rPr>
                  <a:t>MNC, SP, BS</a:t>
                </a:r>
                <a:r>
                  <a:rPr lang="en-US" sz="1200" dirty="0" smtClean="0"/>
                  <a:t>)</a:t>
                </a:r>
              </a:p>
              <a:p>
                <a:r>
                  <a:rPr lang="en-US" sz="1200" dirty="0" smtClean="0"/>
                  <a:t>       Motor neurons</a:t>
                </a:r>
                <a:endParaRPr lang="en-US" sz="1200" dirty="0"/>
              </a:p>
            </p:txBody>
          </p:sp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612713" y="5289040"/>
                <a:ext cx="492415" cy="1013041"/>
              </a:xfrm>
              <a:prstGeom prst="rect">
                <a:avLst/>
              </a:prstGeom>
            </p:spPr>
          </p:pic>
        </p:grpSp>
        <p:cxnSp>
          <p:nvCxnSpPr>
            <p:cNvPr id="31" name="Straight Arrow Connector 30"/>
            <p:cNvCxnSpPr/>
            <p:nvPr/>
          </p:nvCxnSpPr>
          <p:spPr>
            <a:xfrm>
              <a:off x="5539321" y="5264791"/>
              <a:ext cx="765623" cy="56"/>
            </a:xfrm>
            <a:prstGeom prst="straightConnector1">
              <a:avLst/>
            </a:prstGeom>
            <a:ln w="19050">
              <a:solidFill>
                <a:schemeClr val="tx1">
                  <a:alpha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63"/>
            <p:cNvGrpSpPr/>
            <p:nvPr/>
          </p:nvGrpSpPr>
          <p:grpSpPr>
            <a:xfrm>
              <a:off x="2292383" y="3360267"/>
              <a:ext cx="1520803" cy="799993"/>
              <a:chOff x="2140300" y="2370135"/>
              <a:chExt cx="1520803" cy="799993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2140300" y="2370135"/>
                <a:ext cx="15208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/>
                  <a:t>  </a:t>
                </a:r>
                <a:r>
                  <a:rPr lang="en-US" sz="1200" b="1" dirty="0" err="1" smtClean="0"/>
                  <a:t>bvFTLD</a:t>
                </a:r>
                <a:r>
                  <a:rPr lang="en-US" sz="1200" dirty="0" smtClean="0"/>
                  <a:t> (</a:t>
                </a:r>
                <a:r>
                  <a:rPr lang="en-US" sz="1200" dirty="0" smtClean="0">
                    <a:solidFill>
                      <a:srgbClr val="7030A0"/>
                    </a:solidFill>
                  </a:rPr>
                  <a:t>ACC, FI</a:t>
                </a:r>
                <a:r>
                  <a:rPr lang="en-US" sz="1200" dirty="0" smtClean="0"/>
                  <a:t>)</a:t>
                </a:r>
              </a:p>
              <a:p>
                <a:r>
                  <a:rPr lang="en-US" sz="1200" dirty="0" smtClean="0"/>
                  <a:t>    VEN neurons</a:t>
                </a:r>
                <a:endParaRPr lang="en-US" sz="1200" dirty="0"/>
              </a:p>
            </p:txBody>
          </p:sp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641025" y="2487376"/>
                <a:ext cx="338328" cy="1027176"/>
              </a:xfrm>
              <a:prstGeom prst="rect">
                <a:avLst/>
              </a:prstGeom>
            </p:spPr>
          </p:pic>
        </p:grpSp>
        <p:grpSp>
          <p:nvGrpSpPr>
            <p:cNvPr id="3" name="Group 2"/>
            <p:cNvGrpSpPr/>
            <p:nvPr/>
          </p:nvGrpSpPr>
          <p:grpSpPr>
            <a:xfrm>
              <a:off x="2747330" y="1875890"/>
              <a:ext cx="1520803" cy="968645"/>
              <a:chOff x="6605039" y="2370135"/>
              <a:chExt cx="1520803" cy="968645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6605039" y="2370135"/>
                <a:ext cx="15208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/>
                  <a:t>            HD</a:t>
                </a:r>
                <a:r>
                  <a:rPr lang="en-US" sz="1200" dirty="0" smtClean="0"/>
                  <a:t> (</a:t>
                </a:r>
                <a:r>
                  <a:rPr lang="en-US" sz="1200" dirty="0" smtClean="0">
                    <a:solidFill>
                      <a:schemeClr val="accent6"/>
                    </a:solidFill>
                  </a:rPr>
                  <a:t>ST</a:t>
                </a:r>
                <a:r>
                  <a:rPr lang="en-US" sz="1200" dirty="0" smtClean="0"/>
                  <a:t>)</a:t>
                </a:r>
              </a:p>
              <a:p>
                <a:r>
                  <a:rPr lang="en-US" sz="1200" dirty="0" smtClean="0"/>
                  <a:t>        MSN neurons</a:t>
                </a:r>
                <a:endParaRPr lang="en-US" sz="1200" dirty="0"/>
              </a:p>
            </p:txBody>
          </p:sp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V="1">
                <a:off x="7083068" y="2789459"/>
                <a:ext cx="565222" cy="549321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5991930" y="1873957"/>
              <a:ext cx="1520803" cy="951418"/>
              <a:chOff x="2140300" y="4162711"/>
              <a:chExt cx="1520803" cy="951418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2140300" y="4162711"/>
                <a:ext cx="15208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/>
                  <a:t>  PD</a:t>
                </a:r>
                <a:r>
                  <a:rPr lang="en-US" sz="1200" dirty="0" smtClean="0"/>
                  <a:t> (</a:t>
                </a:r>
                <a:r>
                  <a:rPr lang="en-US" sz="1200" dirty="0" smtClean="0">
                    <a:solidFill>
                      <a:srgbClr val="FF0000"/>
                    </a:solidFill>
                  </a:rPr>
                  <a:t>OB, DMV, </a:t>
                </a:r>
                <a:r>
                  <a:rPr lang="en-US" sz="1200" dirty="0" err="1" smtClean="0">
                    <a:solidFill>
                      <a:srgbClr val="FF0000"/>
                    </a:solidFill>
                  </a:rPr>
                  <a:t>SNpc</a:t>
                </a:r>
                <a:r>
                  <a:rPr lang="en-US" sz="1200" dirty="0" smtClean="0"/>
                  <a:t>)</a:t>
                </a:r>
              </a:p>
              <a:p>
                <a:r>
                  <a:rPr lang="en-US" sz="1200" dirty="0" smtClean="0"/>
                  <a:t>        DA neurons</a:t>
                </a:r>
                <a:endParaRPr lang="en-US" sz="1200" dirty="0"/>
              </a:p>
            </p:txBody>
          </p:sp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567879" y="4477658"/>
                <a:ext cx="521906" cy="751035"/>
              </a:xfrm>
              <a:prstGeom prst="rect">
                <a:avLst/>
              </a:prstGeom>
            </p:spPr>
          </p:pic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3837935" y="2463391"/>
              <a:ext cx="847068" cy="954806"/>
            </a:xfrm>
            <a:prstGeom prst="straightConnector1">
              <a:avLst/>
            </a:prstGeom>
            <a:ln w="19050">
              <a:solidFill>
                <a:schemeClr val="tx1">
                  <a:alpha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 rot="1800000">
              <a:off x="5222383" y="3884755"/>
              <a:ext cx="112349" cy="4987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 rot="-600000">
              <a:off x="5476887" y="4811233"/>
              <a:ext cx="45719" cy="13338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 rot="2400000">
              <a:off x="4742109" y="3999144"/>
              <a:ext cx="45719" cy="13338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4818525" y="2683353"/>
              <a:ext cx="1446921" cy="1348194"/>
            </a:xfrm>
            <a:prstGeom prst="straightConnector1">
              <a:avLst/>
            </a:prstGeom>
            <a:ln w="19050">
              <a:solidFill>
                <a:schemeClr val="tx1">
                  <a:alpha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5527016" y="2829050"/>
              <a:ext cx="929828" cy="1999699"/>
            </a:xfrm>
            <a:prstGeom prst="straightConnector1">
              <a:avLst/>
            </a:prstGeom>
            <a:ln w="19050">
              <a:solidFill>
                <a:schemeClr val="tx1">
                  <a:alpha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5304248" y="2774756"/>
              <a:ext cx="1048152" cy="1098900"/>
            </a:xfrm>
            <a:prstGeom prst="straightConnector1">
              <a:avLst/>
            </a:prstGeom>
            <a:ln w="19050">
              <a:solidFill>
                <a:schemeClr val="tx1">
                  <a:alpha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ounded Rectangle 50"/>
            <p:cNvSpPr/>
            <p:nvPr/>
          </p:nvSpPr>
          <p:spPr>
            <a:xfrm rot="21323231">
              <a:off x="4893711" y="2470797"/>
              <a:ext cx="201829" cy="438593"/>
            </a:xfrm>
            <a:prstGeom prst="roundRect">
              <a:avLst/>
            </a:prstGeom>
            <a:solidFill>
              <a:srgbClr val="FFC000">
                <a:alpha val="50000"/>
              </a:srgbClr>
            </a:solidFill>
            <a:ln>
              <a:solidFill>
                <a:srgbClr val="FFC000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 rot="2296497">
              <a:off x="4887788" y="3983220"/>
              <a:ext cx="157797" cy="4687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4627204" y="3418196"/>
              <a:ext cx="221021" cy="208639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Block Arc 59"/>
            <p:cNvSpPr/>
            <p:nvPr/>
          </p:nvSpPr>
          <p:spPr>
            <a:xfrm rot="15926226">
              <a:off x="4099930" y="3221314"/>
              <a:ext cx="671928" cy="562809"/>
            </a:xfrm>
            <a:prstGeom prst="blockArc">
              <a:avLst>
                <a:gd name="adj1" fmla="val 11571280"/>
                <a:gd name="adj2" fmla="val 21153982"/>
                <a:gd name="adj3" fmla="val 29289"/>
              </a:avLst>
            </a:prstGeom>
            <a:solidFill>
              <a:srgbClr val="7030A0">
                <a:alpha val="50000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H="1">
              <a:off x="3437632" y="3431846"/>
              <a:ext cx="700045" cy="316882"/>
            </a:xfrm>
            <a:prstGeom prst="straightConnector1">
              <a:avLst/>
            </a:prstGeom>
            <a:ln w="19050">
              <a:solidFill>
                <a:schemeClr val="tx1">
                  <a:alpha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 rot="2400000" flipH="1">
              <a:off x="4846392" y="3771753"/>
              <a:ext cx="86156" cy="195070"/>
            </a:xfrm>
            <a:prstGeom prst="ellipse">
              <a:avLst/>
            </a:prstGeom>
            <a:solidFill>
              <a:srgbClr val="7030A0">
                <a:alpha val="50000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 flipH="1">
              <a:off x="3492306" y="3893873"/>
              <a:ext cx="1308216" cy="32975"/>
            </a:xfrm>
            <a:prstGeom prst="straightConnector1">
              <a:avLst/>
            </a:prstGeom>
            <a:ln w="19050">
              <a:solidFill>
                <a:schemeClr val="tx1">
                  <a:alpha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9522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181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Hongjun Fu</dc:creator>
  <cp:lastModifiedBy>Karen</cp:lastModifiedBy>
  <cp:revision>27</cp:revision>
  <dcterms:created xsi:type="dcterms:W3CDTF">2018-01-11T03:26:54Z</dcterms:created>
  <dcterms:modified xsi:type="dcterms:W3CDTF">2018-05-24T04:03:02Z</dcterms:modified>
</cp:coreProperties>
</file>