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8">
          <p15:clr>
            <a:srgbClr val="A4A3A4"/>
          </p15:clr>
        </p15:guide>
        <p15:guide id="2" orient="horz" pos="1706">
          <p15:clr>
            <a:srgbClr val="A4A3A4"/>
          </p15:clr>
        </p15:guide>
        <p15:guide id="3" orient="horz" pos="2840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208">
          <p15:clr>
            <a:srgbClr val="A4A3A4"/>
          </p15:clr>
        </p15:guide>
        <p15:guide id="6" pos="2018">
          <p15:clr>
            <a:srgbClr val="A4A3A4"/>
          </p15:clr>
        </p15:guide>
        <p15:guide id="7" pos="5556">
          <p15:clr>
            <a:srgbClr val="A4A3A4"/>
          </p15:clr>
        </p15:guide>
        <p15:guide id="8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600"/>
    <a:srgbClr val="ED7D31"/>
    <a:srgbClr val="4472C4"/>
    <a:srgbClr val="F8CCAE"/>
    <a:srgbClr val="FEF8F4"/>
    <a:srgbClr val="F2EFF2"/>
    <a:srgbClr val="E9D1DD"/>
    <a:srgbClr val="E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062" y="114"/>
      </p:cViewPr>
      <p:guideLst>
        <p:guide orient="horz" pos="578"/>
        <p:guide orient="horz" pos="1706"/>
        <p:guide orient="horz" pos="2840"/>
        <p:guide orient="horz" pos="3884"/>
        <p:guide pos="208"/>
        <p:guide pos="2018"/>
        <p:guide pos="5556"/>
        <p:guide pos="37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Control (n = 68)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Comparison!$AI$6:$AI$8</c:f>
              <c:strCache>
                <c:ptCount val="3"/>
                <c:pt idx="0">
                  <c:v>Improvement</c:v>
                </c:pt>
                <c:pt idx="1">
                  <c:v>No Change</c:v>
                </c:pt>
                <c:pt idx="2">
                  <c:v>Deterioration</c:v>
                </c:pt>
              </c:strCache>
            </c:strRef>
          </c:cat>
          <c:val>
            <c:numRef>
              <c:f>Comparison!$AK$6:$AK$8</c:f>
              <c:numCache>
                <c:formatCode>General</c:formatCode>
                <c:ptCount val="3"/>
                <c:pt idx="0">
                  <c:v>57.35</c:v>
                </c:pt>
                <c:pt idx="1">
                  <c:v>10.29</c:v>
                </c:pt>
                <c:pt idx="2">
                  <c:v>32.35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3C-427D-AFB7-6E8F30DA5E03}"/>
            </c:ext>
          </c:extLst>
        </c:ser>
        <c:ser>
          <c:idx val="1"/>
          <c:order val="1"/>
          <c:tx>
            <c:v>New (n = 67)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Comparison!$AI$6:$AI$8</c:f>
              <c:strCache>
                <c:ptCount val="3"/>
                <c:pt idx="0">
                  <c:v>Improvement</c:v>
                </c:pt>
                <c:pt idx="1">
                  <c:v>No Change</c:v>
                </c:pt>
                <c:pt idx="2">
                  <c:v>Deterioration</c:v>
                </c:pt>
              </c:strCache>
            </c:strRef>
          </c:cat>
          <c:val>
            <c:numRef>
              <c:f>Comparison!$AM$6:$AM$8</c:f>
              <c:numCache>
                <c:formatCode>General</c:formatCode>
                <c:ptCount val="3"/>
                <c:pt idx="0">
                  <c:v>73.13</c:v>
                </c:pt>
                <c:pt idx="1">
                  <c:v>2.99</c:v>
                </c:pt>
                <c:pt idx="2">
                  <c:v>23.88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3C-427D-AFB7-6E8F30DA5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9864927"/>
        <c:axId val="209604975"/>
      </c:barChart>
      <c:catAx>
        <c:axId val="679864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9604975"/>
        <c:crosses val="autoZero"/>
        <c:auto val="1"/>
        <c:lblAlgn val="ctr"/>
        <c:lblOffset val="100"/>
        <c:noMultiLvlLbl val="0"/>
      </c:catAx>
      <c:valAx>
        <c:axId val="209604975"/>
        <c:scaling>
          <c:orientation val="minMax"/>
          <c:max val="7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>
                    <a:latin typeface="Arial" panose="020B0604020202020204" pitchFamily="34" charset="0"/>
                    <a:cs typeface="Arial" panose="020B0604020202020204" pitchFamily="34" charset="0"/>
                  </a:rPr>
                  <a:t>% Of Group</a:t>
                </a:r>
              </a:p>
            </c:rich>
          </c:tx>
          <c:layout>
            <c:manualLayout>
              <c:xMode val="edge"/>
              <c:yMode val="edge"/>
              <c:x val="2.1818440631875786E-2"/>
              <c:y val="0.242294600847232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7986492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Control Before (n = 75)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'Confidence Simple'!$A$4:$A$6</c:f>
              <c:strCache>
                <c:ptCount val="3"/>
                <c:pt idx="0">
                  <c:v>Strongly agree/agree</c:v>
                </c:pt>
                <c:pt idx="1">
                  <c:v>Neither agree nor disagree</c:v>
                </c:pt>
                <c:pt idx="2">
                  <c:v>Strongly disagree/disagree</c:v>
                </c:pt>
              </c:strCache>
            </c:strRef>
          </c:cat>
          <c:val>
            <c:numRef>
              <c:f>'Confidence Simple'!$E$40:$E$42</c:f>
              <c:numCache>
                <c:formatCode>General</c:formatCode>
                <c:ptCount val="3"/>
                <c:pt idx="0">
                  <c:v>9.33</c:v>
                </c:pt>
                <c:pt idx="1">
                  <c:v>28</c:v>
                </c:pt>
                <c:pt idx="2">
                  <c:v>62.67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B5-428E-BE53-110D9ED44BF1}"/>
            </c:ext>
          </c:extLst>
        </c:ser>
        <c:ser>
          <c:idx val="2"/>
          <c:order val="1"/>
          <c:tx>
            <c:v>Control After (n = 70)</c:v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'Confidence Simple'!$E$45:$E$47</c:f>
              <c:numCache>
                <c:formatCode>General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B5-428E-BE53-110D9ED44BF1}"/>
            </c:ext>
          </c:extLst>
        </c:ser>
        <c:ser>
          <c:idx val="1"/>
          <c:order val="2"/>
          <c:tx>
            <c:v>New Before (n = 74)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'Confidence Simple'!$A$4:$A$6</c:f>
              <c:strCache>
                <c:ptCount val="3"/>
                <c:pt idx="0">
                  <c:v>Strongly agree/agree</c:v>
                </c:pt>
                <c:pt idx="1">
                  <c:v>Neither agree nor disagree</c:v>
                </c:pt>
                <c:pt idx="2">
                  <c:v>Strongly disagree/disagree</c:v>
                </c:pt>
              </c:strCache>
            </c:strRef>
          </c:cat>
          <c:val>
            <c:numRef>
              <c:f>'Confidence Simple'!$F$40:$F$42</c:f>
              <c:numCache>
                <c:formatCode>General</c:formatCode>
                <c:ptCount val="3"/>
                <c:pt idx="0">
                  <c:v>10.81</c:v>
                </c:pt>
                <c:pt idx="1">
                  <c:v>17.57</c:v>
                </c:pt>
                <c:pt idx="2">
                  <c:v>71.62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B5-428E-BE53-110D9ED44BF1}"/>
            </c:ext>
          </c:extLst>
        </c:ser>
        <c:ser>
          <c:idx val="3"/>
          <c:order val="3"/>
          <c:tx>
            <c:v>New After (n = 68)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'Confidence Simple'!$F$45:$F$47</c:f>
              <c:numCache>
                <c:formatCode>General</c:formatCode>
                <c:ptCount val="3"/>
                <c:pt idx="0">
                  <c:v>26.47</c:v>
                </c:pt>
                <c:pt idx="1">
                  <c:v>41.18</c:v>
                </c:pt>
                <c:pt idx="2">
                  <c:v>32.35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B5-428E-BE53-110D9ED44B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4534432"/>
        <c:axId val="1390341776"/>
      </c:barChart>
      <c:catAx>
        <c:axId val="132453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90341776"/>
        <c:crosses val="autoZero"/>
        <c:auto val="1"/>
        <c:lblAlgn val="ctr"/>
        <c:lblOffset val="100"/>
        <c:noMultiLvlLbl val="0"/>
      </c:catAx>
      <c:valAx>
        <c:axId val="139034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>
                    <a:latin typeface="Arial" panose="020B0604020202020204" pitchFamily="34" charset="0"/>
                    <a:cs typeface="Arial" panose="020B0604020202020204" pitchFamily="34" charset="0"/>
                  </a:rPr>
                  <a:t>% of Responses</a:t>
                </a:r>
              </a:p>
            </c:rich>
          </c:tx>
          <c:layout>
            <c:manualLayout>
              <c:xMode val="edge"/>
              <c:yMode val="edge"/>
              <c:x val="1.8715793413851246E-2"/>
              <c:y val="6.134817855486663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2453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Control Before (n = 75)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'Confidence Simple'!$A$4:$A$6</c:f>
              <c:strCache>
                <c:ptCount val="3"/>
                <c:pt idx="0">
                  <c:v>Strongly agree/agree</c:v>
                </c:pt>
                <c:pt idx="1">
                  <c:v>Neither agree nor disagree</c:v>
                </c:pt>
                <c:pt idx="2">
                  <c:v>Strongly disagree/disagree</c:v>
                </c:pt>
              </c:strCache>
            </c:strRef>
          </c:cat>
          <c:val>
            <c:numRef>
              <c:f>'Confidence Simple'!$E$64:$E$66</c:f>
              <c:numCache>
                <c:formatCode>General</c:formatCode>
                <c:ptCount val="3"/>
                <c:pt idx="0">
                  <c:v>12</c:v>
                </c:pt>
                <c:pt idx="1">
                  <c:v>28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06-466A-A43F-E9E80DF0D71B}"/>
            </c:ext>
          </c:extLst>
        </c:ser>
        <c:ser>
          <c:idx val="2"/>
          <c:order val="1"/>
          <c:tx>
            <c:v>Control After (n = 70)</c:v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'Confidence Simple'!$E$69:$E$71</c:f>
              <c:numCache>
                <c:formatCode>General</c:formatCode>
                <c:ptCount val="3"/>
                <c:pt idx="0">
                  <c:v>37.14</c:v>
                </c:pt>
                <c:pt idx="1">
                  <c:v>31.43</c:v>
                </c:pt>
                <c:pt idx="2">
                  <c:v>31.43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06-466A-A43F-E9E80DF0D71B}"/>
            </c:ext>
          </c:extLst>
        </c:ser>
        <c:ser>
          <c:idx val="1"/>
          <c:order val="2"/>
          <c:tx>
            <c:v>New Before (n = 74)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'Confidence Simple'!$A$4:$A$6</c:f>
              <c:strCache>
                <c:ptCount val="3"/>
                <c:pt idx="0">
                  <c:v>Strongly agree/agree</c:v>
                </c:pt>
                <c:pt idx="1">
                  <c:v>Neither agree nor disagree</c:v>
                </c:pt>
                <c:pt idx="2">
                  <c:v>Strongly disagree/disagree</c:v>
                </c:pt>
              </c:strCache>
            </c:strRef>
          </c:cat>
          <c:val>
            <c:numRef>
              <c:f>'Confidence Simple'!$F$64:$F$66</c:f>
              <c:numCache>
                <c:formatCode>General</c:formatCode>
                <c:ptCount val="3"/>
                <c:pt idx="0">
                  <c:v>10.81</c:v>
                </c:pt>
                <c:pt idx="1">
                  <c:v>37.840000000000003</c:v>
                </c:pt>
                <c:pt idx="2">
                  <c:v>51.35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06-466A-A43F-E9E80DF0D71B}"/>
            </c:ext>
          </c:extLst>
        </c:ser>
        <c:ser>
          <c:idx val="3"/>
          <c:order val="3"/>
          <c:tx>
            <c:v>New After (n = 68)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'Confidence Simple'!$F$69:$F$71</c:f>
              <c:numCache>
                <c:formatCode>General</c:formatCode>
                <c:ptCount val="3"/>
                <c:pt idx="0">
                  <c:v>45.59</c:v>
                </c:pt>
                <c:pt idx="1">
                  <c:v>32.35</c:v>
                </c:pt>
                <c:pt idx="2">
                  <c:v>22.06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06-466A-A43F-E9E80DF0D7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4534432"/>
        <c:axId val="1390341776"/>
      </c:barChart>
      <c:catAx>
        <c:axId val="132453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90341776"/>
        <c:crosses val="autoZero"/>
        <c:auto val="1"/>
        <c:lblAlgn val="ctr"/>
        <c:lblOffset val="100"/>
        <c:noMultiLvlLbl val="0"/>
      </c:catAx>
      <c:valAx>
        <c:axId val="1390341776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>
                    <a:latin typeface="Arial" panose="020B0604020202020204" pitchFamily="34" charset="0"/>
                    <a:cs typeface="Arial" panose="020B0604020202020204" pitchFamily="34" charset="0"/>
                  </a:rPr>
                  <a:t>% of Responses</a:t>
                </a:r>
              </a:p>
            </c:rich>
          </c:tx>
          <c:layout>
            <c:manualLayout>
              <c:xMode val="edge"/>
              <c:yMode val="edge"/>
              <c:x val="1.8715793413851246E-2"/>
              <c:y val="6.134817855486663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2453443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0" name="Picture 14" descr="Orange_716_ppt_small">
            <a:extLst>
              <a:ext uri="{FF2B5EF4-FFF2-40B4-BE49-F238E27FC236}">
                <a16:creationId xmlns:a16="http://schemas.microsoft.com/office/drawing/2014/main" id="{8C19053C-6BEA-4D07-AAC8-3B4FC48E03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1" t="33252" r="3369"/>
          <a:stretch>
            <a:fillRect/>
          </a:stretch>
        </p:blipFill>
        <p:spPr bwMode="auto">
          <a:xfrm>
            <a:off x="0" y="-7938"/>
            <a:ext cx="9144000" cy="13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DC02C661-EF0D-4116-82FA-9E35280DE1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FCD89C7-552F-4AF5-9BE3-1CAAD4AF2FC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0E3EB223-6A74-46A9-96C5-F2D8114268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A36F-203F-4081-B369-F4F0FA824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4C56DD-E9BA-458C-AD5E-BFE2FB65E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7F83E-4927-465C-BB58-1A261C7657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41315E-F451-4FFB-B174-A8EC31AD8C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5124D3-3BD0-4E98-9C85-7BCD1BDB09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66292-66BC-4B12-9D66-B045A819E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53AF1-6D8B-45C4-B1C4-0203ECC312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65E223-B89A-4502-B171-5048FD84D5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10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500E4-CAB6-4CE2-A154-F21157807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CADCF-B80D-4D14-AB0C-85E24CA64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EA993C-F74E-4D98-A24A-9AAD23756F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BF06E9-0F03-4019-8E51-32019E3BE7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3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23911-CA68-420E-9CD5-CFDDEA2B2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260C9-5D34-49D6-BFFF-10A67128D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46D97-88DD-4692-A02D-8033EBCE4C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AEF3CF-762E-4B13-A036-FA976077E6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99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6558-5EE9-4341-A8E6-98A97EB2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59566-236A-4C0C-9AEB-9D303F6A3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183895-B6C9-4022-8D12-D0386A4C8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C93FE-79CC-49BF-B0E0-BA505AB48F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302E65-2144-4F75-A96E-4689E8C8F4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033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0550A-4EF4-4563-B3F6-6BD320023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94B25E-E58A-4AD2-8203-C65187CFF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BDE911-53D4-4451-8A27-B549FA8F1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5EAD25-57A7-49E1-B89D-E780AF56F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E00131-90A5-429A-9F9A-EF5E0B5CFE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14F89-FD0A-4F16-AB84-B61EE356EF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2028776-D73F-44A6-A14F-602D1F3948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25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1F310-4919-4E61-9008-DEF18401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75C383-B692-40F1-A118-D3F356230A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BF3DBB-9863-4E72-861F-44DC30463C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21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68D1F4-E84D-4F21-BFF5-5D61BE9711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334AED-3A29-49E6-AB07-B1D32853BA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191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76C0-A927-4BDA-B760-B096BC5A9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F6CF9-D8B5-4435-9F9B-F92611910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66CA64-B4C0-42D4-B216-86DAECB79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0BD24-F36B-4BBC-8D09-742661DF3C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D5C357-D672-4885-ABE5-9B07EE78E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86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890C0-851A-44F0-BE55-A85989440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896AF-8A62-43C1-B324-757934BD16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854E68-E6F2-423B-984B-41E7A6239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0A077-51E6-424C-A8D6-AF593DFBDE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C9E87D-B175-4CC3-96E5-F80E571496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12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6" name="Picture 14" descr="Orange_716_ppt_wide">
            <a:extLst>
              <a:ext uri="{FF2B5EF4-FFF2-40B4-BE49-F238E27FC236}">
                <a16:creationId xmlns:a16="http://schemas.microsoft.com/office/drawing/2014/main" id="{A0E04BD9-E6FA-466F-9865-28562F7571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3" t="58717" r="2190"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8780F57D-148F-4819-90F8-7EE98CBC9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42BF8D4-4D17-405B-839C-6F169EF42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FC66E40-EAC0-403C-AC65-40B1A9985E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B88573-532C-4AD7-A60C-450E133FF1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>
            <a:extLst>
              <a:ext uri="{FF2B5EF4-FFF2-40B4-BE49-F238E27FC236}">
                <a16:creationId xmlns:a16="http://schemas.microsoft.com/office/drawing/2014/main" id="{E1AE49E8-F029-4329-970F-C5EC9E3C3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409" y="575541"/>
            <a:ext cx="9063182" cy="385041"/>
          </a:xfrm>
        </p:spPr>
        <p:txBody>
          <a:bodyPr anchor="ctr" anchorCtr="0"/>
          <a:lstStyle/>
          <a:p>
            <a:pPr algn="ctr"/>
            <a:r>
              <a:rPr lang="en-GB" altLang="en-US" sz="1600" dirty="0"/>
              <a:t>Rethinking Assessment of First-Year Undergraduate Symmetry with E-Learning Techniques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227B0C2-EC23-4EED-A225-A2CC54BEF1D1}"/>
              </a:ext>
            </a:extLst>
          </p:cNvPr>
          <p:cNvGrpSpPr/>
          <p:nvPr/>
        </p:nvGrpSpPr>
        <p:grpSpPr>
          <a:xfrm>
            <a:off x="115598" y="1030632"/>
            <a:ext cx="4002537" cy="3185508"/>
            <a:chOff x="110836" y="1102070"/>
            <a:chExt cx="4002537" cy="3185508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761AEE0-8517-48FF-AD99-7DB217DFF8A0}"/>
                </a:ext>
              </a:extLst>
            </p:cNvPr>
            <p:cNvSpPr/>
            <p:nvPr/>
          </p:nvSpPr>
          <p:spPr>
            <a:xfrm>
              <a:off x="138799" y="3994523"/>
              <a:ext cx="3971384" cy="293055"/>
            </a:xfrm>
            <a:prstGeom prst="roundRect">
              <a:avLst>
                <a:gd name="adj" fmla="val 43828"/>
              </a:avLst>
            </a:prstGeom>
            <a:solidFill>
              <a:srgbClr val="FFC000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Post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-coursework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quiz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and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questionnaire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, week 16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7802958-994D-4B80-9528-DB7B83A7630F}"/>
                </a:ext>
              </a:extLst>
            </p:cNvPr>
            <p:cNvGrpSpPr/>
            <p:nvPr/>
          </p:nvGrpSpPr>
          <p:grpSpPr>
            <a:xfrm>
              <a:off x="138798" y="1102070"/>
              <a:ext cx="1909200" cy="2893668"/>
              <a:chOff x="138798" y="1102070"/>
              <a:chExt cx="1909200" cy="2893668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26838EF-E2E0-4AAD-875C-6D3771BAD207}"/>
                  </a:ext>
                </a:extLst>
              </p:cNvPr>
              <p:cNvSpPr txBox="1"/>
              <p:nvPr/>
            </p:nvSpPr>
            <p:spPr>
              <a:xfrm>
                <a:off x="383909" y="1102070"/>
                <a:ext cx="141897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+mn-lt"/>
                  </a:rPr>
                  <a:t>Group 1: Control</a:t>
                </a:r>
              </a:p>
            </p:txBody>
          </p:sp>
          <p:sp>
            <p:nvSpPr>
              <p:cNvPr id="8" name="Arrow: Down 7">
                <a:extLst>
                  <a:ext uri="{FF2B5EF4-FFF2-40B4-BE49-F238E27FC236}">
                    <a16:creationId xmlns:a16="http://schemas.microsoft.com/office/drawing/2014/main" id="{ABB8AE2D-9EAA-487E-BEA9-25AEEB376CC9}"/>
                  </a:ext>
                </a:extLst>
              </p:cNvPr>
              <p:cNvSpPr/>
              <p:nvPr/>
            </p:nvSpPr>
            <p:spPr>
              <a:xfrm>
                <a:off x="793642" y="2000637"/>
                <a:ext cx="599512" cy="1995101"/>
              </a:xfrm>
              <a:prstGeom prst="downArrow">
                <a:avLst/>
              </a:prstGeom>
              <a:solidFill>
                <a:srgbClr val="4472C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D2E7B586-1A70-43E5-919B-E1B2F0924778}"/>
                  </a:ext>
                </a:extLst>
              </p:cNvPr>
              <p:cNvSpPr/>
              <p:nvPr/>
            </p:nvSpPr>
            <p:spPr>
              <a:xfrm>
                <a:off x="138798" y="2245443"/>
                <a:ext cx="1909200" cy="1245470"/>
              </a:xfrm>
              <a:prstGeom prst="roundRect">
                <a:avLst>
                  <a:gd name="adj" fmla="val 12586"/>
                </a:avLst>
              </a:prstGeom>
              <a:solidFill>
                <a:srgbClr val="4472C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Standard</a:t>
                </a: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coursework</a:t>
                </a: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: Open-book Moodle quiz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1E48CA9-3A49-4A34-880C-A8FA5939CDBE}"/>
                </a:ext>
              </a:extLst>
            </p:cNvPr>
            <p:cNvGrpSpPr/>
            <p:nvPr/>
          </p:nvGrpSpPr>
          <p:grpSpPr>
            <a:xfrm>
              <a:off x="2200982" y="1102070"/>
              <a:ext cx="1912391" cy="2893668"/>
              <a:chOff x="2200982" y="1102070"/>
              <a:chExt cx="1912391" cy="289366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B45776-4700-4CEB-8BAF-ACA5182CB352}"/>
                  </a:ext>
                </a:extLst>
              </p:cNvPr>
              <p:cNvSpPr txBox="1"/>
              <p:nvPr/>
            </p:nvSpPr>
            <p:spPr>
              <a:xfrm>
                <a:off x="2563906" y="1102070"/>
                <a:ext cx="11865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uLnTx/>
                    <a:uFillTx/>
                    <a:latin typeface="+mn-lt"/>
                  </a:rPr>
                  <a:t>Group 2: New</a:t>
                </a:r>
              </a:p>
            </p:txBody>
          </p:sp>
          <p:sp>
            <p:nvSpPr>
              <p:cNvPr id="9" name="Arrow: Down 8">
                <a:extLst>
                  <a:ext uri="{FF2B5EF4-FFF2-40B4-BE49-F238E27FC236}">
                    <a16:creationId xmlns:a16="http://schemas.microsoft.com/office/drawing/2014/main" id="{B0C119B7-2BCA-446A-AB68-9AEE93418CFA}"/>
                  </a:ext>
                </a:extLst>
              </p:cNvPr>
              <p:cNvSpPr/>
              <p:nvPr/>
            </p:nvSpPr>
            <p:spPr>
              <a:xfrm>
                <a:off x="2857421" y="2000637"/>
                <a:ext cx="599512" cy="1995101"/>
              </a:xfrm>
              <a:prstGeom prst="downArrow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DAA0DE3F-583D-4982-B0B9-FB6069EEADCA}"/>
                  </a:ext>
                </a:extLst>
              </p:cNvPr>
              <p:cNvSpPr/>
              <p:nvPr/>
            </p:nvSpPr>
            <p:spPr>
              <a:xfrm>
                <a:off x="2200982" y="2245442"/>
                <a:ext cx="1912391" cy="1245471"/>
              </a:xfrm>
              <a:prstGeom prst="roundRect">
                <a:avLst>
                  <a:gd name="adj" fmla="val 12246"/>
                </a:avLst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Moodle Photo-sharing Activity</a:t>
                </a: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: </a:t>
                </a:r>
              </a:p>
              <a:p>
                <a:pPr marL="171450" marR="0" lvl="0" indent="-17145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One everyday object</a:t>
                </a:r>
              </a:p>
              <a:p>
                <a:pPr marL="171450" marR="0" lvl="0" indent="-17145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GB" sz="1200" kern="0" dirty="0">
                    <a:solidFill>
                      <a:prstClr val="white"/>
                    </a:solidFill>
                    <a:latin typeface="+mn-lt"/>
                  </a:rPr>
                  <a:t>One molecular model</a:t>
                </a:r>
              </a:p>
              <a:p>
                <a:pPr marL="171450" marR="0" lvl="0" indent="-17145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Min. six discursive forum comments</a:t>
                </a:r>
              </a:p>
            </p:txBody>
          </p:sp>
        </p:grp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02FBB0F6-8F43-4858-8C69-1F5D9EFEAA63}"/>
                </a:ext>
              </a:extLst>
            </p:cNvPr>
            <p:cNvSpPr/>
            <p:nvPr/>
          </p:nvSpPr>
          <p:spPr>
            <a:xfrm>
              <a:off x="110836" y="1423273"/>
              <a:ext cx="3999346" cy="577364"/>
            </a:xfrm>
            <a:prstGeom prst="roundRect">
              <a:avLst>
                <a:gd name="adj" fmla="val 27390"/>
              </a:avLst>
            </a:prstGeom>
            <a:solidFill>
              <a:srgbClr val="FFC000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2-hour CHEM1006 symmetry lecture, week 8, 2017</a:t>
              </a:r>
            </a:p>
            <a:p>
              <a:pPr marL="0" marR="0" lvl="0" indent="0" algn="ctr" defTabSz="4572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Pre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-coursework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quiz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and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questionnaire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, week 9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CA19FFC-E1BE-4745-BF5A-CB5246C5D787}"/>
              </a:ext>
            </a:extLst>
          </p:cNvPr>
          <p:cNvSpPr txBox="1"/>
          <p:nvPr/>
        </p:nvSpPr>
        <p:spPr>
          <a:xfrm>
            <a:off x="40409" y="95499"/>
            <a:ext cx="544399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Stephen E. Potts &amp; Shucayb Ali, Department of Chemistry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20A15BE-0249-4D37-AC8A-C78783289615}"/>
              </a:ext>
            </a:extLst>
          </p:cNvPr>
          <p:cNvGrpSpPr/>
          <p:nvPr/>
        </p:nvGrpSpPr>
        <p:grpSpPr>
          <a:xfrm>
            <a:off x="44360" y="4427910"/>
            <a:ext cx="4192623" cy="2338976"/>
            <a:chOff x="44360" y="4427910"/>
            <a:chExt cx="4192623" cy="2338976"/>
          </a:xfrm>
        </p:grpSpPr>
        <p:graphicFrame>
          <p:nvGraphicFramePr>
            <p:cNvPr id="18" name="Chart 17">
              <a:extLst>
                <a:ext uri="{FF2B5EF4-FFF2-40B4-BE49-F238E27FC236}">
                  <a16:creationId xmlns:a16="http://schemas.microsoft.com/office/drawing/2014/main" id="{FB2BCC05-B725-4A7D-BDEB-EB5F0DB3CC5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98377221"/>
                </p:ext>
              </p:extLst>
            </p:nvPr>
          </p:nvGraphicFramePr>
          <p:xfrm>
            <a:off x="103404" y="4719750"/>
            <a:ext cx="4074535" cy="20471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EFC6B48-BACD-4D2E-A9CB-F58B08048162}"/>
                </a:ext>
              </a:extLst>
            </p:cNvPr>
            <p:cNvSpPr txBox="1"/>
            <p:nvPr/>
          </p:nvSpPr>
          <p:spPr>
            <a:xfrm>
              <a:off x="44360" y="4427910"/>
              <a:ext cx="41926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2">
                      <a:lumMod val="50000"/>
                    </a:schemeClr>
                  </a:solidFill>
                </a:rPr>
                <a:t>Difference Between Post- and Pre-Coursework Quiz Marks</a:t>
              </a:r>
            </a:p>
          </p:txBody>
        </p:sp>
      </p:grp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7A3632D-8B03-4699-B06E-2BF9A1A95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499602"/>
              </p:ext>
            </p:extLst>
          </p:nvPr>
        </p:nvGraphicFramePr>
        <p:xfrm>
          <a:off x="4424218" y="1020114"/>
          <a:ext cx="4562764" cy="204519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23400">
                  <a:extLst>
                    <a:ext uri="{9D8B030D-6E8A-4147-A177-3AD203B41FA5}">
                      <a16:colId xmlns:a16="http://schemas.microsoft.com/office/drawing/2014/main" val="3642968442"/>
                    </a:ext>
                  </a:extLst>
                </a:gridCol>
                <a:gridCol w="1094628">
                  <a:extLst>
                    <a:ext uri="{9D8B030D-6E8A-4147-A177-3AD203B41FA5}">
                      <a16:colId xmlns:a16="http://schemas.microsoft.com/office/drawing/2014/main" val="3749114509"/>
                    </a:ext>
                  </a:extLst>
                </a:gridCol>
                <a:gridCol w="1094628">
                  <a:extLst>
                    <a:ext uri="{9D8B030D-6E8A-4147-A177-3AD203B41FA5}">
                      <a16:colId xmlns:a16="http://schemas.microsoft.com/office/drawing/2014/main" val="2978329614"/>
                    </a:ext>
                  </a:extLst>
                </a:gridCol>
                <a:gridCol w="1450108">
                  <a:extLst>
                    <a:ext uri="{9D8B030D-6E8A-4147-A177-3AD203B41FA5}">
                      <a16:colId xmlns:a16="http://schemas.microsoft.com/office/drawing/2014/main" val="2260548974"/>
                    </a:ext>
                  </a:extLst>
                </a:gridCol>
              </a:tblGrid>
              <a:tr h="59798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T-Tests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Pre-Quiz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Post-Quiz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Mean of Difference per Student</a:t>
                      </a:r>
                      <a:endParaRPr lang="en-GB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9530436"/>
                  </a:ext>
                </a:extLst>
              </a:tr>
              <a:tr h="34645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% Mark (S.D.)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% Post – % Pre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790628"/>
                  </a:ext>
                </a:extLst>
              </a:tr>
              <a:tr h="34645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rgbClr val="4472C4"/>
                          </a:solidFill>
                        </a:rPr>
                        <a:t>1: Control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4472C4"/>
                          </a:solidFill>
                        </a:rPr>
                        <a:t>63.1 (19.3)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4472C4"/>
                          </a:solidFill>
                        </a:rPr>
                        <a:t>69.2 (19.4)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4472C4"/>
                          </a:solidFill>
                        </a:rPr>
                        <a:t>+6.04 (16.8)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017358"/>
                  </a:ext>
                </a:extLst>
              </a:tr>
              <a:tr h="34645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rgbClr val="ED7D31"/>
                          </a:solidFill>
                        </a:rPr>
                        <a:t>2: New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ED7D31"/>
                          </a:solidFill>
                        </a:rPr>
                        <a:t>58.1 (18.5)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ED7D31"/>
                          </a:solidFill>
                        </a:rPr>
                        <a:t>70.1 (19.0)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ED7D31"/>
                          </a:solidFill>
                        </a:rPr>
                        <a:t>+12.0 (18.3)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054590"/>
                  </a:ext>
                </a:extLst>
              </a:tr>
              <a:tr h="346450">
                <a:tc>
                  <a:txBody>
                    <a:bodyPr/>
                    <a:lstStyle/>
                    <a:p>
                      <a:pPr algn="l"/>
                      <a:r>
                        <a:rPr lang="en-GB" sz="1200" b="1" i="1" dirty="0"/>
                        <a:t>p</a:t>
                      </a:r>
                      <a:endParaRPr lang="en-GB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0.124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0.787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0.049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848291"/>
                  </a:ext>
                </a:extLst>
              </a:tr>
            </a:tbl>
          </a:graphicData>
        </a:graphic>
      </p:graphicFrame>
      <p:grpSp>
        <p:nvGrpSpPr>
          <p:cNvPr id="36" name="Group 35">
            <a:extLst>
              <a:ext uri="{FF2B5EF4-FFF2-40B4-BE49-F238E27FC236}">
                <a16:creationId xmlns:a16="http://schemas.microsoft.com/office/drawing/2014/main" id="{A3C2956F-2658-4DFB-8613-1A3DDFA36523}"/>
              </a:ext>
            </a:extLst>
          </p:cNvPr>
          <p:cNvGrpSpPr/>
          <p:nvPr/>
        </p:nvGrpSpPr>
        <p:grpSpPr>
          <a:xfrm>
            <a:off x="4302221" y="3199110"/>
            <a:ext cx="4749999" cy="3670138"/>
            <a:chOff x="4302221" y="3199110"/>
            <a:chExt cx="4749999" cy="3670138"/>
          </a:xfrm>
        </p:grpSpPr>
        <p:graphicFrame>
          <p:nvGraphicFramePr>
            <p:cNvPr id="22" name="Chart 21">
              <a:extLst>
                <a:ext uri="{FF2B5EF4-FFF2-40B4-BE49-F238E27FC236}">
                  <a16:creationId xmlns:a16="http://schemas.microsoft.com/office/drawing/2014/main" id="{CEA450B3-5C91-4CC1-AA60-B7C12850AE0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1343166"/>
                </p:ext>
              </p:extLst>
            </p:nvPr>
          </p:nvGraphicFramePr>
          <p:xfrm>
            <a:off x="4302221" y="3429603"/>
            <a:ext cx="4749999" cy="18631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4DF28C-CA8E-400A-9D55-FAD1B1051D2F}"/>
                </a:ext>
              </a:extLst>
            </p:cNvPr>
            <p:cNvSpPr/>
            <p:nvPr/>
          </p:nvSpPr>
          <p:spPr>
            <a:xfrm>
              <a:off x="4572000" y="4820526"/>
              <a:ext cx="4414982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aphicFrame>
          <p:nvGraphicFramePr>
            <p:cNvPr id="23" name="Chart 22">
              <a:extLst>
                <a:ext uri="{FF2B5EF4-FFF2-40B4-BE49-F238E27FC236}">
                  <a16:creationId xmlns:a16="http://schemas.microsoft.com/office/drawing/2014/main" id="{36BAE33B-A909-419B-8F85-F9AFADC9EC9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48962702"/>
                </p:ext>
              </p:extLst>
            </p:nvPr>
          </p:nvGraphicFramePr>
          <p:xfrm>
            <a:off x="4302221" y="5006112"/>
            <a:ext cx="4749999" cy="18631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26590A-8381-415F-847C-7DBE01B337C4}"/>
                </a:ext>
              </a:extLst>
            </p:cNvPr>
            <p:cNvSpPr txBox="1"/>
            <p:nvPr/>
          </p:nvSpPr>
          <p:spPr>
            <a:xfrm>
              <a:off x="4476137" y="3199110"/>
              <a:ext cx="44021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2">
                      <a:lumMod val="50000"/>
                    </a:schemeClr>
                  </a:solidFill>
                </a:rPr>
                <a:t>“I am confident in assigning point groups to everyday objects.”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43C3FB3-C08A-41F1-8919-4A73636096BF}"/>
                </a:ext>
              </a:extLst>
            </p:cNvPr>
            <p:cNvSpPr txBox="1"/>
            <p:nvPr/>
          </p:nvSpPr>
          <p:spPr>
            <a:xfrm>
              <a:off x="4708572" y="4820526"/>
              <a:ext cx="3937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2">
                      <a:lumMod val="50000"/>
                    </a:schemeClr>
                  </a:solidFill>
                </a:rPr>
                <a:t>“I am confident in assigning point groups to molecules.”</a:t>
              </a: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F3D053D-CC38-49C6-A630-F35EA03C9CF2}"/>
              </a:ext>
            </a:extLst>
          </p:cNvPr>
          <p:cNvCxnSpPr>
            <a:cxnSpLocks/>
          </p:cNvCxnSpPr>
          <p:nvPr/>
        </p:nvCxnSpPr>
        <p:spPr>
          <a:xfrm>
            <a:off x="4302221" y="960582"/>
            <a:ext cx="0" cy="5908666"/>
          </a:xfrm>
          <a:prstGeom prst="line">
            <a:avLst/>
          </a:prstGeom>
          <a:ln w="28575">
            <a:solidFill>
              <a:srgbClr val="EA7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AEA5B63-877E-4CB0-B628-3B502BCCA6E8}"/>
              </a:ext>
            </a:extLst>
          </p:cNvPr>
          <p:cNvCxnSpPr>
            <a:cxnSpLocks/>
          </p:cNvCxnSpPr>
          <p:nvPr/>
        </p:nvCxnSpPr>
        <p:spPr>
          <a:xfrm flipH="1">
            <a:off x="-64655" y="4390966"/>
            <a:ext cx="4366877" cy="0"/>
          </a:xfrm>
          <a:prstGeom prst="line">
            <a:avLst/>
          </a:prstGeom>
          <a:ln w="28575">
            <a:solidFill>
              <a:srgbClr val="EA7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D6A213C-D24D-43D6-AE6D-85A8F969CA0F}"/>
              </a:ext>
            </a:extLst>
          </p:cNvPr>
          <p:cNvCxnSpPr>
            <a:cxnSpLocks/>
          </p:cNvCxnSpPr>
          <p:nvPr/>
        </p:nvCxnSpPr>
        <p:spPr>
          <a:xfrm flipH="1">
            <a:off x="4302222" y="3188949"/>
            <a:ext cx="4841778" cy="0"/>
          </a:xfrm>
          <a:prstGeom prst="line">
            <a:avLst/>
          </a:prstGeom>
          <a:ln w="28575">
            <a:solidFill>
              <a:srgbClr val="EA7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5afee2eb-1b15-4a7e-b6f8-1df2f53029a8"/>
  <p:tag name="TPVERSION" val="8"/>
  <p:tag name="TPFULLVERSION" val="8.2.6.7"/>
  <p:tag name="PPTVERSION" val="16"/>
  <p:tag name="TPOS" val="2"/>
  <p:tag name="TPLASTSAVEVERSION" val="6.2 PC"/>
</p:tagLst>
</file>

<file path=ppt/theme/theme1.xml><?xml version="1.0" encoding="utf-8"?>
<a:theme xmlns:a="http://schemas.openxmlformats.org/drawingml/2006/main" name="Custom Design">
  <a:themeElements>
    <a:clrScheme name="Custom Design 15">
      <a:dk1>
        <a:srgbClr val="000000"/>
      </a:dk1>
      <a:lt1>
        <a:srgbClr val="FFFFFF"/>
      </a:lt1>
      <a:dk2>
        <a:srgbClr val="004359"/>
      </a:dk2>
      <a:lt2>
        <a:srgbClr val="808080"/>
      </a:lt2>
      <a:accent1>
        <a:srgbClr val="7FA1AC"/>
      </a:accent1>
      <a:accent2>
        <a:srgbClr val="004359"/>
      </a:accent2>
      <a:accent3>
        <a:srgbClr val="FFFFFF"/>
      </a:accent3>
      <a:accent4>
        <a:srgbClr val="000000"/>
      </a:accent4>
      <a:accent5>
        <a:srgbClr val="C0CDD2"/>
      </a:accent5>
      <a:accent6>
        <a:srgbClr val="003C50"/>
      </a:accent6>
      <a:hlink>
        <a:srgbClr val="459CBD"/>
      </a:hlink>
      <a:folHlink>
        <a:srgbClr val="B25D86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59CBD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168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Custom Design</vt:lpstr>
      <vt:lpstr>Rethinking Assessment of First-Year Undergraduate Symmetry with E-Learning Techniques 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 Brown</dc:creator>
  <cp:lastModifiedBy>Stephen Potts</cp:lastModifiedBy>
  <cp:revision>35</cp:revision>
  <dcterms:created xsi:type="dcterms:W3CDTF">2005-07-13T12:26:50Z</dcterms:created>
  <dcterms:modified xsi:type="dcterms:W3CDTF">2018-04-16T10:24:04Z</dcterms:modified>
</cp:coreProperties>
</file>