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Default Extension="vml" ContentType="application/vnd.openxmlformats-officedocument.vmlDrawing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70" r:id="rId1"/>
  </p:sldMasterIdLst>
  <p:notesMasterIdLst>
    <p:notesMasterId r:id="rId10"/>
  </p:notesMasterIdLst>
  <p:sldIdLst>
    <p:sldId id="256" r:id="rId2"/>
    <p:sldId id="270" r:id="rId3"/>
    <p:sldId id="271" r:id="rId4"/>
    <p:sldId id="272" r:id="rId5"/>
    <p:sldId id="274" r:id="rId6"/>
    <p:sldId id="275" r:id="rId7"/>
    <p:sldId id="276" r:id="rId8"/>
    <p:sldId id="27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2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4113E-98BA-3544-B0EA-AA5EC5BF8F61}" type="datetimeFigureOut">
              <a:rPr lang="en-US" smtClean="0"/>
              <a:pPr/>
              <a:t>2/24/13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5C666-C0FA-6840-BAF2-D0E18F5453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 in a time of global capitalism, stratification of class is re-territorialized across boarders. </a:t>
            </a:r>
          </a:p>
          <a:p>
            <a:r>
              <a:rPr lang="en-US" dirty="0" smtClean="0"/>
              <a:t>In other words, we see a global division of labor which requires seeing the developed/underdeveloped within a transnational spatiality.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E5C666-C0FA-6840-BAF2-D0E18F54532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Shadow Education: fee-based education outside mainstream schooling, focused on the national-curriculum </a:t>
            </a:r>
          </a:p>
          <a:p>
            <a:r>
              <a:rPr lang="en-US" sz="1200" dirty="0" smtClean="0"/>
              <a:t>Shadow education used for: a remedial need, an elective desire, or examination preparation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FAD73-715B-DE47-BEE0-6DD4ADE882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E5C666-C0FA-6840-BAF2-D0E18F54532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125A-B188-E142-A81A-32267EB6A33D}" type="datetimeFigureOut">
              <a:rPr lang="en-US" smtClean="0"/>
              <a:pPr/>
              <a:t>2/24/13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125A-B188-E142-A81A-32267EB6A33D}" type="datetimeFigureOut">
              <a:rPr lang="en-US" smtClean="0"/>
              <a:pPr/>
              <a:t>2/24/13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D8741-3F08-BA47-99DA-C5388E874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125A-B188-E142-A81A-32267EB6A33D}" type="datetimeFigureOut">
              <a:rPr lang="en-US" smtClean="0"/>
              <a:pPr/>
              <a:t>2/24/13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D8741-3F08-BA47-99DA-C5388E874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125A-B188-E142-A81A-32267EB6A33D}" type="datetimeFigureOut">
              <a:rPr lang="en-US" smtClean="0"/>
              <a:pPr/>
              <a:t>2/24/13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D8741-3F08-BA47-99DA-C5388E874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125A-B188-E142-A81A-32267EB6A33D}" type="datetimeFigureOut">
              <a:rPr lang="en-US" smtClean="0"/>
              <a:pPr/>
              <a:t>2/24/13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D8741-3F08-BA47-99DA-C5388E8745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125A-B188-E142-A81A-32267EB6A33D}" type="datetimeFigureOut">
              <a:rPr lang="en-US" smtClean="0"/>
              <a:pPr/>
              <a:t>2/24/13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D8741-3F08-BA47-99DA-C5388E874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125A-B188-E142-A81A-32267EB6A33D}" type="datetimeFigureOut">
              <a:rPr lang="en-US" smtClean="0"/>
              <a:pPr/>
              <a:t>2/24/13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D8741-3F08-BA47-99DA-C5388E874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125A-B188-E142-A81A-32267EB6A33D}" type="datetimeFigureOut">
              <a:rPr lang="en-US" smtClean="0"/>
              <a:pPr/>
              <a:t>2/24/13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D8741-3F08-BA47-99DA-C5388E874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125A-B188-E142-A81A-32267EB6A33D}" type="datetimeFigureOut">
              <a:rPr lang="en-US" smtClean="0"/>
              <a:pPr/>
              <a:t>2/24/13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D8741-3F08-BA47-99DA-C5388E8745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125A-B188-E142-A81A-32267EB6A33D}" type="datetimeFigureOut">
              <a:rPr lang="en-US" smtClean="0"/>
              <a:pPr/>
              <a:t>2/24/13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D8741-3F08-BA47-99DA-C5388E874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125A-B188-E142-A81A-32267EB6A33D}" type="datetimeFigureOut">
              <a:rPr lang="en-US" smtClean="0"/>
              <a:pPr/>
              <a:t>2/24/13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D8741-3F08-BA47-99DA-C5388E8745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191B125A-B188-E142-A81A-32267EB6A33D}" type="datetimeFigureOut">
              <a:rPr lang="en-US" smtClean="0"/>
              <a:pPr/>
              <a:t>2/24/13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F50D8741-3F08-BA47-99DA-C5388E8745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Macintosh%20HD:Users:WCBrehm:Downloads:PERI_March%205-is-1.docx!OLE_LINK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2933" y="1"/>
            <a:ext cx="8111067" cy="4639712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Development Efforts in a Time of Educational </a:t>
            </a:r>
            <a:r>
              <a:rPr lang="en-GB" b="1" dirty="0" smtClean="0"/>
              <a:t>Capitalism:</a:t>
            </a:r>
            <a:br>
              <a:rPr lang="en-GB" b="1" dirty="0" smtClean="0"/>
            </a:br>
            <a:r>
              <a:rPr lang="en-GB" b="1" dirty="0" smtClean="0"/>
              <a:t>The </a:t>
            </a:r>
            <a:r>
              <a:rPr lang="en-GB" b="1" dirty="0"/>
              <a:t>Effects of Shadow Education on the Nation-State in Cambodia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2134" y="5578513"/>
            <a:ext cx="8077200" cy="1499616"/>
          </a:xfrm>
        </p:spPr>
        <p:txBody>
          <a:bodyPr anchor="ctr">
            <a:normAutofit fontScale="70000" lnSpcReduction="20000"/>
          </a:bodyPr>
          <a:lstStyle/>
          <a:p>
            <a:pPr algn="l"/>
            <a:r>
              <a:rPr lang="en-US" dirty="0" smtClean="0"/>
              <a:t>William C. Brehm</a:t>
            </a:r>
          </a:p>
          <a:p>
            <a:pPr algn="l"/>
            <a:r>
              <a:rPr lang="en-US" dirty="0" smtClean="0"/>
              <a:t>The University of Hong Kong</a:t>
            </a:r>
          </a:p>
          <a:p>
            <a:pPr algn="l"/>
            <a:r>
              <a:rPr lang="en-US" dirty="0" smtClean="0"/>
              <a:t>Presented at the Asian Studies Association of Hong Kong,</a:t>
            </a:r>
          </a:p>
          <a:p>
            <a:pPr algn="l"/>
            <a:r>
              <a:rPr lang="en-US" dirty="0" smtClean="0"/>
              <a:t>Hong Kong Institute of Education</a:t>
            </a:r>
          </a:p>
          <a:p>
            <a:pPr algn="l"/>
            <a:r>
              <a:rPr lang="en-US" dirty="0" smtClean="0"/>
              <a:t>March 8, 2013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0"/>
            <a:ext cx="7498080" cy="1143000"/>
          </a:xfrm>
        </p:spPr>
        <p:txBody>
          <a:bodyPr/>
          <a:lstStyle/>
          <a:p>
            <a:r>
              <a:rPr lang="en-US" b="1" dirty="0" smtClean="0"/>
              <a:t>Development of what?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143000"/>
            <a:ext cx="8128000" cy="3970867"/>
          </a:xfrm>
        </p:spPr>
        <p:txBody>
          <a:bodyPr>
            <a:noAutofit/>
          </a:bodyPr>
          <a:lstStyle/>
          <a:p>
            <a:r>
              <a:rPr lang="en-US" sz="3000" dirty="0" smtClean="0"/>
              <a:t>“Development” focused </a:t>
            </a:r>
            <a:r>
              <a:rPr lang="en-US" sz="3000" dirty="0" smtClean="0"/>
              <a:t>on the nation-</a:t>
            </a:r>
            <a:r>
              <a:rPr lang="en-US" sz="3000" dirty="0" smtClean="0"/>
              <a:t>state through an interpretive grid or dominant problematic.</a:t>
            </a:r>
          </a:p>
          <a:p>
            <a:r>
              <a:rPr lang="en-US" sz="3000" dirty="0" smtClean="0"/>
              <a:t>Development simultaneously depoliticizes everything while expands bureaucratic state power. </a:t>
            </a:r>
            <a:endParaRPr lang="en-US" sz="3000" dirty="0" smtClean="0"/>
          </a:p>
          <a:p>
            <a:r>
              <a:rPr lang="en-US" sz="3000" dirty="0" smtClean="0"/>
              <a:t>In educational development, </a:t>
            </a:r>
            <a:r>
              <a:rPr lang="en-US" sz="3000" dirty="0" smtClean="0"/>
              <a:t>“modernization”  and/or a high quality of life is achieved through </a:t>
            </a:r>
            <a:r>
              <a:rPr lang="en-US" sz="3000" dirty="0" smtClean="0"/>
              <a:t>compulsory schooling (human capital) and </a:t>
            </a:r>
            <a:r>
              <a:rPr lang="en-US" sz="3000" dirty="0" smtClean="0"/>
              <a:t>effective management (</a:t>
            </a:r>
            <a:r>
              <a:rPr lang="en-US" sz="3000" dirty="0" smtClean="0"/>
              <a:t>privatization practices).</a:t>
            </a:r>
          </a:p>
          <a:p>
            <a:endParaRPr lang="en-US" sz="3000" dirty="0" smtClean="0"/>
          </a:p>
          <a:p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067" y="67235"/>
            <a:ext cx="9144000" cy="1575297"/>
          </a:xfrm>
        </p:spPr>
        <p:txBody>
          <a:bodyPr>
            <a:normAutofit/>
          </a:bodyPr>
          <a:lstStyle/>
          <a:p>
            <a:r>
              <a:rPr lang="en-US" b="1" dirty="0" smtClean="0"/>
              <a:t>Cambodian Educational Development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9068" y="1642532"/>
            <a:ext cx="7874000" cy="5012268"/>
          </a:xfrm>
        </p:spPr>
        <p:txBody>
          <a:bodyPr>
            <a:noAutofit/>
          </a:bodyPr>
          <a:lstStyle/>
          <a:p>
            <a:r>
              <a:rPr lang="en-US" sz="3000" dirty="0" smtClean="0"/>
              <a:t>Compulsory education since King </a:t>
            </a:r>
            <a:r>
              <a:rPr lang="en-US" sz="3000" dirty="0" err="1" smtClean="0"/>
              <a:t>Sisowath</a:t>
            </a:r>
            <a:r>
              <a:rPr lang="en-US" sz="3000" dirty="0" smtClean="0"/>
              <a:t> in 1911 and mandated in Article 68 of the 1993 constitution.</a:t>
            </a:r>
          </a:p>
          <a:p>
            <a:r>
              <a:rPr lang="en-US" sz="3000" dirty="0" smtClean="0"/>
              <a:t>Provide and pay: “</a:t>
            </a:r>
            <a:r>
              <a:rPr lang="en-US" sz="3000" dirty="0" smtClean="0"/>
              <a:t>State shall provide free primary and secondary education to all citizens in public schools.”</a:t>
            </a:r>
          </a:p>
          <a:p>
            <a:r>
              <a:rPr lang="en-US" sz="3000" dirty="0" smtClean="0"/>
              <a:t>Increasing efficiency: decentralization, de-concentration, </a:t>
            </a:r>
            <a:r>
              <a:rPr lang="en-US" sz="3000" dirty="0" err="1" smtClean="0"/>
              <a:t>marketization</a:t>
            </a:r>
            <a:r>
              <a:rPr lang="en-US" sz="3000" dirty="0" smtClean="0"/>
              <a:t>, and privatization.</a:t>
            </a:r>
            <a:endParaRPr lang="en-US" sz="3000" dirty="0" smtClean="0"/>
          </a:p>
          <a:p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207" y="0"/>
            <a:ext cx="8114793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Contradictory Development</a:t>
            </a:r>
            <a:endParaRPr lang="en-US" b="1" dirty="0"/>
          </a:p>
        </p:txBody>
      </p:sp>
      <p:graphicFrame>
        <p:nvGraphicFramePr>
          <p:cNvPr id="73730" name="Object 2"/>
          <p:cNvGraphicFramePr>
            <a:graphicFrameLocks noChangeAspect="1"/>
          </p:cNvGraphicFramePr>
          <p:nvPr/>
        </p:nvGraphicFramePr>
        <p:xfrm>
          <a:off x="0" y="1309160"/>
          <a:ext cx="9159875" cy="5464175"/>
        </p:xfrm>
        <a:graphic>
          <a:graphicData uri="http://schemas.openxmlformats.org/presentationml/2006/ole">
            <p:oleObj spid="_x0000_s73730" name="Document" r:id="rId3" imgW="24380952" imgH="13155556" progId="Word.Document.12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221" y="-1"/>
            <a:ext cx="8140779" cy="1032933"/>
          </a:xfrm>
        </p:spPr>
        <p:txBody>
          <a:bodyPr>
            <a:noAutofit/>
          </a:bodyPr>
          <a:lstStyle/>
          <a:p>
            <a:r>
              <a:rPr lang="en-US" sz="4800" b="1" dirty="0" err="1" smtClean="0"/>
              <a:t>Reterritorializing</a:t>
            </a:r>
            <a:r>
              <a:rPr lang="en-US" sz="4800" b="1" dirty="0" smtClean="0"/>
              <a:t> Education</a:t>
            </a:r>
            <a:endParaRPr lang="en-US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04819" y="3422346"/>
            <a:ext cx="20293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Education</a:t>
            </a:r>
            <a:endParaRPr lang="en-US" sz="30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873797" y="2427445"/>
            <a:ext cx="914400" cy="914399"/>
          </a:xfrm>
          <a:prstGeom prst="line">
            <a:avLst/>
          </a:prstGeom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88197" y="1933423"/>
            <a:ext cx="22506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dirty="0" smtClean="0"/>
              <a:t>Mainstream </a:t>
            </a:r>
          </a:p>
          <a:p>
            <a:pPr algn="ctr"/>
            <a:r>
              <a:rPr lang="en-US" sz="3000" dirty="0" smtClean="0"/>
              <a:t>Schooling</a:t>
            </a:r>
            <a:endParaRPr lang="en-US" sz="30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873797" y="4184880"/>
            <a:ext cx="914400" cy="699987"/>
          </a:xfrm>
          <a:prstGeom prst="line">
            <a:avLst/>
          </a:prstGeom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62937" y="4377035"/>
            <a:ext cx="19269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dirty="0" smtClean="0"/>
              <a:t>Shadow </a:t>
            </a:r>
          </a:p>
          <a:p>
            <a:pPr algn="ctr"/>
            <a:r>
              <a:rPr lang="en-US" sz="3000" dirty="0" smtClean="0"/>
              <a:t>Education</a:t>
            </a:r>
            <a:endParaRPr lang="en-US" sz="3000" dirty="0"/>
          </a:p>
        </p:txBody>
      </p:sp>
      <p:cxnSp>
        <p:nvCxnSpPr>
          <p:cNvPr id="13" name="Straight Connector 12"/>
          <p:cNvCxnSpPr/>
          <p:nvPr/>
        </p:nvCxnSpPr>
        <p:spPr>
          <a:xfrm rot="10800000">
            <a:off x="6124521" y="2427446"/>
            <a:ext cx="973562" cy="717898"/>
          </a:xfrm>
          <a:prstGeom prst="line">
            <a:avLst/>
          </a:prstGeom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 flipV="1">
            <a:off x="6124519" y="4377034"/>
            <a:ext cx="973565" cy="507833"/>
          </a:xfrm>
          <a:prstGeom prst="line">
            <a:avLst/>
          </a:prstGeom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821991" y="3256674"/>
            <a:ext cx="19269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dirty="0" smtClean="0"/>
              <a:t>Hybrid </a:t>
            </a:r>
          </a:p>
          <a:p>
            <a:pPr algn="ctr"/>
            <a:r>
              <a:rPr lang="en-US" sz="3000" dirty="0" smtClean="0"/>
              <a:t>Education</a:t>
            </a:r>
            <a:endParaRPr lang="en-US" sz="3000" dirty="0"/>
          </a:p>
        </p:txBody>
      </p:sp>
      <p:sp>
        <p:nvSpPr>
          <p:cNvPr id="22" name="Rectangle 21"/>
          <p:cNvSpPr/>
          <p:nvPr/>
        </p:nvSpPr>
        <p:spPr>
          <a:xfrm>
            <a:off x="1003220" y="1240152"/>
            <a:ext cx="8069993" cy="2512644"/>
          </a:xfrm>
          <a:prstGeom prst="rect">
            <a:avLst/>
          </a:prstGeom>
          <a:solidFill>
            <a:schemeClr val="accent1">
              <a:alpha val="49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03220" y="3766602"/>
            <a:ext cx="8069994" cy="2388392"/>
          </a:xfrm>
          <a:prstGeom prst="rect">
            <a:avLst/>
          </a:prstGeom>
          <a:solidFill>
            <a:schemeClr val="accent2">
              <a:alpha val="46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073240" y="1287971"/>
            <a:ext cx="255195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Publicly Funded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Provided by nation-states?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73240" y="5189131"/>
            <a:ext cx="28160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Privately funded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Privately operated?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378516" y="1299393"/>
            <a:ext cx="29486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Education For All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06524" y="5477363"/>
            <a:ext cx="3637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All Education For Some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2" grpId="0"/>
      <p:bldP spid="21" grpId="0"/>
      <p:bldP spid="22" grpId="0" animBg="1"/>
      <p:bldP spid="23" grpId="0" animBg="1"/>
      <p:bldP spid="25" grpId="0"/>
      <p:bldP spid="26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275" y="0"/>
            <a:ext cx="7498080" cy="1143000"/>
          </a:xfrm>
        </p:spPr>
        <p:txBody>
          <a:bodyPr/>
          <a:lstStyle/>
          <a:p>
            <a:r>
              <a:rPr lang="en-US" b="1" dirty="0" smtClean="0"/>
              <a:t>Educational Capitalism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2275" y="1143000"/>
            <a:ext cx="7921413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As </a:t>
            </a:r>
            <a:r>
              <a:rPr lang="en-US" dirty="0" smtClean="0"/>
              <a:t>new factors of production begin to emerge to produce knowledge (i.e., private tutoring), normative conceptions of nation-state development vis-à-vis mainstream schooling are challenged. </a:t>
            </a:r>
          </a:p>
          <a:p>
            <a:r>
              <a:rPr lang="en-US" dirty="0" smtClean="0"/>
              <a:t>Schooling for nationalism? Schooling provided by states?</a:t>
            </a:r>
          </a:p>
          <a:p>
            <a:r>
              <a:rPr lang="en-US" dirty="0" smtClean="0"/>
              <a:t>The very link between </a:t>
            </a:r>
            <a:r>
              <a:rPr lang="en-US" dirty="0"/>
              <a:t>a</a:t>
            </a:r>
            <a:r>
              <a:rPr lang="en-US" dirty="0" smtClean="0"/>
              <a:t> nation-state and schooling is challenged.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37576"/>
            <a:ext cx="8161867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Development of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smtClean="0"/>
              <a:t>the </a:t>
            </a:r>
            <a:r>
              <a:rPr lang="en-US" b="1" dirty="0" smtClean="0"/>
              <a:t>“</a:t>
            </a:r>
            <a:r>
              <a:rPr lang="en-US" b="1" dirty="0" err="1" smtClean="0"/>
              <a:t>Schizo</a:t>
            </a:r>
            <a:r>
              <a:rPr lang="en-US" b="1" dirty="0" smtClean="0"/>
              <a:t>-state”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447799"/>
            <a:ext cx="7951555" cy="502073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If educational development </a:t>
            </a:r>
            <a:r>
              <a:rPr lang="en-US" dirty="0" smtClean="0"/>
              <a:t>in a </a:t>
            </a:r>
            <a:r>
              <a:rPr lang="en-US" dirty="0" smtClean="0"/>
              <a:t>nation-state cannot</a:t>
            </a:r>
            <a:r>
              <a:rPr lang="en-US" dirty="0" smtClean="0"/>
              <a:t> create a “welfare” education system because </a:t>
            </a:r>
            <a:r>
              <a:rPr lang="en-US" dirty="0" smtClean="0"/>
              <a:t>of capital spreading into new spaces,</a:t>
            </a:r>
          </a:p>
          <a:p>
            <a:r>
              <a:rPr lang="en-US" dirty="0" smtClean="0"/>
              <a:t>Then what does development actually do to the state? </a:t>
            </a:r>
          </a:p>
          <a:p>
            <a:r>
              <a:rPr lang="en-US" dirty="0" smtClean="0"/>
              <a:t>I would suggest a </a:t>
            </a:r>
            <a:r>
              <a:rPr lang="en-US" dirty="0" err="1" smtClean="0"/>
              <a:t>schizo</a:t>
            </a:r>
            <a:r>
              <a:rPr lang="en-US" dirty="0" smtClean="0"/>
              <a:t>-state emerges that is a “nation,” “market,” and “socialist” state all at the same time, trying to please citizen and development partners alike.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William C. Brehm</a:t>
            </a:r>
          </a:p>
          <a:p>
            <a:r>
              <a:rPr lang="en-US" dirty="0" smtClean="0"/>
              <a:t>The University of Hong Kong</a:t>
            </a:r>
          </a:p>
          <a:p>
            <a:r>
              <a:rPr lang="en-US" dirty="0" err="1" smtClean="0"/>
              <a:t>wbrehm@hku.hk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127</TotalTime>
  <Words>434</Words>
  <Application>Microsoft Macintosh PowerPoint</Application>
  <PresentationFormat>On-screen Show (4:3)</PresentationFormat>
  <Paragraphs>48</Paragraphs>
  <Slides>8</Slides>
  <Notes>3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Solstice</vt:lpstr>
      <vt:lpstr>Macintosh HD:Users:WCBrehm:Downloads:PERI_March 5-is-1.docx!OLE_LINK1</vt:lpstr>
      <vt:lpstr>Development Efforts in a Time of Educational Capitalism: The Effects of Shadow Education on the Nation-State in Cambodia </vt:lpstr>
      <vt:lpstr>Development of what?</vt:lpstr>
      <vt:lpstr>Cambodian Educational Development</vt:lpstr>
      <vt:lpstr>Contradictory Development</vt:lpstr>
      <vt:lpstr>Reterritorializing Education</vt:lpstr>
      <vt:lpstr>Educational Capitalism</vt:lpstr>
      <vt:lpstr>Development of  the “Schizo-state”</vt:lpstr>
      <vt:lpstr>Thank you!</vt:lpstr>
    </vt:vector>
  </TitlesOfParts>
  <Company>Lehigh University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Efforts in a Time of Educational Capitalism: The Effects of Shadow Education on the Nation-State in Cambodia </dc:title>
  <dc:creator>William Brehm</dc:creator>
  <cp:lastModifiedBy>William Brehm</cp:lastModifiedBy>
  <cp:revision>13</cp:revision>
  <dcterms:created xsi:type="dcterms:W3CDTF">2013-02-24T02:26:39Z</dcterms:created>
  <dcterms:modified xsi:type="dcterms:W3CDTF">2013-02-24T03:21:07Z</dcterms:modified>
</cp:coreProperties>
</file>