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sldIdLst>
    <p:sldId id="256" r:id="rId2"/>
    <p:sldId id="259" r:id="rId3"/>
    <p:sldId id="258" r:id="rId4"/>
    <p:sldId id="265" r:id="rId5"/>
    <p:sldId id="266" r:id="rId6"/>
    <p:sldId id="260" r:id="rId7"/>
    <p:sldId id="263"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d.ucl.ac.uk\homeo\utnvhjo\3.%20%20MA\Dissertation\2.%20%20DATA\Questionnaires\Q2%20children\Q2%20respon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What have you enjoyed most about comic club? </a:t>
            </a:r>
            <a:endParaRPr lang="en-US">
              <a:latin typeface="Arial" panose="020B0604020202020204" pitchFamily="34" charset="0"/>
              <a:cs typeface="Arial" panose="020B0604020202020204" pitchFamily="34" charset="0"/>
            </a:endParaRPr>
          </a:p>
        </c:rich>
      </c:tx>
      <c:layout>
        <c:manualLayout>
          <c:xMode val="edge"/>
          <c:yMode val="edge"/>
          <c:x val="0.12638888888888888"/>
          <c:y val="1.6522098306484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'Q1'!$B$1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E1-42EC-B98C-06565BB03B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E1-42EC-B98C-06565BB03B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E1-42EC-B98C-06565BB03B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E1-42EC-B98C-06565BB03B3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E1-42EC-B98C-06565BB03B3D}"/>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'Q1'!$A$2:$A$6</c:f>
              <c:strCache>
                <c:ptCount val="5"/>
                <c:pt idx="0">
                  <c:v>making</c:v>
                </c:pt>
                <c:pt idx="1">
                  <c:v>selling and swapping</c:v>
                </c:pt>
                <c:pt idx="2">
                  <c:v>own, ownership</c:v>
                </c:pt>
                <c:pt idx="3">
                  <c:v>collaboration, socialising</c:v>
                </c:pt>
                <c:pt idx="4">
                  <c:v>fun</c:v>
                </c:pt>
              </c:strCache>
            </c:strRef>
          </c:cat>
          <c:val>
            <c:numRef>
              <c:f>'Q1'!$B$2:$B$6</c:f>
              <c:numCache>
                <c:formatCode>General</c:formatCode>
                <c:ptCount val="5"/>
                <c:pt idx="0">
                  <c:v>7</c:v>
                </c:pt>
                <c:pt idx="1">
                  <c:v>10</c:v>
                </c:pt>
                <c:pt idx="2">
                  <c:v>6</c:v>
                </c:pt>
                <c:pt idx="3">
                  <c:v>4</c:v>
                </c:pt>
                <c:pt idx="4">
                  <c:v>3</c:v>
                </c:pt>
              </c:numCache>
            </c:numRef>
          </c:val>
          <c:extLst>
            <c:ext xmlns:c16="http://schemas.microsoft.com/office/drawing/2014/chart" uri="{C3380CC4-5D6E-409C-BE32-E72D297353CC}">
              <c16:uniqueId val="{0000000A-5CE1-42EC-B98C-06565BB03B3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CE1-42EC-B98C-06565BB03B3D}"/>
              </c:ext>
            </c:extLst>
          </c:dPt>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'Q1'!$A$2:$A$6</c:f>
              <c:strCache>
                <c:ptCount val="5"/>
                <c:pt idx="0">
                  <c:v>making</c:v>
                </c:pt>
                <c:pt idx="1">
                  <c:v>selling and swapping</c:v>
                </c:pt>
                <c:pt idx="2">
                  <c:v>own, ownership</c:v>
                </c:pt>
                <c:pt idx="3">
                  <c:v>collaboration, socialising</c:v>
                </c:pt>
                <c:pt idx="4">
                  <c:v>fun</c:v>
                </c:pt>
              </c:strCache>
            </c:strRef>
          </c:cat>
          <c:val>
            <c:numRef>
              <c:f>'Q1'!$A$1</c:f>
              <c:numCache>
                <c:formatCode>General</c:formatCode>
                <c:ptCount val="1"/>
                <c:pt idx="0">
                  <c:v>0</c:v>
                </c:pt>
              </c:numCache>
            </c:numRef>
          </c:val>
          <c:extLst>
            <c:ext xmlns:c16="http://schemas.microsoft.com/office/drawing/2014/chart" uri="{C3380CC4-5D6E-409C-BE32-E72D297353CC}">
              <c16:uniqueId val="{0000000D-5CE1-42EC-B98C-06565BB03B3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2083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9185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9101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10/1/2021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468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7279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1225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7611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3403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0797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3369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10/1/2021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5946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10/1/2021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78909797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05" r:id="rId6"/>
    <p:sldLayoutId id="2147483910"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148">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0">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E077F8AD-218C-437A-96C4-EBFB8B7FB1A8}"/>
              </a:ext>
            </a:extLst>
          </p:cNvPr>
          <p:cNvSpPr>
            <a:spLocks noGrp="1"/>
          </p:cNvSpPr>
          <p:nvPr>
            <p:ph type="ctrTitle"/>
          </p:nvPr>
        </p:nvSpPr>
        <p:spPr>
          <a:xfrm>
            <a:off x="7758752" y="3109913"/>
            <a:ext cx="3738926" cy="3076576"/>
          </a:xfrm>
        </p:spPr>
        <p:txBody>
          <a:bodyPr>
            <a:normAutofit/>
          </a:bodyPr>
          <a:lstStyle/>
          <a:p>
            <a:pPr algn="r"/>
            <a:br>
              <a:rPr lang="en-GB" sz="2400" b="0" i="0" u="none" strike="noStrike" baseline="0" dirty="0">
                <a:latin typeface="Arial" panose="020B0604020202020204" pitchFamily="34" charset="0"/>
              </a:rPr>
            </a:br>
            <a:r>
              <a:rPr lang="en-GB" sz="3600" i="0" u="none" strike="noStrike" baseline="0" dirty="0">
                <a:latin typeface="Arial" panose="020B0604020202020204" pitchFamily="34" charset="0"/>
              </a:rPr>
              <a:t>exploring children’s comic making in an after school club. </a:t>
            </a:r>
            <a:endParaRPr lang="en-GB" sz="3600" dirty="0"/>
          </a:p>
        </p:txBody>
      </p:sp>
      <p:sp>
        <p:nvSpPr>
          <p:cNvPr id="7" name="Subtitle 6">
            <a:extLst>
              <a:ext uri="{FF2B5EF4-FFF2-40B4-BE49-F238E27FC236}">
                <a16:creationId xmlns:a16="http://schemas.microsoft.com/office/drawing/2014/main" id="{8C16FEB3-26DA-409C-B8B4-3FF4E53DCAA7}"/>
              </a:ext>
            </a:extLst>
          </p:cNvPr>
          <p:cNvSpPr>
            <a:spLocks noGrp="1"/>
          </p:cNvSpPr>
          <p:nvPr>
            <p:ph type="subTitle" idx="1"/>
          </p:nvPr>
        </p:nvSpPr>
        <p:spPr>
          <a:xfrm>
            <a:off x="8620126" y="930801"/>
            <a:ext cx="2910884" cy="2345799"/>
          </a:xfrm>
        </p:spPr>
        <p:txBody>
          <a:bodyPr>
            <a:normAutofit fontScale="92500"/>
          </a:bodyPr>
          <a:lstStyle/>
          <a:p>
            <a:pPr algn="r">
              <a:lnSpc>
                <a:spcPct val="110000"/>
              </a:lnSpc>
            </a:pPr>
            <a:r>
              <a:rPr lang="en-GB" sz="1200" dirty="0">
                <a:latin typeface="Arial" panose="020B0604020202020204" pitchFamily="34" charset="0"/>
                <a:cs typeface="Arial" panose="020B0604020202020204" pitchFamily="34" charset="0"/>
              </a:rPr>
              <a:t>Helen Jones</a:t>
            </a:r>
          </a:p>
          <a:p>
            <a:pPr algn="r">
              <a:lnSpc>
                <a:spcPct val="110000"/>
              </a:lnSpc>
            </a:pPr>
            <a:r>
              <a:rPr lang="en-GB" sz="1200" dirty="0">
                <a:latin typeface="Arial" panose="020B0604020202020204" pitchFamily="34" charset="0"/>
                <a:cs typeface="Arial" panose="020B0604020202020204" pitchFamily="34" charset="0"/>
              </a:rPr>
              <a:t>PhD student at Goldsmiths University</a:t>
            </a:r>
          </a:p>
          <a:p>
            <a:pPr algn="r">
              <a:lnSpc>
                <a:spcPct val="110000"/>
              </a:lnSpc>
            </a:pPr>
            <a:r>
              <a:rPr lang="en-GB" sz="1200" dirty="0">
                <a:latin typeface="Arial" panose="020B0604020202020204" pitchFamily="34" charset="0"/>
                <a:cs typeface="Arial" panose="020B0604020202020204" pitchFamily="34" charset="0"/>
              </a:rPr>
              <a:t>Lecturer in Primary Education at Institute of Education, UCL</a:t>
            </a:r>
          </a:p>
          <a:p>
            <a:pPr algn="r">
              <a:lnSpc>
                <a:spcPct val="110000"/>
              </a:lnSpc>
            </a:pPr>
            <a:r>
              <a:rPr lang="en-GB" sz="1200" dirty="0">
                <a:latin typeface="Arial" panose="020B0604020202020204" pitchFamily="34" charset="0"/>
                <a:cs typeface="Arial" panose="020B0604020202020204" pitchFamily="34" charset="0"/>
              </a:rPr>
              <a:t>@eggyhelen</a:t>
            </a:r>
          </a:p>
          <a:p>
            <a:pPr algn="r">
              <a:lnSpc>
                <a:spcPct val="110000"/>
              </a:lnSpc>
            </a:pPr>
            <a:r>
              <a:rPr lang="en-GB" sz="1200" dirty="0">
                <a:latin typeface="Arial" panose="020B0604020202020204" pitchFamily="34" charset="0"/>
                <a:cs typeface="Arial" panose="020B0604020202020204" pitchFamily="34" charset="0"/>
              </a:rPr>
              <a:t>h.c.jones@ucl.ac.uk</a:t>
            </a:r>
          </a:p>
          <a:p>
            <a:pPr algn="r">
              <a:lnSpc>
                <a:spcPct val="110000"/>
              </a:lnSpc>
            </a:pPr>
            <a:endParaRPr lang="en-GB" sz="1200" dirty="0">
              <a:latin typeface="Arial" panose="020B0604020202020204" pitchFamily="34" charset="0"/>
              <a:cs typeface="Arial" panose="020B0604020202020204" pitchFamily="34" charset="0"/>
            </a:endParaRPr>
          </a:p>
          <a:p>
            <a:pPr algn="r">
              <a:lnSpc>
                <a:spcPct val="110000"/>
              </a:lnSpc>
            </a:pPr>
            <a:endParaRPr lang="en-GB" sz="1200" dirty="0">
              <a:latin typeface="Arial" panose="020B0604020202020204" pitchFamily="34" charset="0"/>
              <a:cs typeface="Arial" panose="020B0604020202020204" pitchFamily="34" charset="0"/>
            </a:endParaRPr>
          </a:p>
        </p:txBody>
      </p:sp>
      <p:pic>
        <p:nvPicPr>
          <p:cNvPr id="9" name="Picture 1">
            <a:extLst>
              <a:ext uri="{FF2B5EF4-FFF2-40B4-BE49-F238E27FC236}">
                <a16:creationId xmlns:a16="http://schemas.microsoft.com/office/drawing/2014/main" id="{D6FF2507-FF2A-427E-8EBE-0C087E086431}"/>
              </a:ext>
            </a:extLst>
          </p:cNvPr>
          <p:cNvPicPr>
            <a:picLocks noChangeAspect="1"/>
          </p:cNvPicPr>
          <p:nvPr/>
        </p:nvPicPr>
        <p:blipFill rotWithShape="1">
          <a:blip r:embed="rId2">
            <a:extLst>
              <a:ext uri="{28A0092B-C50C-407E-A947-70E740481C1C}">
                <a14:useLocalDpi xmlns:a14="http://schemas.microsoft.com/office/drawing/2010/main" val="0"/>
              </a:ext>
            </a:extLst>
          </a:blip>
          <a:srcRect l="75"/>
          <a:stretch/>
        </p:blipFill>
        <p:spPr>
          <a:xfrm>
            <a:off x="533400" y="954619"/>
            <a:ext cx="6593401" cy="4948762"/>
          </a:xfrm>
          <a:prstGeom prst="rect">
            <a:avLst/>
          </a:prstGeom>
        </p:spPr>
      </p:pic>
      <p:cxnSp>
        <p:nvCxnSpPr>
          <p:cNvPr id="159" name="Straight Connector 152">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17" name="Picture 2" descr="Twitter API (@TwitterAPI) | Twitter">
            <a:extLst>
              <a:ext uri="{FF2B5EF4-FFF2-40B4-BE49-F238E27FC236}">
                <a16:creationId xmlns:a16="http://schemas.microsoft.com/office/drawing/2014/main" id="{C324712E-29FD-4DD2-AC8B-7F954A0552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6925" y="2438402"/>
            <a:ext cx="313188" cy="3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7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7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7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FAC2D-EEF7-4B4D-A510-EA11E8DA30AB}"/>
              </a:ext>
            </a:extLst>
          </p:cNvPr>
          <p:cNvSpPr>
            <a:spLocks noGrp="1"/>
          </p:cNvSpPr>
          <p:nvPr>
            <p:ph type="title"/>
          </p:nvPr>
        </p:nvSpPr>
        <p:spPr>
          <a:xfrm>
            <a:off x="5146159" y="685800"/>
            <a:ext cx="6238688" cy="1382233"/>
          </a:xfrm>
        </p:spPr>
        <p:txBody>
          <a:bodyPr>
            <a:normAutofit/>
          </a:bodyPr>
          <a:lstStyle/>
          <a:p>
            <a:r>
              <a:rPr lang="en-GB" sz="3200" dirty="0">
                <a:latin typeface="Arial" panose="020B0604020202020204" pitchFamily="34" charset="0"/>
                <a:cs typeface="Arial" panose="020B0604020202020204" pitchFamily="34" charset="0"/>
              </a:rPr>
              <a:t>The Research Project</a:t>
            </a:r>
          </a:p>
        </p:txBody>
      </p:sp>
      <p:pic>
        <p:nvPicPr>
          <p:cNvPr id="5" name="Picture 4" descr="A board game on a table&#10;&#10;Description automatically generated">
            <a:extLst>
              <a:ext uri="{FF2B5EF4-FFF2-40B4-BE49-F238E27FC236}">
                <a16:creationId xmlns:a16="http://schemas.microsoft.com/office/drawing/2014/main" id="{6A88BA21-65A5-4114-B43B-1C0DC8E15747}"/>
              </a:ext>
            </a:extLst>
          </p:cNvPr>
          <p:cNvPicPr>
            <a:picLocks noChangeAspect="1"/>
          </p:cNvPicPr>
          <p:nvPr/>
        </p:nvPicPr>
        <p:blipFill rotWithShape="1">
          <a:blip r:embed="rId2">
            <a:extLst>
              <a:ext uri="{28A0092B-C50C-407E-A947-70E740481C1C}">
                <a14:useLocalDpi xmlns:a14="http://schemas.microsoft.com/office/drawing/2010/main" val="0"/>
              </a:ext>
            </a:extLst>
          </a:blip>
          <a:srcRect l="31063" r="14752"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659F9F12-7265-4A07-92DE-D9B699176C97}"/>
              </a:ext>
            </a:extLst>
          </p:cNvPr>
          <p:cNvSpPr>
            <a:spLocks noGrp="1"/>
          </p:cNvSpPr>
          <p:nvPr>
            <p:ph idx="1"/>
          </p:nvPr>
        </p:nvSpPr>
        <p:spPr>
          <a:xfrm>
            <a:off x="5146158" y="2301949"/>
            <a:ext cx="6238687" cy="4022650"/>
          </a:xfrm>
        </p:spPr>
        <p:txBody>
          <a:bodyPr>
            <a:normAutofit fontScale="77500" lnSpcReduction="20000"/>
          </a:bodyPr>
          <a:lstStyle/>
          <a:p>
            <a:r>
              <a:rPr lang="en-GB" dirty="0">
                <a:latin typeface="Arial" panose="020B0604020202020204" pitchFamily="34" charset="0"/>
              </a:rPr>
              <a:t>Can a comic club offer a third space for child-led reading and writing? </a:t>
            </a:r>
          </a:p>
          <a:p>
            <a:r>
              <a:rPr lang="en-GB" b="0" i="0" u="none" strike="noStrike" baseline="0" dirty="0">
                <a:latin typeface="Arial" panose="020B0604020202020204" pitchFamily="34" charset="0"/>
              </a:rPr>
              <a:t>Do children want to write comics for each other to read? </a:t>
            </a:r>
            <a:endParaRPr lang="en-GB" dirty="0">
              <a:latin typeface="Arial" panose="020B0604020202020204" pitchFamily="34" charset="0"/>
            </a:endParaRPr>
          </a:p>
          <a:p>
            <a:pPr marL="0" indent="0">
              <a:buNone/>
            </a:pPr>
            <a:endParaRPr lang="en-GB" b="0" i="1" u="none" strike="noStrike" baseline="0" dirty="0">
              <a:latin typeface="Arial" panose="020B0604020202020204" pitchFamily="34" charset="0"/>
            </a:endParaRPr>
          </a:p>
          <a:p>
            <a:pPr marL="0" indent="0">
              <a:buNone/>
            </a:pPr>
            <a:r>
              <a:rPr lang="en-GB" b="0" i="1" u="none" strike="noStrike" baseline="0" dirty="0">
                <a:latin typeface="Arial" panose="020B0604020202020204" pitchFamily="34" charset="0"/>
              </a:rPr>
              <a:t>WHY A CLUB?</a:t>
            </a:r>
            <a:endParaRPr lang="en-GB" b="0" u="none" strike="noStrike" baseline="0" dirty="0">
              <a:latin typeface="Arial" panose="020B0604020202020204" pitchFamily="34" charset="0"/>
            </a:endParaRPr>
          </a:p>
          <a:p>
            <a:r>
              <a:rPr lang="en-GB" strike="noStrike" baseline="0" dirty="0">
                <a:latin typeface="Arial" panose="020B0604020202020204" pitchFamily="34" charset="0"/>
              </a:rPr>
              <a:t>A busy curriculum means children have little opportunity for writing/drawing about their own ideas in class</a:t>
            </a:r>
          </a:p>
          <a:p>
            <a:r>
              <a:rPr lang="en-GB" dirty="0">
                <a:latin typeface="Arial" panose="020B0604020202020204" pitchFamily="34" charset="0"/>
              </a:rPr>
              <a:t>Affinity groups – a way of learning with like minded peers</a:t>
            </a:r>
          </a:p>
          <a:p>
            <a:r>
              <a:rPr lang="en-GB" strike="noStrike" baseline="0" dirty="0">
                <a:latin typeface="Arial" panose="020B0604020202020204" pitchFamily="34" charset="0"/>
              </a:rPr>
              <a:t>A third space – clubs offer a space between home and school</a:t>
            </a:r>
          </a:p>
          <a:p>
            <a:endParaRPr lang="en-GB" strike="noStrike" baseline="0" dirty="0">
              <a:latin typeface="Arial" panose="020B0604020202020204" pitchFamily="34" charset="0"/>
            </a:endParaRPr>
          </a:p>
          <a:p>
            <a:endParaRPr lang="en-GB" dirty="0"/>
          </a:p>
        </p:txBody>
      </p:sp>
      <p:cxnSp>
        <p:nvCxnSpPr>
          <p:cNvPr id="27" name="Straight Connector 11">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6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D4AD4-6032-4816-9DDF-3D9E0056A8E5}"/>
              </a:ext>
            </a:extLst>
          </p:cNvPr>
          <p:cNvSpPr>
            <a:spLocks noGrp="1"/>
          </p:cNvSpPr>
          <p:nvPr>
            <p:ph type="title"/>
          </p:nvPr>
        </p:nvSpPr>
        <p:spPr>
          <a:xfrm>
            <a:off x="5146159" y="685800"/>
            <a:ext cx="6238688" cy="1382233"/>
          </a:xfrm>
        </p:spPr>
        <p:txBody>
          <a:bodyPr>
            <a:normAutofit/>
          </a:bodyPr>
          <a:lstStyle/>
          <a:p>
            <a:r>
              <a:rPr lang="en-GB" sz="3100" dirty="0">
                <a:latin typeface="Arial" panose="020B0604020202020204" pitchFamily="34" charset="0"/>
                <a:cs typeface="Arial" panose="020B0604020202020204" pitchFamily="34" charset="0"/>
              </a:rPr>
              <a:t>Starting the Club</a:t>
            </a:r>
          </a:p>
        </p:txBody>
      </p:sp>
      <p:pic>
        <p:nvPicPr>
          <p:cNvPr id="5" name="Picture 4" descr="A picture containing text&#10;&#10;Description automatically generated">
            <a:extLst>
              <a:ext uri="{FF2B5EF4-FFF2-40B4-BE49-F238E27FC236}">
                <a16:creationId xmlns:a16="http://schemas.microsoft.com/office/drawing/2014/main" id="{978B5082-F1C1-4E67-94F8-431DC597689F}"/>
              </a:ext>
            </a:extLst>
          </p:cNvPr>
          <p:cNvPicPr>
            <a:picLocks noChangeAspect="1"/>
          </p:cNvPicPr>
          <p:nvPr/>
        </p:nvPicPr>
        <p:blipFill rotWithShape="1">
          <a:blip r:embed="rId2">
            <a:extLst>
              <a:ext uri="{28A0092B-C50C-407E-A947-70E740481C1C}">
                <a14:useLocalDpi xmlns:a14="http://schemas.microsoft.com/office/drawing/2010/main" val="0"/>
              </a:ext>
            </a:extLst>
          </a:blip>
          <a:srcRect r="-1" b="2069"/>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73205E39-950D-4F86-AC98-F798874CC84F}"/>
              </a:ext>
            </a:extLst>
          </p:cNvPr>
          <p:cNvSpPr>
            <a:spLocks noGrp="1"/>
          </p:cNvSpPr>
          <p:nvPr>
            <p:ph idx="1"/>
          </p:nvPr>
        </p:nvSpPr>
        <p:spPr>
          <a:xfrm>
            <a:off x="5146158" y="2301949"/>
            <a:ext cx="6238687" cy="4022650"/>
          </a:xfrm>
        </p:spPr>
        <p:txBody>
          <a:bodyPr>
            <a:normAutofit fontScale="92500" lnSpcReduction="10000"/>
          </a:bodyPr>
          <a:lstStyle/>
          <a:p>
            <a:pPr marL="0" indent="0">
              <a:lnSpc>
                <a:spcPct val="90000"/>
              </a:lnSpc>
              <a:buNone/>
            </a:pPr>
            <a:r>
              <a:rPr lang="en-GB" sz="1900" b="0" i="1" u="none" strike="noStrike" baseline="0" dirty="0">
                <a:latin typeface="Arial" panose="020B0604020202020204" pitchFamily="34" charset="0"/>
              </a:rPr>
              <a:t>After school I’m picking up from the playground when I hear a voice – “Summer’s mum, Summer’s mum…thank you, thank you, thank you!” Suddenly I get a big hug from Isiah. “Why thank you?” I ask back. “Because you are running comic club! I can’t wait!” </a:t>
            </a:r>
            <a:endParaRPr lang="en-GB" sz="1900" b="0" i="0" u="none" strike="noStrike" baseline="0" dirty="0">
              <a:latin typeface="Arial" panose="020B0604020202020204" pitchFamily="34" charset="0"/>
            </a:endParaRPr>
          </a:p>
          <a:p>
            <a:pPr marL="0" indent="0">
              <a:lnSpc>
                <a:spcPct val="90000"/>
              </a:lnSpc>
              <a:buNone/>
            </a:pPr>
            <a:r>
              <a:rPr lang="en-GB" sz="1900" b="0" i="1" u="none" strike="noStrike" baseline="0" dirty="0">
                <a:latin typeface="Arial" panose="020B0604020202020204" pitchFamily="34" charset="0"/>
              </a:rPr>
              <a:t>							(Diary reflection, 18.04.19) </a:t>
            </a:r>
            <a:endParaRPr lang="en-GB" sz="1900" b="0" i="0" u="none" strike="noStrike" baseline="0" dirty="0">
              <a:latin typeface="Arial" panose="020B0604020202020204" pitchFamily="34" charset="0"/>
            </a:endParaRPr>
          </a:p>
          <a:p>
            <a:pPr marL="0" indent="0">
              <a:lnSpc>
                <a:spcPct val="90000"/>
              </a:lnSpc>
              <a:buNone/>
            </a:pPr>
            <a:endParaRPr lang="en-GB" sz="1900" b="0" i="1" u="none" strike="noStrike" baseline="0" dirty="0">
              <a:latin typeface="Arial" panose="020B0604020202020204" pitchFamily="34" charset="0"/>
            </a:endParaRPr>
          </a:p>
          <a:p>
            <a:pPr marL="0" indent="0">
              <a:lnSpc>
                <a:spcPct val="90000"/>
              </a:lnSpc>
              <a:buNone/>
            </a:pPr>
            <a:r>
              <a:rPr lang="en-GB" sz="1800" b="0" i="0" u="none" strike="noStrike" baseline="0" dirty="0">
                <a:solidFill>
                  <a:srgbClr val="000000"/>
                </a:solidFill>
                <a:latin typeface="Arial" panose="020B0604020202020204" pitchFamily="34" charset="0"/>
              </a:rPr>
              <a:t>In the baseline questionnaire, all twenty-one children reported reading comic books, or comic-style books, outside of school, and seventeen of the children reported making comics. Of these, three stated they were prolific comic makers, and had produced multiple series of comics at home that they shared with family and friends. These initial findings demonstrated that the children coming to comic club had stories that they wanted to tell.</a:t>
            </a:r>
            <a:endParaRPr lang="en-GB" sz="1900" dirty="0"/>
          </a:p>
        </p:txBody>
      </p:sp>
      <p:cxnSp>
        <p:nvCxnSpPr>
          <p:cNvPr id="12" name="Straight Connector 11">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94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B64E83-AB3A-4EE0-85A4-42BD22E0371E}"/>
              </a:ext>
            </a:extLst>
          </p:cNvPr>
          <p:cNvSpPr>
            <a:spLocks noGrp="1"/>
          </p:cNvSpPr>
          <p:nvPr>
            <p:ph type="title"/>
          </p:nvPr>
        </p:nvSpPr>
        <p:spPr>
          <a:xfrm>
            <a:off x="7218705" y="542926"/>
            <a:ext cx="4439894" cy="1668143"/>
          </a:xfrm>
        </p:spPr>
        <p:txBody>
          <a:bodyPr>
            <a:normAutofit/>
          </a:bodyPr>
          <a:lstStyle/>
          <a:p>
            <a:r>
              <a:rPr lang="en-GB" sz="3200" dirty="0">
                <a:latin typeface="Arial" panose="020B0604020202020204" pitchFamily="34" charset="0"/>
                <a:cs typeface="Arial" panose="020B0604020202020204" pitchFamily="34" charset="0"/>
              </a:rPr>
              <a:t>Self-motivated</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learning</a:t>
            </a:r>
          </a:p>
        </p:txBody>
      </p:sp>
      <p:pic>
        <p:nvPicPr>
          <p:cNvPr id="5" name="Picture 4" descr="A picture containing text&#10;&#10;Description automatically generated">
            <a:extLst>
              <a:ext uri="{FF2B5EF4-FFF2-40B4-BE49-F238E27FC236}">
                <a16:creationId xmlns:a16="http://schemas.microsoft.com/office/drawing/2014/main" id="{282CCC67-F9DC-4DA0-99F4-C76D47833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06" y="533400"/>
            <a:ext cx="4053840" cy="5791200"/>
          </a:xfrm>
          <a:prstGeom prst="rect">
            <a:avLst/>
          </a:prstGeom>
        </p:spPr>
      </p:pic>
      <p:cxnSp>
        <p:nvCxnSpPr>
          <p:cNvPr id="14" name="Straight Connector 13">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7C3338-0E58-43EB-B435-5099D7AE9F24}"/>
              </a:ext>
            </a:extLst>
          </p:cNvPr>
          <p:cNvSpPr>
            <a:spLocks noGrp="1"/>
          </p:cNvSpPr>
          <p:nvPr>
            <p:ph idx="1"/>
          </p:nvPr>
        </p:nvSpPr>
        <p:spPr>
          <a:xfrm>
            <a:off x="7218706" y="2211069"/>
            <a:ext cx="4439894" cy="4113531"/>
          </a:xfrm>
        </p:spPr>
        <p:txBody>
          <a:bodyPr>
            <a:normAutofit/>
          </a:bodyPr>
          <a:lstStyle/>
          <a:p>
            <a:pPr marL="0" indent="0">
              <a:lnSpc>
                <a:spcPct val="90000"/>
              </a:lnSpc>
              <a:buNone/>
            </a:pPr>
            <a:r>
              <a:rPr lang="en-GB" sz="1700" b="0" i="0" u="none" strike="noStrike" baseline="0" dirty="0">
                <a:latin typeface="Arial" panose="020B0604020202020204" pitchFamily="34" charset="0"/>
              </a:rPr>
              <a:t>Participation in the club was voluntary and reliant on the children’s desire to engage and share ideas (Wohlwend et al., 2018). </a:t>
            </a:r>
          </a:p>
          <a:p>
            <a:pPr marL="0" indent="0">
              <a:lnSpc>
                <a:spcPct val="90000"/>
              </a:lnSpc>
              <a:buNone/>
            </a:pPr>
            <a:r>
              <a:rPr lang="en-GB" sz="1700" b="0" i="0" u="none" strike="noStrike" baseline="0" dirty="0">
                <a:latin typeface="Arial" panose="020B0604020202020204" pitchFamily="34" charset="0"/>
              </a:rPr>
              <a:t>With a shared interest in comics, the children came to the club with a wealth of knowledge and ideas. From the start of the project, they were self-motivated to take the lead in the comics they chose to produce. The children were keen to create their own narratives, with their own characters and in their own graphic styles. </a:t>
            </a:r>
          </a:p>
          <a:p>
            <a:pPr marL="0" indent="0">
              <a:lnSpc>
                <a:spcPct val="90000"/>
              </a:lnSpc>
              <a:buNone/>
            </a:pPr>
            <a:r>
              <a:rPr lang="en-GB" sz="1700" b="0" i="0" u="none" strike="noStrike" baseline="0" dirty="0">
                <a:latin typeface="Arial" panose="020B0604020202020204" pitchFamily="34" charset="0"/>
              </a:rPr>
              <a:t>The ‘curriculum’ of the club could therefore use the children’s literacy worlds they brought with them as funds of knowledge (Dyson, 1993; Moll et al., 2013). </a:t>
            </a:r>
            <a:endParaRPr lang="en-GB" sz="1700" dirty="0"/>
          </a:p>
        </p:txBody>
      </p:sp>
    </p:spTree>
    <p:extLst>
      <p:ext uri="{BB962C8B-B14F-4D97-AF65-F5344CB8AC3E}">
        <p14:creationId xmlns:p14="http://schemas.microsoft.com/office/powerpoint/2010/main" val="163822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47B7A1-6BB2-4618-A743-83A51147FA45}"/>
              </a:ext>
            </a:extLst>
          </p:cNvPr>
          <p:cNvSpPr>
            <a:spLocks noGrp="1"/>
          </p:cNvSpPr>
          <p:nvPr>
            <p:ph type="title"/>
          </p:nvPr>
        </p:nvSpPr>
        <p:spPr>
          <a:xfrm>
            <a:off x="7218705" y="542926"/>
            <a:ext cx="4439894" cy="1668143"/>
          </a:xfrm>
        </p:spPr>
        <p:txBody>
          <a:bodyPr>
            <a:normAutofit/>
          </a:bodyPr>
          <a:lstStyle/>
          <a:p>
            <a:r>
              <a:rPr lang="en-GB" sz="3200" dirty="0">
                <a:latin typeface="Arial" panose="020B0604020202020204" pitchFamily="34" charset="0"/>
                <a:cs typeface="Arial" panose="020B0604020202020204" pitchFamily="34" charset="0"/>
              </a:rPr>
              <a:t>Developing group styles and identities </a:t>
            </a:r>
          </a:p>
        </p:txBody>
      </p:sp>
      <p:pic>
        <p:nvPicPr>
          <p:cNvPr id="5" name="Picture 4" descr="Text&#10;&#10;Description automatically generated">
            <a:extLst>
              <a:ext uri="{FF2B5EF4-FFF2-40B4-BE49-F238E27FC236}">
                <a16:creationId xmlns:a16="http://schemas.microsoft.com/office/drawing/2014/main" id="{21227073-196F-4A38-98AF-E63A0F82E100}"/>
              </a:ext>
            </a:extLst>
          </p:cNvPr>
          <p:cNvPicPr>
            <a:picLocks noChangeAspect="1"/>
          </p:cNvPicPr>
          <p:nvPr/>
        </p:nvPicPr>
        <p:blipFill rotWithShape="1">
          <a:blip r:embed="rId2">
            <a:extLst>
              <a:ext uri="{28A0092B-C50C-407E-A947-70E740481C1C}">
                <a14:useLocalDpi xmlns:a14="http://schemas.microsoft.com/office/drawing/2010/main" val="0"/>
              </a:ext>
            </a:extLst>
          </a:blip>
          <a:srcRect r="2606"/>
          <a:stretch/>
        </p:blipFill>
        <p:spPr>
          <a:xfrm>
            <a:off x="533400" y="1083826"/>
            <a:ext cx="5176467" cy="4690347"/>
          </a:xfrm>
          <a:prstGeom prst="rect">
            <a:avLst/>
          </a:prstGeom>
        </p:spPr>
      </p:pic>
      <p:cxnSp>
        <p:nvCxnSpPr>
          <p:cNvPr id="14" name="Straight Connector 13">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D92D23-BC0F-4BDC-AE58-CFB41C563F14}"/>
              </a:ext>
            </a:extLst>
          </p:cNvPr>
          <p:cNvSpPr>
            <a:spLocks noGrp="1"/>
          </p:cNvSpPr>
          <p:nvPr>
            <p:ph idx="1"/>
          </p:nvPr>
        </p:nvSpPr>
        <p:spPr>
          <a:xfrm>
            <a:off x="7218706" y="2211069"/>
            <a:ext cx="4439894" cy="4113531"/>
          </a:xfrm>
        </p:spPr>
        <p:txBody>
          <a:bodyPr>
            <a:normAutofit/>
          </a:bodyPr>
          <a:lstStyle/>
          <a:p>
            <a:pPr>
              <a:lnSpc>
                <a:spcPct val="90000"/>
              </a:lnSpc>
            </a:pPr>
            <a:r>
              <a:rPr lang="en-GB" sz="1700" b="0" i="0" u="none" strike="noStrike" baseline="0">
                <a:latin typeface="Arial" panose="020B0604020202020204" pitchFamily="34" charset="0"/>
              </a:rPr>
              <a:t>In order to create the comics for the fair, the children divided themselves into five groups in order to produce collaborative endeavours. </a:t>
            </a:r>
          </a:p>
          <a:p>
            <a:pPr>
              <a:lnSpc>
                <a:spcPct val="90000"/>
              </a:lnSpc>
            </a:pPr>
            <a:r>
              <a:rPr lang="en-GB" sz="1700">
                <a:latin typeface="Arial" panose="020B0604020202020204" pitchFamily="34" charset="0"/>
              </a:rPr>
              <a:t>B</a:t>
            </a:r>
            <a:r>
              <a:rPr lang="en-GB" sz="1700" b="0" i="0" u="none" strike="noStrike" baseline="0">
                <a:latin typeface="Arial" panose="020B0604020202020204" pitchFamily="34" charset="0"/>
              </a:rPr>
              <a:t>y giving the children choice and agency in the groupings, they were able to create smaller affinity groups within the larger affinity group of comic club - each with their own identity, developed through the narratives told and design choices made.</a:t>
            </a:r>
          </a:p>
          <a:p>
            <a:pPr>
              <a:lnSpc>
                <a:spcPct val="90000"/>
              </a:lnSpc>
            </a:pPr>
            <a:r>
              <a:rPr lang="en-GB" sz="1700" b="0" i="0" u="none" strike="noStrike" baseline="0">
                <a:latin typeface="Arial" panose="020B0604020202020204" pitchFamily="34" charset="0"/>
              </a:rPr>
              <a:t>These distinct identities are reflected in the names of the comics chosen by the children: </a:t>
            </a:r>
            <a:r>
              <a:rPr lang="en-GB" sz="1700" b="0" i="0" u="none" strike="noStrike" baseline="0" err="1">
                <a:latin typeface="Arial" panose="020B0604020202020204" pitchFamily="34" charset="0"/>
              </a:rPr>
              <a:t>Caticorns</a:t>
            </a:r>
            <a:r>
              <a:rPr lang="en-GB" sz="1700" b="0" i="0" u="none" strike="noStrike" baseline="0">
                <a:latin typeface="Arial" panose="020B0604020202020204" pitchFamily="34" charset="0"/>
              </a:rPr>
              <a:t>, Derp </a:t>
            </a:r>
            <a:r>
              <a:rPr lang="en-GB" sz="1700" b="0" i="0" u="none" strike="noStrike" baseline="0" err="1">
                <a:latin typeface="Arial" panose="020B0604020202020204" pitchFamily="34" charset="0"/>
              </a:rPr>
              <a:t>Warz</a:t>
            </a:r>
            <a:r>
              <a:rPr lang="en-GB" sz="1700" b="0" i="0" u="none" strike="noStrike" baseline="0">
                <a:latin typeface="Arial" panose="020B0604020202020204" pitchFamily="34" charset="0"/>
              </a:rPr>
              <a:t> by Doodle </a:t>
            </a:r>
            <a:r>
              <a:rPr lang="en-GB" sz="1700" b="0" i="0" u="none" strike="noStrike" baseline="0" err="1">
                <a:latin typeface="Arial" panose="020B0604020202020204" pitchFamily="34" charset="0"/>
              </a:rPr>
              <a:t>Boiz</a:t>
            </a:r>
            <a:r>
              <a:rPr lang="en-GB" sz="1700" b="0" i="0" u="none" strike="noStrike" baseline="0">
                <a:latin typeface="Arial" panose="020B0604020202020204" pitchFamily="34" charset="0"/>
              </a:rPr>
              <a:t>, the Four </a:t>
            </a:r>
            <a:r>
              <a:rPr lang="en-GB" sz="1700" b="0" i="0" u="none" strike="noStrike" baseline="0" err="1">
                <a:latin typeface="Arial" panose="020B0604020202020204" pitchFamily="34" charset="0"/>
              </a:rPr>
              <a:t>Muskatoons</a:t>
            </a:r>
            <a:r>
              <a:rPr lang="en-GB" sz="1700" b="0" i="0" u="none" strike="noStrike" baseline="0">
                <a:latin typeface="Arial" panose="020B0604020202020204" pitchFamily="34" charset="0"/>
              </a:rPr>
              <a:t>, Ferocious Four and The Comix.</a:t>
            </a:r>
            <a:endParaRPr lang="en-GB" sz="1700"/>
          </a:p>
        </p:txBody>
      </p:sp>
    </p:spTree>
    <p:extLst>
      <p:ext uri="{BB962C8B-B14F-4D97-AF65-F5344CB8AC3E}">
        <p14:creationId xmlns:p14="http://schemas.microsoft.com/office/powerpoint/2010/main" val="38688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ild holding a piece of paper&#10;&#10;Description automatically generated with low confidence">
            <a:extLst>
              <a:ext uri="{FF2B5EF4-FFF2-40B4-BE49-F238E27FC236}">
                <a16:creationId xmlns:a16="http://schemas.microsoft.com/office/drawing/2014/main" id="{F1DC2CE5-974B-427C-937B-0F7E8F44D284}"/>
              </a:ext>
            </a:extLst>
          </p:cNvPr>
          <p:cNvPicPr>
            <a:picLocks noChangeAspect="1"/>
          </p:cNvPicPr>
          <p:nvPr/>
        </p:nvPicPr>
        <p:blipFill rotWithShape="1">
          <a:blip r:embed="rId2">
            <a:extLst>
              <a:ext uri="{28A0092B-C50C-407E-A947-70E740481C1C}">
                <a14:useLocalDpi xmlns:a14="http://schemas.microsoft.com/office/drawing/2010/main" val="0"/>
              </a:ext>
            </a:extLst>
          </a:blip>
          <a:srcRect b="2090"/>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D8167B8F-0C88-46AF-92C1-15BB964DE3E0}"/>
              </a:ext>
            </a:extLst>
          </p:cNvPr>
          <p:cNvSpPr>
            <a:spLocks noGrp="1"/>
          </p:cNvSpPr>
          <p:nvPr>
            <p:ph type="title"/>
          </p:nvPr>
        </p:nvSpPr>
        <p:spPr>
          <a:xfrm>
            <a:off x="1104901" y="467834"/>
            <a:ext cx="6132605" cy="1738422"/>
          </a:xfrm>
        </p:spPr>
        <p:txBody>
          <a:bodyPr>
            <a:normAutofit/>
          </a:bodyPr>
          <a:lstStyle/>
          <a:p>
            <a:r>
              <a:rPr lang="en-GB" sz="3200" dirty="0">
                <a:latin typeface="Arial" panose="020B0604020202020204" pitchFamily="34" charset="0"/>
                <a:cs typeface="Arial" panose="020B0604020202020204" pitchFamily="34" charset="0"/>
              </a:rPr>
              <a:t>The comic Fair: publishing and selling comics</a:t>
            </a:r>
          </a:p>
        </p:txBody>
      </p:sp>
      <p:cxnSp>
        <p:nvCxnSpPr>
          <p:cNvPr id="12" name="Straight Connector 11">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DED22B-FADD-47AF-B7F6-46D9766A13AD}"/>
              </a:ext>
            </a:extLst>
          </p:cNvPr>
          <p:cNvSpPr>
            <a:spLocks noGrp="1"/>
          </p:cNvSpPr>
          <p:nvPr>
            <p:ph idx="1"/>
          </p:nvPr>
        </p:nvSpPr>
        <p:spPr>
          <a:xfrm>
            <a:off x="1104902" y="2206255"/>
            <a:ext cx="5487146" cy="4118345"/>
          </a:xfrm>
        </p:spPr>
        <p:txBody>
          <a:bodyPr>
            <a:normAutofit/>
          </a:bodyPr>
          <a:lstStyle/>
          <a:p>
            <a:pPr marL="0" indent="0">
              <a:lnSpc>
                <a:spcPct val="90000"/>
              </a:lnSpc>
              <a:buNone/>
            </a:pPr>
            <a:r>
              <a:rPr lang="en-GB" sz="2200" b="0" i="0" u="none" strike="noStrike" baseline="0" dirty="0">
                <a:latin typeface="Arial" panose="020B0604020202020204" pitchFamily="34" charset="0"/>
              </a:rPr>
              <a:t>As commented by </a:t>
            </a:r>
            <a:r>
              <a:rPr lang="en-GB" sz="2200" b="0" i="0" u="none" strike="noStrike" baseline="0" dirty="0" err="1">
                <a:latin typeface="Arial" panose="020B0604020202020204" pitchFamily="34" charset="0"/>
              </a:rPr>
              <a:t>Bitz</a:t>
            </a:r>
            <a:r>
              <a:rPr lang="en-GB" sz="2200" b="0" i="0" u="none" strike="noStrike" baseline="0" dirty="0">
                <a:latin typeface="Arial" panose="020B0604020202020204" pitchFamily="34" charset="0"/>
              </a:rPr>
              <a:t> (2010), children will create comics with a heightened sense of self-identity if they know it will be read by others, and this became both a rewarding and nerve-wracking experience for many of the children in the club. </a:t>
            </a:r>
          </a:p>
          <a:p>
            <a:pPr marL="0" indent="0">
              <a:lnSpc>
                <a:spcPct val="90000"/>
              </a:lnSpc>
              <a:buNone/>
            </a:pPr>
            <a:endParaRPr lang="en-GB" sz="2200" dirty="0">
              <a:latin typeface="Arial" panose="020B0604020202020204" pitchFamily="34" charset="0"/>
            </a:endParaRPr>
          </a:p>
          <a:p>
            <a:pPr marL="0" indent="0">
              <a:lnSpc>
                <a:spcPct val="90000"/>
              </a:lnSpc>
              <a:buNone/>
            </a:pPr>
            <a:r>
              <a:rPr lang="en-GB" sz="2200" dirty="0">
                <a:latin typeface="Arial" panose="020B0604020202020204" pitchFamily="34" charset="0"/>
              </a:rPr>
              <a:t>T</a:t>
            </a:r>
            <a:r>
              <a:rPr lang="en-GB" sz="2200" b="0" i="0" u="none" strike="noStrike" baseline="0" dirty="0">
                <a:latin typeface="Arial" panose="020B0604020202020204" pitchFamily="34" charset="0"/>
              </a:rPr>
              <a:t>he children engaged very well with organising the comic fair, creating posters to advertise the event and working hard, often outside of the club hours, to get the comics completed in time to be published.</a:t>
            </a:r>
            <a:endParaRPr lang="en-GB" sz="2200" dirty="0"/>
          </a:p>
        </p:txBody>
      </p:sp>
    </p:spTree>
    <p:extLst>
      <p:ext uri="{BB962C8B-B14F-4D97-AF65-F5344CB8AC3E}">
        <p14:creationId xmlns:p14="http://schemas.microsoft.com/office/powerpoint/2010/main" val="315639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4C180-B2AA-48D3-907D-B1E2EDBED122}"/>
              </a:ext>
            </a:extLst>
          </p:cNvPr>
          <p:cNvSpPr>
            <a:spLocks noGrp="1"/>
          </p:cNvSpPr>
          <p:nvPr>
            <p:ph type="title"/>
          </p:nvPr>
        </p:nvSpPr>
        <p:spPr>
          <a:xfrm>
            <a:off x="5146159" y="685800"/>
            <a:ext cx="6238688" cy="1382233"/>
          </a:xfrm>
        </p:spPr>
        <p:txBody>
          <a:bodyPr>
            <a:normAutofit/>
          </a:bodyPr>
          <a:lstStyle/>
          <a:p>
            <a:r>
              <a:rPr lang="en-GB" sz="3200" dirty="0">
                <a:latin typeface="Arial" panose="020B0604020202020204" pitchFamily="34" charset="0"/>
                <a:cs typeface="Arial" panose="020B0604020202020204" pitchFamily="34" charset="0"/>
              </a:rPr>
              <a:t>The comic fair: pro-comic makers!</a:t>
            </a:r>
          </a:p>
        </p:txBody>
      </p:sp>
      <p:pic>
        <p:nvPicPr>
          <p:cNvPr id="5" name="Picture 4" descr="A picture containing text, person, indoor&#10;&#10;Description automatically generated">
            <a:extLst>
              <a:ext uri="{FF2B5EF4-FFF2-40B4-BE49-F238E27FC236}">
                <a16:creationId xmlns:a16="http://schemas.microsoft.com/office/drawing/2014/main" id="{890DCBA7-D77E-4AE6-93AC-1FCA00B41AF2}"/>
              </a:ext>
            </a:extLst>
          </p:cNvPr>
          <p:cNvPicPr>
            <a:picLocks noChangeAspect="1"/>
          </p:cNvPicPr>
          <p:nvPr/>
        </p:nvPicPr>
        <p:blipFill rotWithShape="1">
          <a:blip r:embed="rId2">
            <a:extLst>
              <a:ext uri="{28A0092B-C50C-407E-A947-70E740481C1C}">
                <a14:useLocalDpi xmlns:a14="http://schemas.microsoft.com/office/drawing/2010/main" val="0"/>
              </a:ext>
            </a:extLst>
          </a:blip>
          <a:srcRect l="16649" r="29166"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D0F656F4-D2BE-476B-BFF7-B759CCD052AF}"/>
              </a:ext>
            </a:extLst>
          </p:cNvPr>
          <p:cNvSpPr>
            <a:spLocks noGrp="1"/>
          </p:cNvSpPr>
          <p:nvPr>
            <p:ph idx="1"/>
          </p:nvPr>
        </p:nvSpPr>
        <p:spPr>
          <a:xfrm>
            <a:off x="5146158" y="2301949"/>
            <a:ext cx="6238687" cy="4022650"/>
          </a:xfrm>
        </p:spPr>
        <p:txBody>
          <a:bodyPr>
            <a:normAutofit/>
          </a:bodyPr>
          <a:lstStyle/>
          <a:p>
            <a:pPr marL="0" indent="0">
              <a:lnSpc>
                <a:spcPct val="90000"/>
              </a:lnSpc>
              <a:buNone/>
            </a:pPr>
            <a:r>
              <a:rPr lang="en-GB" sz="1500" b="0" i="1" u="none" strike="noStrike" baseline="0" dirty="0">
                <a:latin typeface="Arial" panose="020B0604020202020204" pitchFamily="34" charset="0"/>
              </a:rPr>
              <a:t>“I enjoyed the comic fair </a:t>
            </a:r>
            <a:r>
              <a:rPr lang="en-GB" sz="1500" b="0" i="1" u="none" strike="noStrike" baseline="0" dirty="0" err="1">
                <a:latin typeface="Arial" panose="020B0604020202020204" pitchFamily="34" charset="0"/>
              </a:rPr>
              <a:t>sooo</a:t>
            </a:r>
            <a:r>
              <a:rPr lang="en-GB" sz="1500" b="0" i="1" u="none" strike="noStrike" baseline="0" dirty="0">
                <a:latin typeface="Arial" panose="020B0604020202020204" pitchFamily="34" charset="0"/>
              </a:rPr>
              <a:t> much, I feel like a pro-comic maker.” </a:t>
            </a:r>
            <a:endParaRPr lang="en-GB" sz="1500" b="0" i="0" u="none" strike="noStrike" baseline="0" dirty="0">
              <a:latin typeface="Arial" panose="020B0604020202020204" pitchFamily="34" charset="0"/>
            </a:endParaRPr>
          </a:p>
          <a:p>
            <a:pPr marL="0" indent="0">
              <a:lnSpc>
                <a:spcPct val="90000"/>
              </a:lnSpc>
              <a:buNone/>
            </a:pPr>
            <a:r>
              <a:rPr lang="en-GB" sz="1500" b="0" i="0" u="none" strike="noStrike" baseline="0" dirty="0">
                <a:latin typeface="Arial" panose="020B0604020202020204" pitchFamily="34" charset="0"/>
              </a:rPr>
              <a:t>- Comic club member </a:t>
            </a:r>
          </a:p>
          <a:p>
            <a:pPr marL="0" indent="0">
              <a:lnSpc>
                <a:spcPct val="90000"/>
              </a:lnSpc>
              <a:buNone/>
            </a:pPr>
            <a:endParaRPr lang="en-GB" sz="1500" b="0" i="0" u="none" strike="noStrike" baseline="0" dirty="0">
              <a:latin typeface="Arial" panose="020B0604020202020204" pitchFamily="34" charset="0"/>
            </a:endParaRPr>
          </a:p>
          <a:p>
            <a:pPr marL="0" indent="0">
              <a:lnSpc>
                <a:spcPct val="90000"/>
              </a:lnSpc>
              <a:buNone/>
            </a:pPr>
            <a:r>
              <a:rPr lang="en-GB" sz="1500" b="0" i="1" u="none" strike="noStrike" baseline="0" dirty="0">
                <a:latin typeface="Arial" panose="020B0604020202020204" pitchFamily="34" charset="0"/>
              </a:rPr>
              <a:t>“Very funny, I loved it. Very inspiring. I will write my own.” </a:t>
            </a:r>
            <a:endParaRPr lang="en-GB" sz="1500" b="0" i="0" u="none" strike="noStrike" baseline="0" dirty="0">
              <a:latin typeface="Arial" panose="020B0604020202020204" pitchFamily="34" charset="0"/>
            </a:endParaRPr>
          </a:p>
          <a:p>
            <a:pPr marL="0" indent="0">
              <a:lnSpc>
                <a:spcPct val="90000"/>
              </a:lnSpc>
              <a:buNone/>
            </a:pPr>
            <a:r>
              <a:rPr lang="en-GB" sz="1500" b="0" i="0" u="none" strike="noStrike" baseline="0" dirty="0">
                <a:latin typeface="Arial" panose="020B0604020202020204" pitchFamily="34" charset="0"/>
              </a:rPr>
              <a:t>- Peer in Y5 </a:t>
            </a:r>
          </a:p>
          <a:p>
            <a:pPr marL="0" indent="0">
              <a:lnSpc>
                <a:spcPct val="90000"/>
              </a:lnSpc>
              <a:buNone/>
            </a:pPr>
            <a:endParaRPr lang="en-GB" sz="1500" b="0" i="0" u="none" strike="noStrike" baseline="0" dirty="0">
              <a:latin typeface="Arial" panose="020B0604020202020204" pitchFamily="34" charset="0"/>
            </a:endParaRPr>
          </a:p>
          <a:p>
            <a:pPr marL="0" indent="0">
              <a:lnSpc>
                <a:spcPct val="90000"/>
              </a:lnSpc>
              <a:buNone/>
            </a:pPr>
            <a:r>
              <a:rPr lang="en-GB" sz="1500" b="0" i="1" u="none" strike="noStrike" baseline="0" dirty="0">
                <a:latin typeface="Arial" panose="020B0604020202020204" pitchFamily="34" charset="0"/>
              </a:rPr>
              <a:t>“Adorable, I would love to do one based on my culture.” </a:t>
            </a:r>
            <a:endParaRPr lang="en-GB" sz="1500" b="0" i="0" u="none" strike="noStrike" baseline="0" dirty="0">
              <a:latin typeface="Arial" panose="020B0604020202020204" pitchFamily="34" charset="0"/>
            </a:endParaRPr>
          </a:p>
          <a:p>
            <a:pPr marL="0" indent="0">
              <a:lnSpc>
                <a:spcPct val="90000"/>
              </a:lnSpc>
              <a:buNone/>
            </a:pPr>
            <a:r>
              <a:rPr lang="en-GB" sz="1500" b="0" i="0" u="none" strike="noStrike" baseline="0" dirty="0">
                <a:latin typeface="Arial" panose="020B0604020202020204" pitchFamily="34" charset="0"/>
              </a:rPr>
              <a:t>- Parent </a:t>
            </a:r>
          </a:p>
          <a:p>
            <a:pPr marL="0" indent="0">
              <a:lnSpc>
                <a:spcPct val="90000"/>
              </a:lnSpc>
              <a:buNone/>
            </a:pPr>
            <a:endParaRPr lang="en-GB" sz="1500" b="0" i="0" u="none" strike="noStrike" baseline="0" dirty="0">
              <a:latin typeface="Arial" panose="020B0604020202020204" pitchFamily="34" charset="0"/>
            </a:endParaRPr>
          </a:p>
          <a:p>
            <a:pPr marL="0" indent="0">
              <a:lnSpc>
                <a:spcPct val="90000"/>
              </a:lnSpc>
              <a:buNone/>
            </a:pPr>
            <a:r>
              <a:rPr lang="en-GB" sz="1500" b="0" i="1" u="none" strike="noStrike" baseline="0" dirty="0">
                <a:latin typeface="Arial" panose="020B0604020202020204" pitchFamily="34" charset="0"/>
              </a:rPr>
              <a:t>“These look amazing! Well done all the comic strip writers and illustrators. I can’t wait to put them in my book corner tomorrow.” </a:t>
            </a:r>
            <a:endParaRPr lang="en-GB" sz="1500" b="0" i="0" u="none" strike="noStrike" baseline="0" dirty="0">
              <a:latin typeface="Arial" panose="020B0604020202020204" pitchFamily="34" charset="0"/>
            </a:endParaRPr>
          </a:p>
          <a:p>
            <a:pPr marL="0" indent="0">
              <a:lnSpc>
                <a:spcPct val="90000"/>
              </a:lnSpc>
              <a:buNone/>
            </a:pPr>
            <a:r>
              <a:rPr lang="en-GB" sz="1500" b="0" i="0" u="none" strike="noStrike" baseline="0" dirty="0">
                <a:latin typeface="Arial" panose="020B0604020202020204" pitchFamily="34" charset="0"/>
              </a:rPr>
              <a:t>- Teacher </a:t>
            </a:r>
          </a:p>
          <a:p>
            <a:pPr>
              <a:lnSpc>
                <a:spcPct val="90000"/>
              </a:lnSpc>
            </a:pPr>
            <a:endParaRPr lang="en-GB" sz="1500" dirty="0"/>
          </a:p>
        </p:txBody>
      </p:sp>
      <p:cxnSp>
        <p:nvCxnSpPr>
          <p:cNvPr id="19" name="Straight Connector 18">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100768404"/>
              </p:ext>
            </p:extLst>
          </p:nvPr>
        </p:nvGraphicFramePr>
        <p:xfrm>
          <a:off x="2237172" y="648071"/>
          <a:ext cx="7939226" cy="5182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372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FF626-1BE9-48DE-8703-9311D1B7575B}"/>
              </a:ext>
            </a:extLst>
          </p:cNvPr>
          <p:cNvSpPr>
            <a:spLocks noGrp="1"/>
          </p:cNvSpPr>
          <p:nvPr>
            <p:ph type="title"/>
          </p:nvPr>
        </p:nvSpPr>
        <p:spPr>
          <a:xfrm>
            <a:off x="5146159" y="685800"/>
            <a:ext cx="6238688" cy="1382233"/>
          </a:xfrm>
        </p:spPr>
        <p:txBody>
          <a:bodyPr>
            <a:normAutofit/>
          </a:bodyPr>
          <a:lstStyle/>
          <a:p>
            <a:r>
              <a:rPr lang="en-GB" sz="3700">
                <a:latin typeface="Arial" panose="020B0604020202020204" pitchFamily="34" charset="0"/>
                <a:cs typeface="Arial" panose="020B0604020202020204" pitchFamily="34" charset="0"/>
              </a:rPr>
              <a:t>Why </a:t>
            </a:r>
            <a:r>
              <a:rPr lang="en-GB" sz="3700" u="sng">
                <a:latin typeface="Arial" panose="020B0604020202020204" pitchFamily="34" charset="0"/>
                <a:cs typeface="Arial" panose="020B0604020202020204" pitchFamily="34" charset="0"/>
              </a:rPr>
              <a:t>you</a:t>
            </a:r>
            <a:r>
              <a:rPr lang="en-GB" sz="3700">
                <a:latin typeface="Arial" panose="020B0604020202020204" pitchFamily="34" charset="0"/>
                <a:cs typeface="Arial" panose="020B0604020202020204" pitchFamily="34" charset="0"/>
              </a:rPr>
              <a:t> should run a school comics Club…</a:t>
            </a:r>
          </a:p>
        </p:txBody>
      </p:sp>
      <p:pic>
        <p:nvPicPr>
          <p:cNvPr id="7" name="Picture 6" descr="A picture containing text&#10;&#10;Description automatically generated">
            <a:extLst>
              <a:ext uri="{FF2B5EF4-FFF2-40B4-BE49-F238E27FC236}">
                <a16:creationId xmlns:a16="http://schemas.microsoft.com/office/drawing/2014/main" id="{ACD5BB7C-A968-4B0D-924B-A1661BBD7AE4}"/>
              </a:ext>
            </a:extLst>
          </p:cNvPr>
          <p:cNvPicPr>
            <a:picLocks noChangeAspect="1"/>
          </p:cNvPicPr>
          <p:nvPr/>
        </p:nvPicPr>
        <p:blipFill rotWithShape="1">
          <a:blip r:embed="rId2">
            <a:extLst>
              <a:ext uri="{28A0092B-C50C-407E-A947-70E740481C1C}">
                <a14:useLocalDpi xmlns:a14="http://schemas.microsoft.com/office/drawing/2010/main" val="0"/>
              </a:ext>
            </a:extLst>
          </a:blip>
          <a:srcRect t="305" r="-1" b="727"/>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74478EC7-99E8-44E3-93FC-5EB83068AFF9}"/>
              </a:ext>
            </a:extLst>
          </p:cNvPr>
          <p:cNvSpPr>
            <a:spLocks noGrp="1"/>
          </p:cNvSpPr>
          <p:nvPr>
            <p:ph idx="1"/>
          </p:nvPr>
        </p:nvSpPr>
        <p:spPr>
          <a:xfrm>
            <a:off x="5146158" y="2301949"/>
            <a:ext cx="6238687" cy="4022650"/>
          </a:xfrm>
        </p:spPr>
        <p:txBody>
          <a:bodyPr>
            <a:normAutofit fontScale="85000" lnSpcReduction="20000"/>
          </a:bodyPr>
          <a:lstStyle/>
          <a:p>
            <a:pPr>
              <a:lnSpc>
                <a:spcPct val="90000"/>
              </a:lnSpc>
            </a:pPr>
            <a:r>
              <a:rPr lang="en-GB" sz="2200" dirty="0">
                <a:latin typeface="Arial" panose="020B0604020202020204" pitchFamily="34" charset="0"/>
              </a:rPr>
              <a:t>Allow children to create comics based on their own ideas and the stories they want to tell.</a:t>
            </a:r>
          </a:p>
          <a:p>
            <a:pPr>
              <a:lnSpc>
                <a:spcPct val="90000"/>
              </a:lnSpc>
            </a:pPr>
            <a:r>
              <a:rPr lang="en-GB" sz="2200" dirty="0">
                <a:latin typeface="Arial" panose="020B0604020202020204" pitchFamily="34" charset="0"/>
              </a:rPr>
              <a:t>Children voices can be heard.</a:t>
            </a:r>
          </a:p>
          <a:p>
            <a:pPr>
              <a:lnSpc>
                <a:spcPct val="90000"/>
              </a:lnSpc>
            </a:pPr>
            <a:r>
              <a:rPr lang="en-GB" sz="2200" dirty="0">
                <a:latin typeface="Arial" panose="020B0604020202020204" pitchFamily="34" charset="0"/>
              </a:rPr>
              <a:t>Children’s comics reflect their backgrounds and interests.</a:t>
            </a:r>
          </a:p>
          <a:p>
            <a:pPr>
              <a:lnSpc>
                <a:spcPct val="90000"/>
              </a:lnSpc>
            </a:pPr>
            <a:r>
              <a:rPr lang="en-GB" sz="2200" u="none" strike="noStrike" baseline="0" dirty="0">
                <a:latin typeface="Arial" panose="020B0604020202020204" pitchFamily="34" charset="0"/>
              </a:rPr>
              <a:t>Develop confidence, and self-belief that they can be successful comic creators with an audience who wants to buy their comics.</a:t>
            </a:r>
          </a:p>
          <a:p>
            <a:pPr>
              <a:lnSpc>
                <a:spcPct val="90000"/>
              </a:lnSpc>
            </a:pPr>
            <a:r>
              <a:rPr lang="en-GB" sz="2200" u="none" strike="noStrike" baseline="0" dirty="0">
                <a:latin typeface="Arial" panose="020B0604020202020204" pitchFamily="34" charset="0"/>
              </a:rPr>
              <a:t>Collaborative, child-led learning.</a:t>
            </a:r>
            <a:endParaRPr lang="en-GB" sz="2200" i="1" dirty="0">
              <a:latin typeface="Arial" panose="020B0604020202020204" pitchFamily="34" charset="0"/>
            </a:endParaRPr>
          </a:p>
          <a:p>
            <a:pPr marL="0" indent="0">
              <a:lnSpc>
                <a:spcPct val="90000"/>
              </a:lnSpc>
              <a:buNone/>
            </a:pPr>
            <a:endParaRPr lang="en-GB" sz="2200" b="0" i="1" u="none" strike="noStrike" baseline="0" dirty="0">
              <a:latin typeface="Arial" panose="020B0604020202020204" pitchFamily="34" charset="0"/>
            </a:endParaRPr>
          </a:p>
          <a:p>
            <a:pPr marL="0" indent="0">
              <a:lnSpc>
                <a:spcPct val="90000"/>
              </a:lnSpc>
              <a:buNone/>
            </a:pPr>
            <a:r>
              <a:rPr lang="en-GB" sz="2200" b="0" i="1" u="none" strike="noStrike" baseline="0" dirty="0">
                <a:latin typeface="Arial" panose="020B0604020202020204" pitchFamily="34" charset="0"/>
              </a:rPr>
              <a:t>“I’ve got a bone to pick with you…one of the children was half an hour late for school this morning…the reason they gave was that they couldn’t get out of bed as they were reading the comics they had from the comic fair!”  - </a:t>
            </a:r>
            <a:r>
              <a:rPr lang="en-GB" sz="2200" b="0" u="none" strike="noStrike" baseline="0" dirty="0">
                <a:latin typeface="Arial" panose="020B0604020202020204" pitchFamily="34" charset="0"/>
              </a:rPr>
              <a:t>School Receptionist</a:t>
            </a:r>
            <a:endParaRPr lang="en-GB" sz="2200" dirty="0"/>
          </a:p>
        </p:txBody>
      </p:sp>
      <p:cxnSp>
        <p:nvCxnSpPr>
          <p:cNvPr id="14" name="Straight Connector 13">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440988"/>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75</TotalTime>
  <Words>813</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Univers Condensed Light</vt:lpstr>
      <vt:lpstr>Walbaum Display Light</vt:lpstr>
      <vt:lpstr>AngleLinesVTI</vt:lpstr>
      <vt:lpstr> exploring children’s comic making in an after school club. </vt:lpstr>
      <vt:lpstr>The Research Project</vt:lpstr>
      <vt:lpstr>Starting the Club</vt:lpstr>
      <vt:lpstr>Self-motivated learning</vt:lpstr>
      <vt:lpstr>Developing group styles and identities </vt:lpstr>
      <vt:lpstr>The comic Fair: publishing and selling comics</vt:lpstr>
      <vt:lpstr>The comic fair: pro-comic makers!</vt:lpstr>
      <vt:lpstr>PowerPoint Presentation</vt:lpstr>
      <vt:lpstr>Why you should run a school comics Club…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exploring children’s comic making in an after school club. </dc:title>
  <dc:creator>Jones, Helen</dc:creator>
  <cp:lastModifiedBy>Jones, Helen</cp:lastModifiedBy>
  <cp:revision>3</cp:revision>
  <dcterms:created xsi:type="dcterms:W3CDTF">2021-10-01T12:42:21Z</dcterms:created>
  <dcterms:modified xsi:type="dcterms:W3CDTF">2021-10-01T13:57:34Z</dcterms:modified>
</cp:coreProperties>
</file>