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538" r:id="rId4"/>
    <p:sldId id="561" r:id="rId5"/>
    <p:sldId id="502" r:id="rId6"/>
    <p:sldId id="562" r:id="rId7"/>
    <p:sldId id="569" r:id="rId8"/>
    <p:sldId id="571" r:id="rId9"/>
    <p:sldId id="565" r:id="rId10"/>
    <p:sldId id="572" r:id="rId11"/>
    <p:sldId id="575" r:id="rId12"/>
    <p:sldId id="573" r:id="rId13"/>
    <p:sldId id="566" r:id="rId14"/>
    <p:sldId id="574" r:id="rId15"/>
    <p:sldId id="567" r:id="rId16"/>
    <p:sldId id="564" r:id="rId17"/>
    <p:sldId id="501" r:id="rId18"/>
    <p:sldId id="374" r:id="rId19"/>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p:restoredTop sz="92593"/>
  </p:normalViewPr>
  <p:slideViewPr>
    <p:cSldViewPr>
      <p:cViewPr varScale="1">
        <p:scale>
          <a:sx n="57" d="100"/>
          <a:sy n="57" d="100"/>
        </p:scale>
        <p:origin x="1200"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98CBEE4D-08FC-8941-996F-CB2E6B185599}" type="datetimeFigureOut">
              <a:rPr lang="en-US" smtClean="0"/>
              <a:t>6/7/21</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F41D7EA7-F916-5142-8E73-1658A8C49D0E}" type="slidenum">
              <a:rPr lang="en-US" smtClean="0"/>
              <a:t>‹#›</a:t>
            </a:fld>
            <a:endParaRPr lang="en-US"/>
          </a:p>
        </p:txBody>
      </p:sp>
    </p:spTree>
    <p:extLst>
      <p:ext uri="{BB962C8B-B14F-4D97-AF65-F5344CB8AC3E}">
        <p14:creationId xmlns:p14="http://schemas.microsoft.com/office/powerpoint/2010/main" val="16458424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1D7EA7-F916-5142-8E73-1658A8C49D0E}" type="slidenum">
              <a:rPr lang="en-US" smtClean="0"/>
              <a:t>2</a:t>
            </a:fld>
            <a:endParaRPr lang="en-US"/>
          </a:p>
        </p:txBody>
      </p:sp>
    </p:spTree>
    <p:extLst>
      <p:ext uri="{BB962C8B-B14F-4D97-AF65-F5344CB8AC3E}">
        <p14:creationId xmlns:p14="http://schemas.microsoft.com/office/powerpoint/2010/main" val="1241876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1D7EA7-F916-5142-8E73-1658A8C49D0E}" type="slidenum">
              <a:rPr lang="en-US" smtClean="0"/>
              <a:t>3</a:t>
            </a:fld>
            <a:endParaRPr lang="en-US"/>
          </a:p>
        </p:txBody>
      </p:sp>
    </p:spTree>
    <p:extLst>
      <p:ext uri="{BB962C8B-B14F-4D97-AF65-F5344CB8AC3E}">
        <p14:creationId xmlns:p14="http://schemas.microsoft.com/office/powerpoint/2010/main" val="4237112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 of the narratives is to highlight what OSeMOSYS and energy modelling is typically used for</a:t>
            </a:r>
          </a:p>
          <a:p>
            <a:r>
              <a:rPr lang="en-US" dirty="0"/>
              <a:t>The narratives are supposed to be relative one to the other</a:t>
            </a:r>
          </a:p>
          <a:p>
            <a:r>
              <a:rPr lang="en-US" dirty="0"/>
              <a:t>Include additional climate change sensitivities</a:t>
            </a:r>
          </a:p>
          <a:p>
            <a:pPr lvl="1"/>
            <a:r>
              <a:rPr lang="en-US" dirty="0"/>
              <a:t>Link to water availability for the power sector</a:t>
            </a:r>
          </a:p>
          <a:p>
            <a:endParaRPr lang="en-GB" dirty="0"/>
          </a:p>
        </p:txBody>
      </p:sp>
      <p:sp>
        <p:nvSpPr>
          <p:cNvPr id="4" name="Slide Number Placeholder 3"/>
          <p:cNvSpPr>
            <a:spLocks noGrp="1"/>
          </p:cNvSpPr>
          <p:nvPr>
            <p:ph type="sldNum" sz="quarter" idx="5"/>
          </p:nvPr>
        </p:nvSpPr>
        <p:spPr/>
        <p:txBody>
          <a:bodyPr/>
          <a:lstStyle/>
          <a:p>
            <a:fld id="{DF0DDF90-EA4B-4698-8A75-AD017BFD6AAD}" type="slidenum">
              <a:rPr lang="en-GB" smtClean="0"/>
              <a:t>7</a:t>
            </a:fld>
            <a:endParaRPr lang="en-GB"/>
          </a:p>
        </p:txBody>
      </p:sp>
    </p:spTree>
    <p:extLst>
      <p:ext uri="{BB962C8B-B14F-4D97-AF65-F5344CB8AC3E}">
        <p14:creationId xmlns:p14="http://schemas.microsoft.com/office/powerpoint/2010/main" val="1209921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1D7EA7-F916-5142-8E73-1658A8C49D0E}" type="slidenum">
              <a:rPr lang="en-US" smtClean="0"/>
              <a:t>8</a:t>
            </a:fld>
            <a:endParaRPr lang="en-US"/>
          </a:p>
        </p:txBody>
      </p:sp>
    </p:spTree>
    <p:extLst>
      <p:ext uri="{BB962C8B-B14F-4D97-AF65-F5344CB8AC3E}">
        <p14:creationId xmlns:p14="http://schemas.microsoft.com/office/powerpoint/2010/main" val="3057383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1D7EA7-F916-5142-8E73-1658A8C49D0E}" type="slidenum">
              <a:rPr lang="en-US" smtClean="0"/>
              <a:t>9</a:t>
            </a:fld>
            <a:endParaRPr lang="en-US"/>
          </a:p>
        </p:txBody>
      </p:sp>
    </p:spTree>
    <p:extLst>
      <p:ext uri="{BB962C8B-B14F-4D97-AF65-F5344CB8AC3E}">
        <p14:creationId xmlns:p14="http://schemas.microsoft.com/office/powerpoint/2010/main" val="306086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pic>
        <p:nvPicPr>
          <p:cNvPr id="5" name="Picture 4" descr="Energy_mastheads_lar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1010412"/>
          </a:xfrm>
          <a:prstGeom prst="rect">
            <a:avLst/>
          </a:prstGeom>
        </p:spPr>
      </p:pic>
    </p:spTree>
    <p:extLst>
      <p:ext uri="{BB962C8B-B14F-4D97-AF65-F5344CB8AC3E}">
        <p14:creationId xmlns:p14="http://schemas.microsoft.com/office/powerpoint/2010/main" val="272199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3861049"/>
            <a:ext cx="8229600" cy="226511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D3B8CEAE-DFEC-4DFB-9A71-B50DB3270865}" type="datetimeFigureOut">
              <a:rPr lang="en-GB" smtClean="0"/>
              <a:t>07/06/2021</a:t>
            </a:fld>
            <a:endParaRPr lang="en-GB"/>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C649548-C53F-45C0-8E32-2C89CEFB5066}" type="slidenum">
              <a:rPr lang="en-GB" smtClean="0"/>
              <a:t>‹#›</a:t>
            </a:fld>
            <a:endParaRPr lang="en-GB"/>
          </a:p>
        </p:txBody>
      </p:sp>
    </p:spTree>
    <p:extLst>
      <p:ext uri="{BB962C8B-B14F-4D97-AF65-F5344CB8AC3E}">
        <p14:creationId xmlns:p14="http://schemas.microsoft.com/office/powerpoint/2010/main" val="1584100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D3B8CEAE-DFEC-4DFB-9A71-B50DB3270865}" type="datetimeFigureOut">
              <a:rPr lang="en-GB" smtClean="0"/>
              <a:t>07/06/2021</a:t>
            </a:fld>
            <a:endParaRPr lang="en-GB"/>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C649548-C53F-45C0-8E32-2C89CEFB5066}" type="slidenum">
              <a:rPr lang="en-GB" smtClean="0"/>
              <a:t>‹#›</a:t>
            </a:fld>
            <a:endParaRPr lang="en-GB"/>
          </a:p>
        </p:txBody>
      </p:sp>
    </p:spTree>
    <p:extLst>
      <p:ext uri="{BB962C8B-B14F-4D97-AF65-F5344CB8AC3E}">
        <p14:creationId xmlns:p14="http://schemas.microsoft.com/office/powerpoint/2010/main" val="2176490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104C4578-1AE0-43FB-8FCE-F660C893F6C5}" type="datetimeFigureOut">
              <a:rPr lang="en-GB" smtClean="0"/>
              <a:t>07/06/2021</a:t>
            </a:fld>
            <a:endParaRPr lang="en-GB"/>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1078489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104C4578-1AE0-43FB-8FCE-F660C893F6C5}" type="datetimeFigureOut">
              <a:rPr lang="en-GB" smtClean="0"/>
              <a:t>07/06/2021</a:t>
            </a:fld>
            <a:endParaRPr lang="en-GB"/>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2508984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104C4578-1AE0-43FB-8FCE-F660C893F6C5}" type="datetimeFigureOut">
              <a:rPr lang="en-GB" smtClean="0"/>
              <a:t>07/06/2021</a:t>
            </a:fld>
            <a:endParaRPr lang="en-GB"/>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1870289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104C4578-1AE0-43FB-8FCE-F660C893F6C5}" type="datetimeFigureOut">
              <a:rPr lang="en-GB" smtClean="0"/>
              <a:t>07/06/2021</a:t>
            </a:fld>
            <a:endParaRPr lang="en-GB"/>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1977787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104C4578-1AE0-43FB-8FCE-F660C893F6C5}" type="datetimeFigureOut">
              <a:rPr lang="en-GB" smtClean="0"/>
              <a:t>07/06/2021</a:t>
            </a:fld>
            <a:endParaRPr lang="en-GB"/>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116142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104C4578-1AE0-43FB-8FCE-F660C893F6C5}" type="datetimeFigureOut">
              <a:rPr lang="en-GB" smtClean="0"/>
              <a:t>07/06/2021</a:t>
            </a:fld>
            <a:endParaRPr lang="en-GB"/>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1437349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104C4578-1AE0-43FB-8FCE-F660C893F6C5}" type="datetimeFigureOut">
              <a:rPr lang="en-GB" smtClean="0"/>
              <a:t>07/06/2021</a:t>
            </a:fld>
            <a:endParaRPr lang="en-GB"/>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1447543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104C4578-1AE0-43FB-8FCE-F660C893F6C5}" type="datetimeFigureOut">
              <a:rPr lang="en-GB" smtClean="0"/>
              <a:t>07/06/2021</a:t>
            </a:fld>
            <a:endParaRPr lang="en-GB"/>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21978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3861049"/>
            <a:ext cx="8229600" cy="226511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D3B8CEAE-DFEC-4DFB-9A71-B50DB3270865}" type="datetimeFigureOut">
              <a:rPr lang="en-GB" smtClean="0"/>
              <a:t>07/06/2021</a:t>
            </a:fld>
            <a:endParaRPr lang="en-GB"/>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C649548-C53F-45C0-8E32-2C89CEFB5066}" type="slidenum">
              <a:rPr lang="en-GB" smtClean="0"/>
              <a:t>‹#›</a:t>
            </a:fld>
            <a:endParaRPr lang="en-GB"/>
          </a:p>
        </p:txBody>
      </p:sp>
    </p:spTree>
    <p:extLst>
      <p:ext uri="{BB962C8B-B14F-4D97-AF65-F5344CB8AC3E}">
        <p14:creationId xmlns:p14="http://schemas.microsoft.com/office/powerpoint/2010/main" val="1596995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104C4578-1AE0-43FB-8FCE-F660C893F6C5}" type="datetimeFigureOut">
              <a:rPr lang="en-GB" smtClean="0"/>
              <a:t>07/06/2021</a:t>
            </a:fld>
            <a:endParaRPr lang="en-GB"/>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4201686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104C4578-1AE0-43FB-8FCE-F660C893F6C5}" type="datetimeFigureOut">
              <a:rPr lang="en-GB" smtClean="0"/>
              <a:t>07/06/2021</a:t>
            </a:fld>
            <a:endParaRPr lang="en-GB"/>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2266660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104C4578-1AE0-43FB-8FCE-F660C893F6C5}" type="datetimeFigureOut">
              <a:rPr lang="en-GB" smtClean="0"/>
              <a:t>07/06/2021</a:t>
            </a:fld>
            <a:endParaRPr lang="en-GB"/>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4088210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D3B8CEAE-DFEC-4DFB-9A71-B50DB3270865}" type="datetimeFigureOut">
              <a:rPr lang="en-GB" smtClean="0"/>
              <a:t>07/06/2021</a:t>
            </a:fld>
            <a:endParaRPr lang="en-GB"/>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C649548-C53F-45C0-8E32-2C89CEFB5066}" type="slidenum">
              <a:rPr lang="en-GB" smtClean="0"/>
              <a:t>‹#›</a:t>
            </a:fld>
            <a:endParaRPr lang="en-GB"/>
          </a:p>
        </p:txBody>
      </p:sp>
    </p:spTree>
    <p:extLst>
      <p:ext uri="{BB962C8B-B14F-4D97-AF65-F5344CB8AC3E}">
        <p14:creationId xmlns:p14="http://schemas.microsoft.com/office/powerpoint/2010/main" val="697222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D3B8CEAE-DFEC-4DFB-9A71-B50DB3270865}" type="datetimeFigureOut">
              <a:rPr lang="en-GB" smtClean="0"/>
              <a:t>07/06/2021</a:t>
            </a:fld>
            <a:endParaRPr lang="en-GB"/>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C649548-C53F-45C0-8E32-2C89CEFB5066}" type="slidenum">
              <a:rPr lang="en-GB" smtClean="0"/>
              <a:t>‹#›</a:t>
            </a:fld>
            <a:endParaRPr lang="en-GB"/>
          </a:p>
        </p:txBody>
      </p:sp>
    </p:spTree>
    <p:extLst>
      <p:ext uri="{BB962C8B-B14F-4D97-AF65-F5344CB8AC3E}">
        <p14:creationId xmlns:p14="http://schemas.microsoft.com/office/powerpoint/2010/main" val="424115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D3B8CEAE-DFEC-4DFB-9A71-B50DB3270865}" type="datetimeFigureOut">
              <a:rPr lang="en-GB" smtClean="0"/>
              <a:t>07/06/2021</a:t>
            </a:fld>
            <a:endParaRPr lang="en-GB"/>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6C649548-C53F-45C0-8E32-2C89CEFB5066}" type="slidenum">
              <a:rPr lang="en-GB" smtClean="0"/>
              <a:t>‹#›</a:t>
            </a:fld>
            <a:endParaRPr lang="en-GB"/>
          </a:p>
        </p:txBody>
      </p:sp>
    </p:spTree>
    <p:extLst>
      <p:ext uri="{BB962C8B-B14F-4D97-AF65-F5344CB8AC3E}">
        <p14:creationId xmlns:p14="http://schemas.microsoft.com/office/powerpoint/2010/main" val="361223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D3B8CEAE-DFEC-4DFB-9A71-B50DB3270865}" type="datetimeFigureOut">
              <a:rPr lang="en-GB" smtClean="0"/>
              <a:t>07/06/2021</a:t>
            </a:fld>
            <a:endParaRPr lang="en-GB"/>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C649548-C53F-45C0-8E32-2C89CEFB5066}" type="slidenum">
              <a:rPr lang="en-GB" smtClean="0"/>
              <a:t>‹#›</a:t>
            </a:fld>
            <a:endParaRPr lang="en-GB"/>
          </a:p>
        </p:txBody>
      </p:sp>
    </p:spTree>
    <p:extLst>
      <p:ext uri="{BB962C8B-B14F-4D97-AF65-F5344CB8AC3E}">
        <p14:creationId xmlns:p14="http://schemas.microsoft.com/office/powerpoint/2010/main" val="212324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D3B8CEAE-DFEC-4DFB-9A71-B50DB3270865}" type="datetimeFigureOut">
              <a:rPr lang="en-GB" smtClean="0"/>
              <a:t>07/06/2021</a:t>
            </a:fld>
            <a:endParaRPr lang="en-GB"/>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6C649548-C53F-45C0-8E32-2C89CEFB5066}" type="slidenum">
              <a:rPr lang="en-GB" smtClean="0"/>
              <a:t>‹#›</a:t>
            </a:fld>
            <a:endParaRPr lang="en-GB"/>
          </a:p>
        </p:txBody>
      </p:sp>
    </p:spTree>
    <p:extLst>
      <p:ext uri="{BB962C8B-B14F-4D97-AF65-F5344CB8AC3E}">
        <p14:creationId xmlns:p14="http://schemas.microsoft.com/office/powerpoint/2010/main" val="1996908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D3B8CEAE-DFEC-4DFB-9A71-B50DB3270865}" type="datetimeFigureOut">
              <a:rPr lang="en-GB" smtClean="0"/>
              <a:t>07/06/2021</a:t>
            </a:fld>
            <a:endParaRPr lang="en-GB"/>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C649548-C53F-45C0-8E32-2C89CEFB5066}" type="slidenum">
              <a:rPr lang="en-GB" smtClean="0"/>
              <a:t>‹#›</a:t>
            </a:fld>
            <a:endParaRPr lang="en-GB"/>
          </a:p>
        </p:txBody>
      </p:sp>
    </p:spTree>
    <p:extLst>
      <p:ext uri="{BB962C8B-B14F-4D97-AF65-F5344CB8AC3E}">
        <p14:creationId xmlns:p14="http://schemas.microsoft.com/office/powerpoint/2010/main" val="2717085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a:prstGeom prst="rect">
            <a:avLst/>
          </a:prstGeo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D3B8CEAE-DFEC-4DFB-9A71-B50DB3270865}" type="datetimeFigureOut">
              <a:rPr lang="en-GB" smtClean="0"/>
              <a:t>07/06/2021</a:t>
            </a:fld>
            <a:endParaRPr lang="en-GB"/>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C649548-C53F-45C0-8E32-2C89CEFB5066}" type="slidenum">
              <a:rPr lang="en-GB" smtClean="0"/>
              <a:t>‹#›</a:t>
            </a:fld>
            <a:endParaRPr lang="en-GB"/>
          </a:p>
        </p:txBody>
      </p:sp>
    </p:spTree>
    <p:extLst>
      <p:ext uri="{BB962C8B-B14F-4D97-AF65-F5344CB8AC3E}">
        <p14:creationId xmlns:p14="http://schemas.microsoft.com/office/powerpoint/2010/main" val="2704809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84784"/>
            <a:ext cx="8229600" cy="3240360"/>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9" name="Picture 8" descr="Energy_mastheads_larg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
            <a:ext cx="9144000" cy="1010412"/>
          </a:xfrm>
          <a:prstGeom prst="rect">
            <a:avLst/>
          </a:prstGeom>
        </p:spPr>
      </p:pic>
      <p:pic>
        <p:nvPicPr>
          <p:cNvPr id="10" name="Picture 9" descr="master_outline_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9513" y="6381328"/>
            <a:ext cx="463227" cy="288032"/>
          </a:xfrm>
          <a:prstGeom prst="rect">
            <a:avLst/>
          </a:prstGeom>
        </p:spPr>
      </p:pic>
    </p:spTree>
    <p:extLst>
      <p:ext uri="{BB962C8B-B14F-4D97-AF65-F5344CB8AC3E}">
        <p14:creationId xmlns:p14="http://schemas.microsoft.com/office/powerpoint/2010/main" val="1643412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36712"/>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2276873"/>
            <a:ext cx="8229600" cy="38492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10" descr="energy-_mastheads_small.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2064"/>
          </a:xfrm>
          <a:prstGeom prst="rect">
            <a:avLst/>
          </a:prstGeom>
        </p:spPr>
      </p:pic>
      <p:pic>
        <p:nvPicPr>
          <p:cNvPr id="12" name="Picture 11" descr="master_outline_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9513" y="6381328"/>
            <a:ext cx="463227" cy="288032"/>
          </a:xfrm>
          <a:prstGeom prst="rect">
            <a:avLst/>
          </a:prstGeom>
        </p:spPr>
      </p:pic>
    </p:spTree>
    <p:extLst>
      <p:ext uri="{BB962C8B-B14F-4D97-AF65-F5344CB8AC3E}">
        <p14:creationId xmlns:p14="http://schemas.microsoft.com/office/powerpoint/2010/main" val="1328014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anandarajah@ucl.ac.uk" TargetMode="External"/><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mailto:g.anandarajah@ucl.ac.uk"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greengrowthknowledge.org/national-documents/ethiopia-growth-and-transformation-plan-ii-gtp-ii"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www.africa-energy-forum.com/article/ethiopia-national-electrification-program-20-repor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007616"/>
            <a:ext cx="9153915" cy="5898875"/>
          </a:xfrm>
          <a:prstGeom prst="rect">
            <a:avLst/>
          </a:prstGeom>
        </p:spPr>
      </p:pic>
      <p:sp>
        <p:nvSpPr>
          <p:cNvPr id="3" name="Subtitle 2"/>
          <p:cNvSpPr>
            <a:spLocks noGrp="1"/>
          </p:cNvSpPr>
          <p:nvPr>
            <p:ph type="subTitle" idx="1"/>
          </p:nvPr>
        </p:nvSpPr>
        <p:spPr>
          <a:xfrm>
            <a:off x="72008" y="5785815"/>
            <a:ext cx="9036496" cy="1072185"/>
          </a:xfrm>
        </p:spPr>
        <p:txBody>
          <a:bodyPr/>
          <a:lstStyle/>
          <a:p>
            <a:pPr>
              <a:lnSpc>
                <a:spcPts val="2540"/>
              </a:lnSpc>
              <a:spcBef>
                <a:spcPts val="0"/>
              </a:spcBef>
            </a:pPr>
            <a:r>
              <a:rPr lang="en-GB" sz="2400" dirty="0">
                <a:solidFill>
                  <a:schemeClr val="bg1"/>
                </a:solidFill>
              </a:rPr>
              <a:t>Dr Gabrial Anandarajah</a:t>
            </a:r>
          </a:p>
          <a:p>
            <a:pPr>
              <a:lnSpc>
                <a:spcPts val="2540"/>
              </a:lnSpc>
              <a:spcBef>
                <a:spcPts val="0"/>
              </a:spcBef>
            </a:pPr>
            <a:r>
              <a:rPr lang="en-GB" sz="2400" dirty="0">
                <a:solidFill>
                  <a:schemeClr val="bg1"/>
                </a:solidFill>
              </a:rPr>
              <a:t>UCL Energy Institute, University College London, United Kingdom, </a:t>
            </a:r>
            <a:r>
              <a:rPr lang="en-GB" sz="2400" dirty="0">
                <a:solidFill>
                  <a:schemeClr val="bg1"/>
                </a:solidFill>
                <a:hlinkClick r:id="rId3">
                  <a:extLst>
                    <a:ext uri="{A12FA001-AC4F-418D-AE19-62706E023703}">
                      <ahyp:hlinkClr xmlns:ahyp="http://schemas.microsoft.com/office/drawing/2018/hyperlinkcolor" val="tx"/>
                    </a:ext>
                  </a:extLst>
                </a:hlinkClick>
              </a:rPr>
              <a:t>g.anandarajah@ucl.ac.uk</a:t>
            </a:r>
            <a:endParaRPr lang="en-GB" sz="2400" dirty="0">
              <a:solidFill>
                <a:schemeClr val="bg1"/>
              </a:solidFill>
            </a:endParaRPr>
          </a:p>
          <a:p>
            <a:pPr>
              <a:lnSpc>
                <a:spcPts val="3340"/>
              </a:lnSpc>
            </a:pPr>
            <a:endParaRPr lang="en-GB" sz="2400" dirty="0">
              <a:solidFill>
                <a:schemeClr val="bg1"/>
              </a:solidFill>
            </a:endParaRPr>
          </a:p>
        </p:txBody>
      </p:sp>
      <p:sp>
        <p:nvSpPr>
          <p:cNvPr id="6" name="Title 5">
            <a:extLst>
              <a:ext uri="{FF2B5EF4-FFF2-40B4-BE49-F238E27FC236}">
                <a16:creationId xmlns:a16="http://schemas.microsoft.com/office/drawing/2014/main" id="{88EA124E-A05C-674E-9347-996EB26F908C}"/>
              </a:ext>
            </a:extLst>
          </p:cNvPr>
          <p:cNvSpPr>
            <a:spLocks noGrp="1"/>
          </p:cNvSpPr>
          <p:nvPr>
            <p:ph type="ctrTitle"/>
          </p:nvPr>
        </p:nvSpPr>
        <p:spPr>
          <a:xfrm>
            <a:off x="539552" y="1007616"/>
            <a:ext cx="7632847" cy="1845320"/>
          </a:xfrm>
        </p:spPr>
        <p:txBody>
          <a:bodyPr>
            <a:normAutofit fontScale="90000"/>
          </a:bodyPr>
          <a:lstStyle/>
          <a:p>
            <a:r>
              <a:rPr lang="en-GB" b="1" dirty="0">
                <a:solidFill>
                  <a:schemeClr val="bg1"/>
                </a:solidFill>
              </a:rPr>
              <a:t>IMPROVING ENERGY SYSTEMS AND ENERGY ACCESS IN ETHIOPIA: AN INCLUSIVE APPROACH</a:t>
            </a:r>
          </a:p>
        </p:txBody>
      </p:sp>
    </p:spTree>
    <p:extLst>
      <p:ext uri="{BB962C8B-B14F-4D97-AF65-F5344CB8AC3E}">
        <p14:creationId xmlns:p14="http://schemas.microsoft.com/office/powerpoint/2010/main" val="566882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3FD1-DFE8-0E49-92B9-58F161BBA75C}"/>
              </a:ext>
            </a:extLst>
          </p:cNvPr>
          <p:cNvSpPr>
            <a:spLocks noGrp="1"/>
          </p:cNvSpPr>
          <p:nvPr>
            <p:ph type="title"/>
          </p:nvPr>
        </p:nvSpPr>
        <p:spPr>
          <a:xfrm>
            <a:off x="457200" y="548680"/>
            <a:ext cx="8229600" cy="1143000"/>
          </a:xfrm>
        </p:spPr>
        <p:txBody>
          <a:bodyPr>
            <a:normAutofit fontScale="90000"/>
          </a:bodyPr>
          <a:lstStyle/>
          <a:p>
            <a:r>
              <a:rPr lang="en-GB" dirty="0"/>
              <a:t>Evolution of electricity demand (GWh) in each scenario</a:t>
            </a:r>
          </a:p>
        </p:txBody>
      </p:sp>
      <p:pic>
        <p:nvPicPr>
          <p:cNvPr id="4" name="Content Placeholder 3">
            <a:extLst>
              <a:ext uri="{FF2B5EF4-FFF2-40B4-BE49-F238E27FC236}">
                <a16:creationId xmlns:a16="http://schemas.microsoft.com/office/drawing/2014/main" id="{AC891EA7-4D68-514C-895E-59FE4CC6B210}"/>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01217" y="1988840"/>
            <a:ext cx="8003231" cy="4608512"/>
          </a:xfrm>
          <a:prstGeom prst="rect">
            <a:avLst/>
          </a:prstGeom>
        </p:spPr>
      </p:pic>
    </p:spTree>
    <p:extLst>
      <p:ext uri="{BB962C8B-B14F-4D97-AF65-F5344CB8AC3E}">
        <p14:creationId xmlns:p14="http://schemas.microsoft.com/office/powerpoint/2010/main" val="77299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E2C8F-6868-DA45-B956-C5FA8EA0FCA7}"/>
              </a:ext>
            </a:extLst>
          </p:cNvPr>
          <p:cNvSpPr>
            <a:spLocks noGrp="1"/>
          </p:cNvSpPr>
          <p:nvPr>
            <p:ph type="title"/>
          </p:nvPr>
        </p:nvSpPr>
        <p:spPr>
          <a:xfrm>
            <a:off x="457200" y="476672"/>
            <a:ext cx="8229600" cy="792088"/>
          </a:xfrm>
        </p:spPr>
        <p:txBody>
          <a:bodyPr/>
          <a:lstStyle/>
          <a:p>
            <a:r>
              <a:rPr lang="en-GB" dirty="0"/>
              <a:t>On-grid vs off-grid</a:t>
            </a:r>
          </a:p>
        </p:txBody>
      </p:sp>
      <p:sp>
        <p:nvSpPr>
          <p:cNvPr id="3" name="Content Placeholder 2">
            <a:extLst>
              <a:ext uri="{FF2B5EF4-FFF2-40B4-BE49-F238E27FC236}">
                <a16:creationId xmlns:a16="http://schemas.microsoft.com/office/drawing/2014/main" id="{6F77C44F-0848-7C4C-B913-0D02E558EA9B}"/>
              </a:ext>
            </a:extLst>
          </p:cNvPr>
          <p:cNvSpPr>
            <a:spLocks noGrp="1"/>
          </p:cNvSpPr>
          <p:nvPr>
            <p:ph idx="1"/>
          </p:nvPr>
        </p:nvSpPr>
        <p:spPr>
          <a:xfrm>
            <a:off x="318356" y="1332056"/>
            <a:ext cx="8507288" cy="1008112"/>
          </a:xfrm>
        </p:spPr>
        <p:txBody>
          <a:bodyPr>
            <a:normAutofit lnSpcReduction="10000"/>
          </a:bodyPr>
          <a:lstStyle/>
          <a:p>
            <a:r>
              <a:rPr lang="en-GB" dirty="0"/>
              <a:t>Electrification targets can be achieved at lower cost with off-grid technologies</a:t>
            </a:r>
          </a:p>
        </p:txBody>
      </p:sp>
      <p:sp>
        <p:nvSpPr>
          <p:cNvPr id="4" name="TextBox 3">
            <a:extLst>
              <a:ext uri="{FF2B5EF4-FFF2-40B4-BE49-F238E27FC236}">
                <a16:creationId xmlns:a16="http://schemas.microsoft.com/office/drawing/2014/main" id="{DB286DC6-FA2D-E949-AFC4-500D9EFF7739}"/>
              </a:ext>
            </a:extLst>
          </p:cNvPr>
          <p:cNvSpPr txBox="1"/>
          <p:nvPr/>
        </p:nvSpPr>
        <p:spPr>
          <a:xfrm>
            <a:off x="1531300" y="6273225"/>
            <a:ext cx="7596336" cy="584775"/>
          </a:xfrm>
          <a:prstGeom prst="rect">
            <a:avLst/>
          </a:prstGeom>
          <a:noFill/>
        </p:spPr>
        <p:txBody>
          <a:bodyPr wrap="square" rtlCol="0">
            <a:spAutoFit/>
          </a:bodyPr>
          <a:lstStyle/>
          <a:p>
            <a:r>
              <a:rPr lang="en-GB" sz="1600" dirty="0"/>
              <a:t>Source: Energy system development pathways for Ethiopia: Policy Brief</a:t>
            </a:r>
          </a:p>
          <a:p>
            <a:r>
              <a:rPr lang="en-GB" sz="1600" dirty="0"/>
              <a:t>DOI:10.5281/zenodo.4606547</a:t>
            </a:r>
          </a:p>
        </p:txBody>
      </p:sp>
      <p:pic>
        <p:nvPicPr>
          <p:cNvPr id="5" name="Picture 4">
            <a:extLst>
              <a:ext uri="{FF2B5EF4-FFF2-40B4-BE49-F238E27FC236}">
                <a16:creationId xmlns:a16="http://schemas.microsoft.com/office/drawing/2014/main" id="{D11D2272-29E5-A64D-97FA-938DCD55C987}"/>
              </a:ext>
            </a:extLst>
          </p:cNvPr>
          <p:cNvPicPr/>
          <p:nvPr/>
        </p:nvPicPr>
        <p:blipFill rotWithShape="1">
          <a:blip r:embed="rId2" cstate="print">
            <a:extLst>
              <a:ext uri="{28A0092B-C50C-407E-A947-70E740481C1C}">
                <a14:useLocalDpi xmlns:a14="http://schemas.microsoft.com/office/drawing/2010/main" val="0"/>
              </a:ext>
            </a:extLst>
          </a:blip>
          <a:srcRect l="4021" t="6694"/>
          <a:stretch/>
        </p:blipFill>
        <p:spPr bwMode="auto">
          <a:xfrm>
            <a:off x="2195736" y="2276872"/>
            <a:ext cx="6192688" cy="40324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042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D26D-6AD0-E243-A978-D85F1A442461}"/>
              </a:ext>
            </a:extLst>
          </p:cNvPr>
          <p:cNvSpPr>
            <a:spLocks noGrp="1"/>
          </p:cNvSpPr>
          <p:nvPr>
            <p:ph type="title"/>
          </p:nvPr>
        </p:nvSpPr>
        <p:spPr>
          <a:xfrm>
            <a:off x="1115616" y="620688"/>
            <a:ext cx="7488832" cy="648072"/>
          </a:xfrm>
        </p:spPr>
        <p:txBody>
          <a:bodyPr>
            <a:noAutofit/>
          </a:bodyPr>
          <a:lstStyle/>
          <a:p>
            <a:r>
              <a:rPr lang="en-GB" sz="3000" dirty="0"/>
              <a:t>Technology split by scenarios for key years 2030 and 2065 (GW)</a:t>
            </a:r>
          </a:p>
        </p:txBody>
      </p:sp>
      <p:sp>
        <p:nvSpPr>
          <p:cNvPr id="3" name="Content Placeholder 2">
            <a:extLst>
              <a:ext uri="{FF2B5EF4-FFF2-40B4-BE49-F238E27FC236}">
                <a16:creationId xmlns:a16="http://schemas.microsoft.com/office/drawing/2014/main" id="{92BF65FF-1B01-A947-A574-3EE2CC081790}"/>
              </a:ext>
            </a:extLst>
          </p:cNvPr>
          <p:cNvSpPr>
            <a:spLocks noGrp="1"/>
          </p:cNvSpPr>
          <p:nvPr>
            <p:ph idx="1"/>
          </p:nvPr>
        </p:nvSpPr>
        <p:spPr>
          <a:xfrm>
            <a:off x="251520" y="1340768"/>
            <a:ext cx="8784976" cy="1512167"/>
          </a:xfrm>
        </p:spPr>
        <p:txBody>
          <a:bodyPr>
            <a:normAutofit/>
          </a:bodyPr>
          <a:lstStyle/>
          <a:p>
            <a:r>
              <a:rPr lang="en-GB" sz="2000" dirty="0"/>
              <a:t>Supply side implications of electrification are significant – rapid growth in capacity is needed</a:t>
            </a:r>
          </a:p>
          <a:p>
            <a:r>
              <a:rPr lang="en-GB" sz="2000" dirty="0"/>
              <a:t>A high level of ambition is required to meet the increase in electricity demands under all but the most pessimistic scenarios</a:t>
            </a:r>
          </a:p>
        </p:txBody>
      </p:sp>
      <p:pic>
        <p:nvPicPr>
          <p:cNvPr id="4" name="Picture 3">
            <a:extLst>
              <a:ext uri="{FF2B5EF4-FFF2-40B4-BE49-F238E27FC236}">
                <a16:creationId xmlns:a16="http://schemas.microsoft.com/office/drawing/2014/main" id="{250EE1A4-A4FB-A642-A4E1-EBB6E31CB20E}"/>
              </a:ext>
            </a:extLst>
          </p:cNvPr>
          <p:cNvPicPr/>
          <p:nvPr/>
        </p:nvPicPr>
        <p:blipFill rotWithShape="1">
          <a:blip r:embed="rId2" cstate="print">
            <a:extLst>
              <a:ext uri="{28A0092B-C50C-407E-A947-70E740481C1C}">
                <a14:useLocalDpi xmlns:a14="http://schemas.microsoft.com/office/drawing/2010/main" val="0"/>
              </a:ext>
            </a:extLst>
          </a:blip>
          <a:stretch/>
        </p:blipFill>
        <p:spPr bwMode="auto">
          <a:xfrm>
            <a:off x="1115616" y="2780930"/>
            <a:ext cx="6624736" cy="4032446"/>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186786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E3ED3-7D3E-3540-AC6B-F74F7AC81B21}"/>
              </a:ext>
            </a:extLst>
          </p:cNvPr>
          <p:cNvSpPr>
            <a:spLocks noGrp="1"/>
          </p:cNvSpPr>
          <p:nvPr>
            <p:ph type="title"/>
          </p:nvPr>
        </p:nvSpPr>
        <p:spPr>
          <a:xfrm>
            <a:off x="0" y="476672"/>
            <a:ext cx="9144000" cy="720080"/>
          </a:xfrm>
        </p:spPr>
        <p:txBody>
          <a:bodyPr>
            <a:noAutofit/>
          </a:bodyPr>
          <a:lstStyle/>
          <a:p>
            <a:r>
              <a:rPr lang="en-GB" sz="3600" dirty="0"/>
              <a:t>Ranges of technology capacity in 2030 and 2065</a:t>
            </a:r>
          </a:p>
        </p:txBody>
      </p:sp>
      <p:sp>
        <p:nvSpPr>
          <p:cNvPr id="3" name="Content Placeholder 2">
            <a:extLst>
              <a:ext uri="{FF2B5EF4-FFF2-40B4-BE49-F238E27FC236}">
                <a16:creationId xmlns:a16="http://schemas.microsoft.com/office/drawing/2014/main" id="{B0F7FC4E-C508-A44D-8637-91B37898ECB3}"/>
              </a:ext>
            </a:extLst>
          </p:cNvPr>
          <p:cNvSpPr>
            <a:spLocks noGrp="1"/>
          </p:cNvSpPr>
          <p:nvPr>
            <p:ph idx="1"/>
          </p:nvPr>
        </p:nvSpPr>
        <p:spPr>
          <a:xfrm>
            <a:off x="107504" y="1340768"/>
            <a:ext cx="9036496" cy="1440159"/>
          </a:xfrm>
        </p:spPr>
        <p:txBody>
          <a:bodyPr>
            <a:normAutofit fontScale="85000" lnSpcReduction="20000"/>
          </a:bodyPr>
          <a:lstStyle/>
          <a:p>
            <a:r>
              <a:rPr lang="en-GB" dirty="0"/>
              <a:t>Before 2030, there is a clear role for the expansion of hydropower (12-45GW by 2030) across the range of scenarios explored, with a smaller, but significant, near term role for wind, solar, geothermal and natural gas.</a:t>
            </a:r>
          </a:p>
        </p:txBody>
      </p:sp>
      <p:pic>
        <p:nvPicPr>
          <p:cNvPr id="4" name="Picture 3">
            <a:extLst>
              <a:ext uri="{FF2B5EF4-FFF2-40B4-BE49-F238E27FC236}">
                <a16:creationId xmlns:a16="http://schemas.microsoft.com/office/drawing/2014/main" id="{916431A4-F16A-BE4D-8AD1-120221893529}"/>
              </a:ext>
            </a:extLst>
          </p:cNvPr>
          <p:cNvPicPr/>
          <p:nvPr/>
        </p:nvPicPr>
        <p:blipFill>
          <a:blip r:embed="rId2" cstate="print">
            <a:extLst>
              <a:ext uri="{28A0092B-C50C-407E-A947-70E740481C1C}">
                <a14:useLocalDpi xmlns:a14="http://schemas.microsoft.com/office/drawing/2010/main" val="0"/>
              </a:ext>
            </a:extLst>
          </a:blip>
          <a:srcRect l="635" r="635"/>
          <a:stretch>
            <a:fillRect/>
          </a:stretch>
        </p:blipFill>
        <p:spPr bwMode="auto">
          <a:xfrm>
            <a:off x="1259632" y="2780926"/>
            <a:ext cx="6696744" cy="39604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8561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F0F09-1BDF-8943-9461-141032DC51D5}"/>
              </a:ext>
            </a:extLst>
          </p:cNvPr>
          <p:cNvSpPr>
            <a:spLocks noGrp="1"/>
          </p:cNvSpPr>
          <p:nvPr>
            <p:ph type="title"/>
          </p:nvPr>
        </p:nvSpPr>
        <p:spPr>
          <a:xfrm>
            <a:off x="0" y="548680"/>
            <a:ext cx="9144000" cy="720080"/>
          </a:xfrm>
        </p:spPr>
        <p:txBody>
          <a:bodyPr>
            <a:normAutofit fontScale="90000"/>
          </a:bodyPr>
          <a:lstStyle/>
          <a:p>
            <a:r>
              <a:rPr lang="en-GB" b="1" dirty="0"/>
              <a:t>Conclusions</a:t>
            </a:r>
          </a:p>
        </p:txBody>
      </p:sp>
      <p:sp>
        <p:nvSpPr>
          <p:cNvPr id="3" name="Content Placeholder 2">
            <a:extLst>
              <a:ext uri="{FF2B5EF4-FFF2-40B4-BE49-F238E27FC236}">
                <a16:creationId xmlns:a16="http://schemas.microsoft.com/office/drawing/2014/main" id="{A3D6186E-4523-1F4B-8304-6F09E156A3E9}"/>
              </a:ext>
            </a:extLst>
          </p:cNvPr>
          <p:cNvSpPr>
            <a:spLocks noGrp="1"/>
          </p:cNvSpPr>
          <p:nvPr>
            <p:ph idx="1"/>
          </p:nvPr>
        </p:nvSpPr>
        <p:spPr>
          <a:xfrm>
            <a:off x="251520" y="1412776"/>
            <a:ext cx="8712968" cy="5328592"/>
          </a:xfrm>
        </p:spPr>
        <p:txBody>
          <a:bodyPr>
            <a:normAutofit fontScale="77500" lnSpcReduction="20000"/>
          </a:bodyPr>
          <a:lstStyle/>
          <a:p>
            <a:pPr lvl="0"/>
            <a:r>
              <a:rPr lang="en-GB" dirty="0"/>
              <a:t>This research developed five transition pathways to modern energy in Ethiopia, specifically clean electricity by incorporating behavioural issues (social science) in energy system modelling. </a:t>
            </a:r>
          </a:p>
          <a:p>
            <a:pPr lvl="0"/>
            <a:endParaRPr lang="en-GB" sz="1300" dirty="0"/>
          </a:p>
          <a:p>
            <a:pPr lvl="0"/>
            <a:r>
              <a:rPr lang="en-GB" dirty="0"/>
              <a:t>Ethiopia’s ambitious electrification targets can be achieved at lower cost with a greater role for off-grid technologies. </a:t>
            </a:r>
          </a:p>
          <a:p>
            <a:pPr lvl="0"/>
            <a:endParaRPr lang="en-GB" sz="1400" dirty="0"/>
          </a:p>
          <a:p>
            <a:pPr lvl="0"/>
            <a:r>
              <a:rPr lang="en-GB" dirty="0"/>
              <a:t>Aside from hydropower, there are significant roles for solar, wind, geothermal as well as natural gas generation technologies.</a:t>
            </a:r>
          </a:p>
          <a:p>
            <a:pPr lvl="0"/>
            <a:endParaRPr lang="en-GB" sz="1300" dirty="0"/>
          </a:p>
          <a:p>
            <a:pPr lvl="0"/>
            <a:r>
              <a:rPr lang="en-GB" dirty="0"/>
              <a:t>Significant revenue potential from energy trade opportunities could cover up to 30% of the costs of new electricity capacity in Ethiopia between 2015 and 2065.</a:t>
            </a:r>
          </a:p>
          <a:p>
            <a:pPr lvl="0"/>
            <a:endParaRPr lang="en-GB" sz="1400" dirty="0"/>
          </a:p>
          <a:p>
            <a:pPr lvl="0"/>
            <a:r>
              <a:rPr lang="en-GB" dirty="0"/>
              <a:t>The large expansion of hydropower will link Ethiopian energy security to the uncertain impacts of climate change.</a:t>
            </a:r>
          </a:p>
        </p:txBody>
      </p:sp>
    </p:spTree>
    <p:extLst>
      <p:ext uri="{BB962C8B-B14F-4D97-AF65-F5344CB8AC3E}">
        <p14:creationId xmlns:p14="http://schemas.microsoft.com/office/powerpoint/2010/main" val="621718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79AFE-D1AD-9840-8FFC-D4A8E6065747}"/>
              </a:ext>
            </a:extLst>
          </p:cNvPr>
          <p:cNvSpPr>
            <a:spLocks noGrp="1"/>
          </p:cNvSpPr>
          <p:nvPr>
            <p:ph type="title"/>
          </p:nvPr>
        </p:nvSpPr>
        <p:spPr>
          <a:xfrm>
            <a:off x="457200" y="476672"/>
            <a:ext cx="8229600" cy="792088"/>
          </a:xfrm>
        </p:spPr>
        <p:txBody>
          <a:bodyPr>
            <a:normAutofit/>
          </a:bodyPr>
          <a:lstStyle/>
          <a:p>
            <a:r>
              <a:rPr lang="en-GB" b="1" dirty="0"/>
              <a:t>Consumer behaviour</a:t>
            </a:r>
          </a:p>
        </p:txBody>
      </p:sp>
      <p:sp>
        <p:nvSpPr>
          <p:cNvPr id="3" name="Content Placeholder 2">
            <a:extLst>
              <a:ext uri="{FF2B5EF4-FFF2-40B4-BE49-F238E27FC236}">
                <a16:creationId xmlns:a16="http://schemas.microsoft.com/office/drawing/2014/main" id="{0E5978AF-D83C-2C47-AE8A-C6DCD5E96ABC}"/>
              </a:ext>
            </a:extLst>
          </p:cNvPr>
          <p:cNvSpPr>
            <a:spLocks noGrp="1"/>
          </p:cNvSpPr>
          <p:nvPr>
            <p:ph idx="1"/>
          </p:nvPr>
        </p:nvSpPr>
        <p:spPr>
          <a:xfrm>
            <a:off x="179512" y="1268760"/>
            <a:ext cx="8964488" cy="5589240"/>
          </a:xfrm>
        </p:spPr>
        <p:txBody>
          <a:bodyPr>
            <a:normAutofit fontScale="70000" lnSpcReduction="20000"/>
          </a:bodyPr>
          <a:lstStyle/>
          <a:p>
            <a:r>
              <a:rPr lang="en-GB" dirty="0"/>
              <a:t>A household questionnaire survey (1400 urban households from 9 regions in Ethiopia) has been carried out in and around Addis Ababa to understand energy efficiency improvement opportunities.</a:t>
            </a:r>
          </a:p>
          <a:p>
            <a:endParaRPr lang="en-GB" sz="1400" dirty="0"/>
          </a:p>
          <a:p>
            <a:r>
              <a:rPr lang="en-US" dirty="0"/>
              <a:t>Households mean energy expenditure constitutes about 4% of their income, which implies that energy expenditures constitute only small proportion of their monthly income and hence this may lower the motivation to adopt energy efficient technologies.</a:t>
            </a:r>
          </a:p>
          <a:p>
            <a:endParaRPr lang="en-US" sz="1400" dirty="0"/>
          </a:p>
          <a:p>
            <a:r>
              <a:rPr lang="en-US" dirty="0"/>
              <a:t>61% did one or more of energy efficiency and conservation activities which includes shifting baking and cooking time, adopting energy efficient technologies, turning off light bubs and other appliances when not in use, and reducing the number of light bulbs.</a:t>
            </a:r>
          </a:p>
          <a:p>
            <a:pPr marL="0" indent="0">
              <a:buNone/>
            </a:pPr>
            <a:r>
              <a:rPr lang="en-GB" dirty="0"/>
              <a:t> </a:t>
            </a:r>
          </a:p>
          <a:p>
            <a:r>
              <a:rPr lang="en-US" dirty="0"/>
              <a:t>Most households (86%) use energy efficiency and conservations activities mainly to reduce energy expenses.</a:t>
            </a:r>
          </a:p>
          <a:p>
            <a:endParaRPr lang="en-US" sz="1400" dirty="0"/>
          </a:p>
          <a:p>
            <a:r>
              <a:rPr lang="en-US" dirty="0"/>
              <a:t>About 12% of the sample use these activities out of concern for climate and future generations. </a:t>
            </a:r>
          </a:p>
          <a:p>
            <a:r>
              <a:rPr lang="en-US" dirty="0"/>
              <a:t>As it is an ongoing project, we have not yet developed behavior scenarios.</a:t>
            </a:r>
            <a:endParaRPr lang="en-GB" dirty="0"/>
          </a:p>
        </p:txBody>
      </p:sp>
    </p:spTree>
    <p:extLst>
      <p:ext uri="{BB962C8B-B14F-4D97-AF65-F5344CB8AC3E}">
        <p14:creationId xmlns:p14="http://schemas.microsoft.com/office/powerpoint/2010/main" val="3141107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85430-F457-D34F-8918-0A46324A794B}"/>
              </a:ext>
            </a:extLst>
          </p:cNvPr>
          <p:cNvSpPr>
            <a:spLocks noGrp="1"/>
          </p:cNvSpPr>
          <p:nvPr>
            <p:ph type="title"/>
          </p:nvPr>
        </p:nvSpPr>
        <p:spPr>
          <a:xfrm>
            <a:off x="251520" y="3511456"/>
            <a:ext cx="8229600" cy="648072"/>
          </a:xfrm>
        </p:spPr>
        <p:txBody>
          <a:bodyPr>
            <a:normAutofit/>
          </a:bodyPr>
          <a:lstStyle/>
          <a:p>
            <a:r>
              <a:rPr lang="en-GB" sz="3200" b="1" dirty="0"/>
              <a:t>Project Partners</a:t>
            </a:r>
          </a:p>
        </p:txBody>
      </p:sp>
      <p:sp>
        <p:nvSpPr>
          <p:cNvPr id="3" name="Content Placeholder 2">
            <a:extLst>
              <a:ext uri="{FF2B5EF4-FFF2-40B4-BE49-F238E27FC236}">
                <a16:creationId xmlns:a16="http://schemas.microsoft.com/office/drawing/2014/main" id="{6EADEC45-27D9-E945-9304-61795113D383}"/>
              </a:ext>
            </a:extLst>
          </p:cNvPr>
          <p:cNvSpPr>
            <a:spLocks noGrp="1"/>
          </p:cNvSpPr>
          <p:nvPr>
            <p:ph idx="1"/>
          </p:nvPr>
        </p:nvSpPr>
        <p:spPr>
          <a:xfrm>
            <a:off x="179512" y="4159528"/>
            <a:ext cx="8820472" cy="2420888"/>
          </a:xfrm>
        </p:spPr>
        <p:txBody>
          <a:bodyPr>
            <a:normAutofit fontScale="62500" lnSpcReduction="20000"/>
          </a:bodyPr>
          <a:lstStyle/>
          <a:p>
            <a:r>
              <a:rPr lang="en-GB" b="1" dirty="0">
                <a:latin typeface="+mj-lt"/>
              </a:rPr>
              <a:t>University College London (UCL) </a:t>
            </a:r>
            <a:r>
              <a:rPr lang="en-GB" dirty="0">
                <a:latin typeface="+mj-lt"/>
              </a:rPr>
              <a:t>- Project lead, United Kingdom: Gabrial Anandarajah, </a:t>
            </a:r>
            <a:r>
              <a:rPr lang="en-GB" dirty="0" err="1">
                <a:latin typeface="+mj-lt"/>
              </a:rPr>
              <a:t>Elusiyan</a:t>
            </a:r>
            <a:r>
              <a:rPr lang="en-GB" dirty="0">
                <a:latin typeface="+mj-lt"/>
              </a:rPr>
              <a:t> </a:t>
            </a:r>
            <a:r>
              <a:rPr lang="en-GB" dirty="0" err="1">
                <a:latin typeface="+mj-lt"/>
              </a:rPr>
              <a:t>Eludoyin</a:t>
            </a:r>
            <a:r>
              <a:rPr lang="en-GB" dirty="0">
                <a:latin typeface="+mj-lt"/>
              </a:rPr>
              <a:t>, Julia Tomei, Oliver Broad, Ben Milligan</a:t>
            </a:r>
            <a:endParaRPr lang="en-GB" b="1" dirty="0">
              <a:latin typeface="+mj-lt"/>
            </a:endParaRPr>
          </a:p>
          <a:p>
            <a:r>
              <a:rPr lang="en-GB" b="1" dirty="0">
                <a:latin typeface="+mj-lt"/>
              </a:rPr>
              <a:t>KTH Royal Institute of Technology (KTH)</a:t>
            </a:r>
            <a:r>
              <a:rPr lang="en-GB" dirty="0">
                <a:latin typeface="+mj-lt"/>
              </a:rPr>
              <a:t>, Sweden: Mark Howells, </a:t>
            </a:r>
            <a:r>
              <a:rPr lang="en-GB" dirty="0" err="1">
                <a:latin typeface="+mj-lt"/>
              </a:rPr>
              <a:t>Ioannis</a:t>
            </a:r>
            <a:r>
              <a:rPr lang="en-GB" dirty="0">
                <a:latin typeface="+mj-lt"/>
              </a:rPr>
              <a:t> </a:t>
            </a:r>
            <a:r>
              <a:rPr lang="en-GB" dirty="0" err="1">
                <a:latin typeface="+mj-lt"/>
              </a:rPr>
              <a:t>Pappis</a:t>
            </a:r>
            <a:r>
              <a:rPr lang="en-GB" dirty="0">
                <a:latin typeface="+mj-lt"/>
              </a:rPr>
              <a:t>, Andreas </a:t>
            </a:r>
            <a:r>
              <a:rPr lang="en-GB" dirty="0" err="1">
                <a:latin typeface="+mj-lt"/>
              </a:rPr>
              <a:t>Sahlberg</a:t>
            </a:r>
            <a:r>
              <a:rPr lang="en-GB" dirty="0">
                <a:latin typeface="+mj-lt"/>
              </a:rPr>
              <a:t>.</a:t>
            </a:r>
            <a:r>
              <a:rPr lang="en-GB" b="1" dirty="0">
                <a:latin typeface="+mj-lt"/>
              </a:rPr>
              <a:t> </a:t>
            </a:r>
          </a:p>
          <a:p>
            <a:r>
              <a:rPr lang="en-GB" b="1" dirty="0">
                <a:latin typeface="+mj-lt"/>
              </a:rPr>
              <a:t>Ethiopian Development Research Institute (EDRI)</a:t>
            </a:r>
            <a:r>
              <a:rPr lang="en-GB" dirty="0">
                <a:latin typeface="+mj-lt"/>
              </a:rPr>
              <a:t>, Ethiopia: </a:t>
            </a:r>
            <a:r>
              <a:rPr lang="en-GB" dirty="0" err="1">
                <a:latin typeface="+mj-lt"/>
              </a:rPr>
              <a:t>Sied</a:t>
            </a:r>
            <a:r>
              <a:rPr lang="en-GB" dirty="0">
                <a:latin typeface="+mj-lt"/>
              </a:rPr>
              <a:t> Hassen, Robel </a:t>
            </a:r>
            <a:r>
              <a:rPr lang="en-GB" dirty="0" err="1">
                <a:latin typeface="+mj-lt"/>
              </a:rPr>
              <a:t>Seifemichael</a:t>
            </a:r>
            <a:endParaRPr lang="en-GB" dirty="0">
              <a:latin typeface="+mj-lt"/>
            </a:endParaRPr>
          </a:p>
          <a:p>
            <a:r>
              <a:rPr lang="en-GB" b="1" dirty="0">
                <a:latin typeface="+mj-lt"/>
              </a:rPr>
              <a:t>Addis Ababa Institute of Technology (AAIT)</a:t>
            </a:r>
            <a:r>
              <a:rPr lang="en-GB" dirty="0">
                <a:latin typeface="+mj-lt"/>
              </a:rPr>
              <a:t>, Ethiopia: Solomon </a:t>
            </a:r>
            <a:r>
              <a:rPr lang="en-GB" dirty="0" err="1">
                <a:latin typeface="+mj-lt"/>
              </a:rPr>
              <a:t>Teferi</a:t>
            </a:r>
            <a:r>
              <a:rPr lang="en-GB" dirty="0">
                <a:latin typeface="+mj-lt"/>
              </a:rPr>
              <a:t>, Getachew Bekele, Tewodros </a:t>
            </a:r>
            <a:r>
              <a:rPr lang="en-GB" dirty="0" err="1">
                <a:latin typeface="+mj-lt"/>
              </a:rPr>
              <a:t>Walle</a:t>
            </a:r>
            <a:r>
              <a:rPr lang="en-GB" dirty="0">
                <a:latin typeface="+mj-lt"/>
              </a:rPr>
              <a:t>, </a:t>
            </a:r>
            <a:r>
              <a:rPr lang="en-GB" dirty="0" err="1">
                <a:latin typeface="+mj-lt"/>
              </a:rPr>
              <a:t>Fitsum</a:t>
            </a:r>
            <a:r>
              <a:rPr lang="en-GB" dirty="0">
                <a:latin typeface="+mj-lt"/>
              </a:rPr>
              <a:t> </a:t>
            </a:r>
            <a:r>
              <a:rPr lang="en-GB" dirty="0" err="1">
                <a:latin typeface="+mj-lt"/>
              </a:rPr>
              <a:t>Salehuamlak</a:t>
            </a:r>
            <a:endParaRPr lang="en-GB" dirty="0">
              <a:latin typeface="+mj-lt"/>
            </a:endParaRPr>
          </a:p>
          <a:p>
            <a:endParaRPr lang="en-GB" dirty="0">
              <a:latin typeface="+mj-lt"/>
            </a:endParaRPr>
          </a:p>
        </p:txBody>
      </p:sp>
      <p:sp>
        <p:nvSpPr>
          <p:cNvPr id="4" name="Title 1">
            <a:extLst>
              <a:ext uri="{FF2B5EF4-FFF2-40B4-BE49-F238E27FC236}">
                <a16:creationId xmlns:a16="http://schemas.microsoft.com/office/drawing/2014/main" id="{E894AB68-5759-A144-B938-1FEE530650B5}"/>
              </a:ext>
            </a:extLst>
          </p:cNvPr>
          <p:cNvSpPr txBox="1">
            <a:spLocks/>
          </p:cNvSpPr>
          <p:nvPr/>
        </p:nvSpPr>
        <p:spPr>
          <a:xfrm>
            <a:off x="251520" y="548680"/>
            <a:ext cx="8229600" cy="864096"/>
          </a:xfrm>
          <a:prstGeom prst="rect">
            <a:avLst/>
          </a:prstGeom>
        </p:spPr>
        <p:txBody>
          <a:bodyPr vert="horz" lIns="91440" tIns="45720" rIns="91440" bIns="45720" rtlCol="0" anchor="ctr">
            <a:noAutofit/>
          </a:bodyPr>
          <a:lstStyle>
            <a:lvl1pPr algn="ctr" defTabSz="914377" rtl="0" eaLnBrk="1" latinLnBrk="0" hangingPunct="1">
              <a:spcBef>
                <a:spcPct val="0"/>
              </a:spcBef>
              <a:buNone/>
              <a:defRPr sz="4400" kern="1200">
                <a:solidFill>
                  <a:schemeClr val="tx1"/>
                </a:solidFill>
                <a:latin typeface="+mj-lt"/>
                <a:ea typeface="+mj-ea"/>
                <a:cs typeface="+mj-cs"/>
              </a:defRPr>
            </a:lvl1pPr>
          </a:lstStyle>
          <a:p>
            <a:r>
              <a:rPr lang="en-GB" sz="4000" b="1" dirty="0"/>
              <a:t>Acknowledgement</a:t>
            </a:r>
          </a:p>
        </p:txBody>
      </p:sp>
      <p:sp>
        <p:nvSpPr>
          <p:cNvPr id="5" name="Rectangle 4">
            <a:extLst>
              <a:ext uri="{FF2B5EF4-FFF2-40B4-BE49-F238E27FC236}">
                <a16:creationId xmlns:a16="http://schemas.microsoft.com/office/drawing/2014/main" id="{5E2ED3C7-D17C-2943-8511-B2F62AB25E55}"/>
              </a:ext>
            </a:extLst>
          </p:cNvPr>
          <p:cNvSpPr/>
          <p:nvPr/>
        </p:nvSpPr>
        <p:spPr>
          <a:xfrm>
            <a:off x="395536" y="1492620"/>
            <a:ext cx="8604448" cy="1938992"/>
          </a:xfrm>
          <a:prstGeom prst="rect">
            <a:avLst/>
          </a:prstGeom>
        </p:spPr>
        <p:txBody>
          <a:bodyPr wrap="square">
            <a:spAutoFit/>
          </a:bodyPr>
          <a:lstStyle/>
          <a:p>
            <a:r>
              <a:rPr lang="en-US" sz="2400" dirty="0">
                <a:latin typeface="+mj-lt"/>
              </a:rPr>
              <a:t>Commonwealth &amp; Development Office—UKAID supported this project. This is part of the Applied Research Program on Energy for Economic Growth (EEG), led by Oxford Policy Management. The views expressed in this paper do not necessarily reflect the UK government’s official policies.</a:t>
            </a:r>
            <a:endParaRPr lang="en-GB" sz="2400" dirty="0">
              <a:latin typeface="+mj-lt"/>
            </a:endParaRPr>
          </a:p>
        </p:txBody>
      </p:sp>
    </p:spTree>
    <p:extLst>
      <p:ext uri="{BB962C8B-B14F-4D97-AF65-F5344CB8AC3E}">
        <p14:creationId xmlns:p14="http://schemas.microsoft.com/office/powerpoint/2010/main" val="1132780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04864"/>
            <a:ext cx="8229600" cy="1143000"/>
          </a:xfrm>
        </p:spPr>
        <p:txBody>
          <a:bodyPr>
            <a:normAutofit/>
          </a:bodyPr>
          <a:lstStyle/>
          <a:p>
            <a:r>
              <a:rPr lang="en-GB" sz="6000" dirty="0"/>
              <a:t>Thank you</a:t>
            </a:r>
          </a:p>
        </p:txBody>
      </p:sp>
      <p:sp>
        <p:nvSpPr>
          <p:cNvPr id="3" name="Content Placeholder 2"/>
          <p:cNvSpPr>
            <a:spLocks noGrp="1"/>
          </p:cNvSpPr>
          <p:nvPr>
            <p:ph idx="1"/>
          </p:nvPr>
        </p:nvSpPr>
        <p:spPr>
          <a:xfrm>
            <a:off x="467544" y="4077073"/>
            <a:ext cx="8229600" cy="1689051"/>
          </a:xfrm>
        </p:spPr>
        <p:txBody>
          <a:bodyPr/>
          <a:lstStyle/>
          <a:p>
            <a:pPr marL="0" indent="0" algn="ctr">
              <a:buNone/>
            </a:pPr>
            <a:r>
              <a:rPr lang="en-GB" dirty="0">
                <a:hlinkClick r:id="rId2"/>
              </a:rPr>
              <a:t>g.anandarajah@ucl.ac.uk</a:t>
            </a:r>
            <a:endParaRPr lang="en-GB" dirty="0"/>
          </a:p>
          <a:p>
            <a:endParaRPr lang="en-GB" dirty="0"/>
          </a:p>
        </p:txBody>
      </p:sp>
    </p:spTree>
    <p:extLst>
      <p:ext uri="{BB962C8B-B14F-4D97-AF65-F5344CB8AC3E}">
        <p14:creationId xmlns:p14="http://schemas.microsoft.com/office/powerpoint/2010/main" val="3733618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40766-E73A-764E-9F8D-B97BD4539BD0}"/>
              </a:ext>
            </a:extLst>
          </p:cNvPr>
          <p:cNvSpPr>
            <a:spLocks noGrp="1"/>
          </p:cNvSpPr>
          <p:nvPr>
            <p:ph type="title"/>
          </p:nvPr>
        </p:nvSpPr>
        <p:spPr>
          <a:xfrm>
            <a:off x="457200" y="548680"/>
            <a:ext cx="8229600" cy="792088"/>
          </a:xfrm>
        </p:spPr>
        <p:txBody>
          <a:bodyPr/>
          <a:lstStyle/>
          <a:p>
            <a:r>
              <a:rPr lang="en-GB" b="1" dirty="0"/>
              <a:t>Content</a:t>
            </a:r>
          </a:p>
        </p:txBody>
      </p:sp>
      <p:sp>
        <p:nvSpPr>
          <p:cNvPr id="3" name="Content Placeholder 2">
            <a:extLst>
              <a:ext uri="{FF2B5EF4-FFF2-40B4-BE49-F238E27FC236}">
                <a16:creationId xmlns:a16="http://schemas.microsoft.com/office/drawing/2014/main" id="{7DEEA6AF-3D77-F74F-8313-46F8CD1FCD02}"/>
              </a:ext>
            </a:extLst>
          </p:cNvPr>
          <p:cNvSpPr>
            <a:spLocks noGrp="1"/>
          </p:cNvSpPr>
          <p:nvPr>
            <p:ph idx="1"/>
          </p:nvPr>
        </p:nvSpPr>
        <p:spPr>
          <a:xfrm>
            <a:off x="457200" y="1628800"/>
            <a:ext cx="8579296" cy="4608511"/>
          </a:xfrm>
        </p:spPr>
        <p:txBody>
          <a:bodyPr>
            <a:normAutofit/>
          </a:bodyPr>
          <a:lstStyle/>
          <a:p>
            <a:r>
              <a:rPr lang="en-GB" dirty="0"/>
              <a:t>Introduction</a:t>
            </a:r>
          </a:p>
          <a:p>
            <a:r>
              <a:rPr lang="en-GB" dirty="0"/>
              <a:t>Methodology</a:t>
            </a:r>
          </a:p>
          <a:p>
            <a:r>
              <a:rPr lang="en-GB" dirty="0"/>
              <a:t>Energy services demand drivers and projection</a:t>
            </a:r>
          </a:p>
          <a:p>
            <a:r>
              <a:rPr lang="en-GB" dirty="0"/>
              <a:t>Qualitative energy transition pathways</a:t>
            </a:r>
          </a:p>
          <a:p>
            <a:r>
              <a:rPr lang="en-GB" dirty="0"/>
              <a:t>Energy system transition pathways</a:t>
            </a:r>
          </a:p>
          <a:p>
            <a:r>
              <a:rPr lang="en-GB" dirty="0"/>
              <a:t>Conclusion</a:t>
            </a:r>
          </a:p>
        </p:txBody>
      </p:sp>
    </p:spTree>
    <p:extLst>
      <p:ext uri="{BB962C8B-B14F-4D97-AF65-F5344CB8AC3E}">
        <p14:creationId xmlns:p14="http://schemas.microsoft.com/office/powerpoint/2010/main" val="2715772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17700-AF55-204D-80AD-90852AF18ED5}"/>
              </a:ext>
            </a:extLst>
          </p:cNvPr>
          <p:cNvSpPr>
            <a:spLocks noGrp="1"/>
          </p:cNvSpPr>
          <p:nvPr>
            <p:ph type="title"/>
          </p:nvPr>
        </p:nvSpPr>
        <p:spPr>
          <a:xfrm>
            <a:off x="444748" y="548680"/>
            <a:ext cx="8229600" cy="792088"/>
          </a:xfrm>
        </p:spPr>
        <p:txBody>
          <a:bodyPr/>
          <a:lstStyle/>
          <a:p>
            <a:r>
              <a:rPr lang="en-GB" dirty="0"/>
              <a:t>Introduction</a:t>
            </a:r>
          </a:p>
        </p:txBody>
      </p:sp>
      <p:sp>
        <p:nvSpPr>
          <p:cNvPr id="3" name="Content Placeholder 2">
            <a:extLst>
              <a:ext uri="{FF2B5EF4-FFF2-40B4-BE49-F238E27FC236}">
                <a16:creationId xmlns:a16="http://schemas.microsoft.com/office/drawing/2014/main" id="{3F0E13A6-88E6-3B42-BCEC-F656E3E036D1}"/>
              </a:ext>
            </a:extLst>
          </p:cNvPr>
          <p:cNvSpPr>
            <a:spLocks noGrp="1"/>
          </p:cNvSpPr>
          <p:nvPr>
            <p:ph idx="1"/>
          </p:nvPr>
        </p:nvSpPr>
        <p:spPr>
          <a:xfrm>
            <a:off x="0" y="1484784"/>
            <a:ext cx="9144000" cy="5373215"/>
          </a:xfrm>
        </p:spPr>
        <p:txBody>
          <a:bodyPr>
            <a:normAutofit fontScale="70000" lnSpcReduction="20000"/>
          </a:bodyPr>
          <a:lstStyle/>
          <a:p>
            <a:r>
              <a:rPr lang="en-GB" dirty="0"/>
              <a:t>Ethiopia is one of the least developed and least electrified countries in the world with an access rate of </a:t>
            </a:r>
            <a:r>
              <a:rPr lang="en-GB" b="1" dirty="0"/>
              <a:t>44 percent</a:t>
            </a:r>
          </a:p>
          <a:p>
            <a:pPr lvl="1"/>
            <a:r>
              <a:rPr lang="en-GB" dirty="0"/>
              <a:t>the second highest electricity access deficit in Africa, with </a:t>
            </a:r>
            <a:r>
              <a:rPr lang="en-GB" b="1" dirty="0"/>
              <a:t>over 60 million people without access electricity from the grid</a:t>
            </a:r>
            <a:r>
              <a:rPr lang="en-GB" dirty="0"/>
              <a:t>. </a:t>
            </a:r>
          </a:p>
          <a:p>
            <a:pPr lvl="1"/>
            <a:r>
              <a:rPr lang="en-GB" dirty="0"/>
              <a:t>about 96 percent of urban households are connected to the grid, while only </a:t>
            </a:r>
            <a:r>
              <a:rPr lang="en-GB" b="1" dirty="0"/>
              <a:t>27 percent of rural households have access to electricity services</a:t>
            </a:r>
            <a:r>
              <a:rPr lang="en-GB" dirty="0"/>
              <a:t>. </a:t>
            </a:r>
          </a:p>
          <a:p>
            <a:endParaRPr lang="en-GB" sz="1100" dirty="0"/>
          </a:p>
          <a:p>
            <a:r>
              <a:rPr lang="en-GB" dirty="0"/>
              <a:t>The Ethiopian Government has a very ambitious and challenging plan to make the country a </a:t>
            </a:r>
            <a:r>
              <a:rPr lang="en-GB" b="1" dirty="0"/>
              <a:t>middle-income country by 2025</a:t>
            </a:r>
            <a:r>
              <a:rPr lang="en-GB" dirty="0"/>
              <a:t>, with no increase in GHG emissions under its second Growth and Transformation Plan (</a:t>
            </a:r>
            <a:r>
              <a:rPr lang="en-GB" u="sng" dirty="0">
                <a:hlinkClick r:id="rId3"/>
              </a:rPr>
              <a:t>GTP II</a:t>
            </a:r>
            <a:r>
              <a:rPr lang="en-GB" dirty="0"/>
              <a:t>). </a:t>
            </a:r>
          </a:p>
          <a:p>
            <a:endParaRPr lang="en-GB" sz="1100" dirty="0"/>
          </a:p>
          <a:p>
            <a:r>
              <a:rPr lang="en-GB" dirty="0"/>
              <a:t>The National Electrification Program 2019 (</a:t>
            </a:r>
            <a:r>
              <a:rPr lang="en-GB" u="sng" dirty="0">
                <a:hlinkClick r:id="rId4"/>
              </a:rPr>
              <a:t>NEP2.0</a:t>
            </a:r>
            <a:r>
              <a:rPr lang="en-GB" dirty="0"/>
              <a:t>) sets another ambitious target of achieving universal electricity access by 2025 of which </a:t>
            </a:r>
            <a:r>
              <a:rPr lang="en-GB" b="1" dirty="0"/>
              <a:t>65%</a:t>
            </a:r>
            <a:r>
              <a:rPr lang="en-GB" dirty="0"/>
              <a:t> is met with grid solutions and the remaining </a:t>
            </a:r>
            <a:r>
              <a:rPr lang="en-GB" b="1" dirty="0"/>
              <a:t>35% is with off-grid technologies</a:t>
            </a:r>
            <a:r>
              <a:rPr lang="en-GB" dirty="0"/>
              <a:t>, mainly renewables. </a:t>
            </a:r>
          </a:p>
          <a:p>
            <a:endParaRPr lang="en-GB" sz="1100" dirty="0"/>
          </a:p>
          <a:p>
            <a:r>
              <a:rPr lang="en-GB" dirty="0"/>
              <a:t>The principal aim of this research is to develop possible transition pathways to modern energy in Ethiopia, specifically clean electricity by incorporating behavioural issues (social science) in energy system modelling.</a:t>
            </a:r>
          </a:p>
          <a:p>
            <a:endParaRPr lang="en-GB" dirty="0"/>
          </a:p>
        </p:txBody>
      </p:sp>
    </p:spTree>
    <p:extLst>
      <p:ext uri="{BB962C8B-B14F-4D97-AF65-F5344CB8AC3E}">
        <p14:creationId xmlns:p14="http://schemas.microsoft.com/office/powerpoint/2010/main" val="1003425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E137A-3EBB-D349-8F3B-C0D6101AA9A9}"/>
              </a:ext>
            </a:extLst>
          </p:cNvPr>
          <p:cNvSpPr>
            <a:spLocks noGrp="1"/>
          </p:cNvSpPr>
          <p:nvPr>
            <p:ph type="title"/>
          </p:nvPr>
        </p:nvSpPr>
        <p:spPr>
          <a:xfrm>
            <a:off x="467544" y="432571"/>
            <a:ext cx="8229600" cy="774052"/>
          </a:xfrm>
        </p:spPr>
        <p:txBody>
          <a:bodyPr/>
          <a:lstStyle/>
          <a:p>
            <a:r>
              <a:rPr lang="en-GB" b="1" dirty="0"/>
              <a:t>Methodology</a:t>
            </a:r>
          </a:p>
        </p:txBody>
      </p:sp>
      <p:pic>
        <p:nvPicPr>
          <p:cNvPr id="4" name="Picture 3">
            <a:extLst>
              <a:ext uri="{FF2B5EF4-FFF2-40B4-BE49-F238E27FC236}">
                <a16:creationId xmlns:a16="http://schemas.microsoft.com/office/drawing/2014/main" id="{0B52A68C-25AE-D844-ABEA-5A1B53A85197}"/>
              </a:ext>
            </a:extLst>
          </p:cNvPr>
          <p:cNvPicPr>
            <a:picLocks noChangeAspect="1"/>
          </p:cNvPicPr>
          <p:nvPr/>
        </p:nvPicPr>
        <p:blipFill>
          <a:blip r:embed="rId2"/>
          <a:stretch>
            <a:fillRect/>
          </a:stretch>
        </p:blipFill>
        <p:spPr>
          <a:xfrm>
            <a:off x="10344" y="2492896"/>
            <a:ext cx="9144000" cy="4307892"/>
          </a:xfrm>
          <a:prstGeom prst="rect">
            <a:avLst/>
          </a:prstGeom>
        </p:spPr>
      </p:pic>
      <p:sp>
        <p:nvSpPr>
          <p:cNvPr id="7" name="Content Placeholder 6">
            <a:extLst>
              <a:ext uri="{FF2B5EF4-FFF2-40B4-BE49-F238E27FC236}">
                <a16:creationId xmlns:a16="http://schemas.microsoft.com/office/drawing/2014/main" id="{112AADF0-2544-4C40-B59E-4C1C6AA88383}"/>
              </a:ext>
            </a:extLst>
          </p:cNvPr>
          <p:cNvSpPr>
            <a:spLocks noGrp="1"/>
          </p:cNvSpPr>
          <p:nvPr>
            <p:ph idx="1"/>
          </p:nvPr>
        </p:nvSpPr>
        <p:spPr>
          <a:xfrm>
            <a:off x="179512" y="1206623"/>
            <a:ext cx="8964488" cy="1340246"/>
          </a:xfrm>
        </p:spPr>
        <p:txBody>
          <a:bodyPr>
            <a:normAutofit fontScale="85000" lnSpcReduction="10000"/>
          </a:bodyPr>
          <a:lstStyle/>
          <a:p>
            <a:pPr marL="0" indent="0">
              <a:buNone/>
            </a:pPr>
            <a:r>
              <a:rPr lang="en-GB" dirty="0"/>
              <a:t>Unlocking barriers in the energy system planning process and policy analysis by developing energy system models that adopt an inclusive approach through stakeholder engagement.</a:t>
            </a:r>
          </a:p>
        </p:txBody>
      </p:sp>
    </p:spTree>
    <p:extLst>
      <p:ext uri="{BB962C8B-B14F-4D97-AF65-F5344CB8AC3E}">
        <p14:creationId xmlns:p14="http://schemas.microsoft.com/office/powerpoint/2010/main" val="3313513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61BE-D184-3B4A-ADAA-2311A6EB395D}"/>
              </a:ext>
            </a:extLst>
          </p:cNvPr>
          <p:cNvSpPr>
            <a:spLocks noGrp="1"/>
          </p:cNvSpPr>
          <p:nvPr>
            <p:ph type="title"/>
          </p:nvPr>
        </p:nvSpPr>
        <p:spPr>
          <a:xfrm>
            <a:off x="107504" y="548680"/>
            <a:ext cx="9036496" cy="720080"/>
          </a:xfrm>
        </p:spPr>
        <p:txBody>
          <a:bodyPr>
            <a:normAutofit/>
          </a:bodyPr>
          <a:lstStyle/>
          <a:p>
            <a:r>
              <a:rPr lang="en-GB" sz="3600" b="1" dirty="0"/>
              <a:t>Energy services demand drivers and projection</a:t>
            </a:r>
          </a:p>
        </p:txBody>
      </p:sp>
      <p:sp>
        <p:nvSpPr>
          <p:cNvPr id="3" name="Content Placeholder 2">
            <a:extLst>
              <a:ext uri="{FF2B5EF4-FFF2-40B4-BE49-F238E27FC236}">
                <a16:creationId xmlns:a16="http://schemas.microsoft.com/office/drawing/2014/main" id="{02868576-7B28-1C40-A244-5FA40D508606}"/>
              </a:ext>
            </a:extLst>
          </p:cNvPr>
          <p:cNvSpPr>
            <a:spLocks noGrp="1"/>
          </p:cNvSpPr>
          <p:nvPr>
            <p:ph idx="1"/>
          </p:nvPr>
        </p:nvSpPr>
        <p:spPr>
          <a:xfrm>
            <a:off x="457200" y="1556792"/>
            <a:ext cx="8507288" cy="5301207"/>
          </a:xfrm>
        </p:spPr>
        <p:txBody>
          <a:bodyPr>
            <a:normAutofit fontScale="85000" lnSpcReduction="20000"/>
          </a:bodyPr>
          <a:lstStyle/>
          <a:p>
            <a:r>
              <a:rPr lang="en-GB" dirty="0"/>
              <a:t>Carried out expert interviews using expert elicitation methods to identify:</a:t>
            </a:r>
          </a:p>
          <a:p>
            <a:pPr lvl="1"/>
            <a:r>
              <a:rPr lang="en-GB" dirty="0"/>
              <a:t>Appropriate drivers for scenarios of electricity demand projections and how they will progress over time</a:t>
            </a:r>
          </a:p>
          <a:p>
            <a:pPr lvl="1"/>
            <a:r>
              <a:rPr lang="en-GB" dirty="0"/>
              <a:t>to understand the types of technologies that will be in stock in the future compared with base case</a:t>
            </a:r>
          </a:p>
          <a:p>
            <a:endParaRPr lang="en-GB" sz="1300" dirty="0"/>
          </a:p>
          <a:p>
            <a:r>
              <a:rPr lang="en-GB" dirty="0"/>
              <a:t>This will influence the calculated tier consumptions (Multi-Tier Framework – MTF - for measuring energy access was first introduced in the 2013 Global Tracking Framework (GTF) report).</a:t>
            </a:r>
          </a:p>
          <a:p>
            <a:endParaRPr lang="en-GB" sz="1200" dirty="0"/>
          </a:p>
          <a:p>
            <a:r>
              <a:rPr lang="en-GB" dirty="0"/>
              <a:t>The LEAP Energy modelling tool has been used to project energy demand using the drivers and their growth rates which were the output of the expert interview analysis.</a:t>
            </a:r>
          </a:p>
        </p:txBody>
      </p:sp>
    </p:spTree>
    <p:extLst>
      <p:ext uri="{BB962C8B-B14F-4D97-AF65-F5344CB8AC3E}">
        <p14:creationId xmlns:p14="http://schemas.microsoft.com/office/powerpoint/2010/main" val="157104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49E2-B895-6343-BE62-DF6DB1C21490}"/>
              </a:ext>
            </a:extLst>
          </p:cNvPr>
          <p:cNvSpPr>
            <a:spLocks noGrp="1"/>
          </p:cNvSpPr>
          <p:nvPr>
            <p:ph type="title"/>
          </p:nvPr>
        </p:nvSpPr>
        <p:spPr>
          <a:xfrm>
            <a:off x="457200" y="548680"/>
            <a:ext cx="8229600" cy="648072"/>
          </a:xfrm>
        </p:spPr>
        <p:txBody>
          <a:bodyPr>
            <a:normAutofit fontScale="90000"/>
          </a:bodyPr>
          <a:lstStyle/>
          <a:p>
            <a:r>
              <a:rPr lang="en-GB" dirty="0"/>
              <a:t>Interview findings </a:t>
            </a:r>
          </a:p>
        </p:txBody>
      </p:sp>
      <p:sp>
        <p:nvSpPr>
          <p:cNvPr id="3" name="Content Placeholder 2">
            <a:extLst>
              <a:ext uri="{FF2B5EF4-FFF2-40B4-BE49-F238E27FC236}">
                <a16:creationId xmlns:a16="http://schemas.microsoft.com/office/drawing/2014/main" id="{268EB9CE-EA98-AB47-BD03-6A582CC4F33D}"/>
              </a:ext>
            </a:extLst>
          </p:cNvPr>
          <p:cNvSpPr>
            <a:spLocks noGrp="1"/>
          </p:cNvSpPr>
          <p:nvPr>
            <p:ph idx="1"/>
          </p:nvPr>
        </p:nvSpPr>
        <p:spPr>
          <a:xfrm>
            <a:off x="179512" y="1233355"/>
            <a:ext cx="8964488" cy="2339661"/>
          </a:xfrm>
        </p:spPr>
        <p:txBody>
          <a:bodyPr>
            <a:normAutofit fontScale="62500" lnSpcReduction="20000"/>
          </a:bodyPr>
          <a:lstStyle/>
          <a:p>
            <a:r>
              <a:rPr lang="en-GB" dirty="0"/>
              <a:t>Households income/GDP/GDP Growth </a:t>
            </a:r>
          </a:p>
          <a:p>
            <a:pPr lvl="1"/>
            <a:r>
              <a:rPr lang="en-GB" dirty="0"/>
              <a:t>On average, by 2060, the experts expect Ethiopian median GDP growth be about 5% </a:t>
            </a:r>
          </a:p>
          <a:p>
            <a:r>
              <a:rPr lang="en-GB" dirty="0"/>
              <a:t>Population Growth </a:t>
            </a:r>
          </a:p>
          <a:p>
            <a:pPr lvl="1"/>
            <a:r>
              <a:rPr lang="en-GB" dirty="0"/>
              <a:t>On average ,by 2060, the experts expect Ethiopian median Population growth be about 1.8% </a:t>
            </a:r>
          </a:p>
          <a:p>
            <a:r>
              <a:rPr lang="en-GB" dirty="0"/>
              <a:t>Rate of urbanization, </a:t>
            </a:r>
          </a:p>
          <a:p>
            <a:pPr lvl="1"/>
            <a:r>
              <a:rPr lang="en-GB" dirty="0"/>
              <a:t>On average, by 2060, the experts expect Ethiopian median share of urban population be about 45% </a:t>
            </a:r>
          </a:p>
        </p:txBody>
      </p:sp>
      <p:pic>
        <p:nvPicPr>
          <p:cNvPr id="4" name="Picture 3">
            <a:extLst>
              <a:ext uri="{FF2B5EF4-FFF2-40B4-BE49-F238E27FC236}">
                <a16:creationId xmlns:a16="http://schemas.microsoft.com/office/drawing/2014/main" id="{78C1207A-CB14-A14C-9EBE-E0E3307834A2}"/>
              </a:ext>
            </a:extLst>
          </p:cNvPr>
          <p:cNvPicPr>
            <a:picLocks noChangeAspect="1"/>
          </p:cNvPicPr>
          <p:nvPr/>
        </p:nvPicPr>
        <p:blipFill>
          <a:blip r:embed="rId2"/>
          <a:stretch>
            <a:fillRect/>
          </a:stretch>
        </p:blipFill>
        <p:spPr>
          <a:xfrm>
            <a:off x="0" y="3573016"/>
            <a:ext cx="4546600" cy="2819400"/>
          </a:xfrm>
          <a:prstGeom prst="rect">
            <a:avLst/>
          </a:prstGeom>
        </p:spPr>
      </p:pic>
      <p:pic>
        <p:nvPicPr>
          <p:cNvPr id="5" name="Picture 4">
            <a:extLst>
              <a:ext uri="{FF2B5EF4-FFF2-40B4-BE49-F238E27FC236}">
                <a16:creationId xmlns:a16="http://schemas.microsoft.com/office/drawing/2014/main" id="{B546DE40-F677-B448-8971-AF588A5F5810}"/>
              </a:ext>
            </a:extLst>
          </p:cNvPr>
          <p:cNvPicPr>
            <a:picLocks noChangeAspect="1"/>
          </p:cNvPicPr>
          <p:nvPr/>
        </p:nvPicPr>
        <p:blipFill>
          <a:blip r:embed="rId3"/>
          <a:stretch>
            <a:fillRect/>
          </a:stretch>
        </p:blipFill>
        <p:spPr>
          <a:xfrm>
            <a:off x="4446240" y="3609619"/>
            <a:ext cx="4572000" cy="2984500"/>
          </a:xfrm>
          <a:prstGeom prst="rect">
            <a:avLst/>
          </a:prstGeom>
        </p:spPr>
      </p:pic>
    </p:spTree>
    <p:extLst>
      <p:ext uri="{BB962C8B-B14F-4D97-AF65-F5344CB8AC3E}">
        <p14:creationId xmlns:p14="http://schemas.microsoft.com/office/powerpoint/2010/main" val="3324853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DED33549-E5F3-42BD-A161-E88C7C8039D2}"/>
              </a:ext>
            </a:extLst>
          </p:cNvPr>
          <p:cNvGraphicFramePr>
            <a:graphicFrameLocks noGrp="1"/>
          </p:cNvGraphicFramePr>
          <p:nvPr>
            <p:ph idx="1"/>
            <p:extLst>
              <p:ext uri="{D42A27DB-BD31-4B8C-83A1-F6EECF244321}">
                <p14:modId xmlns:p14="http://schemas.microsoft.com/office/powerpoint/2010/main" val="1991737790"/>
              </p:ext>
            </p:extLst>
          </p:nvPr>
        </p:nvGraphicFramePr>
        <p:xfrm>
          <a:off x="179512" y="1196752"/>
          <a:ext cx="8735888" cy="4897283"/>
        </p:xfrm>
        <a:graphic>
          <a:graphicData uri="http://schemas.openxmlformats.org/drawingml/2006/table">
            <a:tbl>
              <a:tblPr firstRow="1" bandRow="1">
                <a:tableStyleId>{72833802-FEF1-4C79-8D5D-14CF1EAF98D9}</a:tableStyleId>
              </a:tblPr>
              <a:tblGrid>
                <a:gridCol w="1496462">
                  <a:extLst>
                    <a:ext uri="{9D8B030D-6E8A-4147-A177-3AD203B41FA5}">
                      <a16:colId xmlns:a16="http://schemas.microsoft.com/office/drawing/2014/main" val="3491239792"/>
                    </a:ext>
                  </a:extLst>
                </a:gridCol>
                <a:gridCol w="7239426">
                  <a:extLst>
                    <a:ext uri="{9D8B030D-6E8A-4147-A177-3AD203B41FA5}">
                      <a16:colId xmlns:a16="http://schemas.microsoft.com/office/drawing/2014/main" val="476485369"/>
                    </a:ext>
                  </a:extLst>
                </a:gridCol>
              </a:tblGrid>
              <a:tr h="360955">
                <a:tc>
                  <a:txBody>
                    <a:bodyPr/>
                    <a:lstStyle/>
                    <a:p>
                      <a:r>
                        <a:rPr lang="en-US" sz="1400" dirty="0"/>
                        <a:t>Suggested name</a:t>
                      </a:r>
                      <a:endParaRPr lang="en-GB" sz="1400" dirty="0"/>
                    </a:p>
                  </a:txBody>
                  <a:tcPr marL="68580" marR="68580" marT="34290" marB="34290"/>
                </a:tc>
                <a:tc>
                  <a:txBody>
                    <a:bodyPr/>
                    <a:lstStyle/>
                    <a:p>
                      <a:r>
                        <a:rPr lang="en-US" sz="1400" dirty="0"/>
                        <a:t>Narrative</a:t>
                      </a:r>
                      <a:endParaRPr lang="en-GB" sz="1400" dirty="0"/>
                    </a:p>
                  </a:txBody>
                  <a:tcPr marL="68580" marR="68580" marT="34290" marB="34290"/>
                </a:tc>
                <a:extLst>
                  <a:ext uri="{0D108BD9-81ED-4DB2-BD59-A6C34878D82A}">
                    <a16:rowId xmlns:a16="http://schemas.microsoft.com/office/drawing/2014/main" val="310138321"/>
                  </a:ext>
                </a:extLst>
              </a:tr>
              <a:tr h="634110">
                <a:tc>
                  <a:txBody>
                    <a:bodyPr/>
                    <a:lstStyle/>
                    <a:p>
                      <a:r>
                        <a:rPr lang="en-US" sz="1400" dirty="0"/>
                        <a:t>Business As Usual</a:t>
                      </a:r>
                      <a:endParaRPr lang="en-GB" sz="1400" dirty="0"/>
                    </a:p>
                  </a:txBody>
                  <a:tcPr marL="68580" marR="68580" marT="34290" marB="34290"/>
                </a:tc>
                <a:tc>
                  <a:txBody>
                    <a:bodyPr/>
                    <a:lstStyle/>
                    <a:p>
                      <a:r>
                        <a:rPr lang="en-US" sz="1400" dirty="0"/>
                        <a:t>Projects that have secured funding are included, minor delays affect known power plants or certain types of project. Low levels of institutional and system level reform.</a:t>
                      </a:r>
                      <a:endParaRPr lang="en-GB" sz="1400" dirty="0"/>
                    </a:p>
                  </a:txBody>
                  <a:tcPr marL="68580" marR="68580" marT="34290" marB="34290"/>
                </a:tc>
                <a:extLst>
                  <a:ext uri="{0D108BD9-81ED-4DB2-BD59-A6C34878D82A}">
                    <a16:rowId xmlns:a16="http://schemas.microsoft.com/office/drawing/2014/main" val="2607893708"/>
                  </a:ext>
                </a:extLst>
              </a:tr>
              <a:tr h="1180421">
                <a:tc>
                  <a:txBody>
                    <a:bodyPr/>
                    <a:lstStyle/>
                    <a:p>
                      <a:r>
                        <a:rPr lang="en-US" sz="1400" dirty="0"/>
                        <a:t>High Ambition</a:t>
                      </a:r>
                      <a:endParaRPr lang="en-GB" sz="1400" dirty="0"/>
                    </a:p>
                  </a:txBody>
                  <a:tcPr marL="68580" marR="68580" marT="34290" marB="34290"/>
                </a:tc>
                <a:tc>
                  <a:txBody>
                    <a:bodyPr/>
                    <a:lstStyle/>
                    <a:p>
                      <a:r>
                        <a:rPr lang="en-US" sz="1400" dirty="0"/>
                        <a:t>Ethiopia outperforms its goals, builds a renewable energy-based system that serves as a regional hub for electricity trade, undergoes substantial institutional reform, attracts international investment through e.g. tariff reforms and retains the capacity – developing its own markets. This could be termed the best case scenario.</a:t>
                      </a:r>
                      <a:endParaRPr lang="en-GB" sz="1400" dirty="0"/>
                    </a:p>
                  </a:txBody>
                  <a:tcPr marL="68580" marR="68580" marT="34290" marB="34290"/>
                </a:tc>
                <a:extLst>
                  <a:ext uri="{0D108BD9-81ED-4DB2-BD59-A6C34878D82A}">
                    <a16:rowId xmlns:a16="http://schemas.microsoft.com/office/drawing/2014/main" val="496113556"/>
                  </a:ext>
                </a:extLst>
              </a:tr>
              <a:tr h="634110">
                <a:tc>
                  <a:txBody>
                    <a:bodyPr/>
                    <a:lstStyle/>
                    <a:p>
                      <a:r>
                        <a:rPr lang="en-US" sz="1400" dirty="0"/>
                        <a:t>Ambition</a:t>
                      </a:r>
                      <a:endParaRPr lang="en-GB" sz="1400" dirty="0"/>
                    </a:p>
                  </a:txBody>
                  <a:tcPr marL="68580" marR="68580" marT="34290" marB="34290"/>
                </a:tc>
                <a:tc>
                  <a:txBody>
                    <a:bodyPr/>
                    <a:lstStyle/>
                    <a:p>
                      <a:r>
                        <a:rPr lang="en-US" sz="1400" dirty="0"/>
                        <a:t>A variation on High Ambition that explores the point at which the best case scenario starts to fail or get delayed.</a:t>
                      </a:r>
                      <a:endParaRPr lang="en-GB" sz="1400" dirty="0"/>
                    </a:p>
                  </a:txBody>
                  <a:tcPr marL="68580" marR="68580" marT="34290" marB="34290"/>
                </a:tc>
                <a:extLst>
                  <a:ext uri="{0D108BD9-81ED-4DB2-BD59-A6C34878D82A}">
                    <a16:rowId xmlns:a16="http://schemas.microsoft.com/office/drawing/2014/main" val="1858157370"/>
                  </a:ext>
                </a:extLst>
              </a:tr>
              <a:tr h="1180421">
                <a:tc>
                  <a:txBody>
                    <a:bodyPr/>
                    <a:lstStyle/>
                    <a:p>
                      <a:r>
                        <a:rPr lang="en-US" sz="1400" dirty="0"/>
                        <a:t>Big Business</a:t>
                      </a:r>
                      <a:endParaRPr lang="en-GB" sz="1400" dirty="0"/>
                    </a:p>
                  </a:txBody>
                  <a:tcPr marL="68580" marR="68580" marT="34290" marB="34290"/>
                </a:tc>
                <a:tc>
                  <a:txBody>
                    <a:bodyPr/>
                    <a:lstStyle/>
                    <a:p>
                      <a:r>
                        <a:rPr lang="en-US" sz="1400" dirty="0"/>
                        <a:t>Makes the choice to </a:t>
                      </a:r>
                      <a:r>
                        <a:rPr lang="en-US" sz="1400" dirty="0" err="1"/>
                        <a:t>favour</a:t>
                      </a:r>
                      <a:r>
                        <a:rPr lang="en-US" sz="1400" dirty="0"/>
                        <a:t> industrial partners and big business over other consumers. While economic growth does happen, many of the characteristics of ambitious social change do not – including curbing the sector’s impact of the environment. This implies progress as well as slow downs compared to the BAU.</a:t>
                      </a:r>
                      <a:endParaRPr lang="en-GB" sz="1400" dirty="0"/>
                    </a:p>
                  </a:txBody>
                  <a:tcPr marL="68580" marR="68580" marT="34290" marB="34290"/>
                </a:tc>
                <a:extLst>
                  <a:ext uri="{0D108BD9-81ED-4DB2-BD59-A6C34878D82A}">
                    <a16:rowId xmlns:a16="http://schemas.microsoft.com/office/drawing/2014/main" val="4263888117"/>
                  </a:ext>
                </a:extLst>
              </a:tr>
              <a:tr h="907266">
                <a:tc>
                  <a:txBody>
                    <a:bodyPr/>
                    <a:lstStyle/>
                    <a:p>
                      <a:r>
                        <a:rPr lang="en-US" sz="1400" dirty="0"/>
                        <a:t>Slow Down</a:t>
                      </a:r>
                      <a:endParaRPr lang="en-GB" sz="1400" dirty="0"/>
                    </a:p>
                  </a:txBody>
                  <a:tcPr marL="68580" marR="68580" marT="34290" marB="34290"/>
                </a:tc>
                <a:tc>
                  <a:txBody>
                    <a:bodyPr/>
                    <a:lstStyle/>
                    <a:p>
                      <a:r>
                        <a:rPr lang="en-US" sz="1400" dirty="0"/>
                        <a:t>Is an undesirable future where the sector truly struggles to meet its targets. Most trends continue forward at current rates, institutions are fragmented, and large infrastructure projects that are required suffer long delays. Energy shortages and the use of fossil back up continue. </a:t>
                      </a:r>
                      <a:endParaRPr lang="en-GB" sz="1400" dirty="0"/>
                    </a:p>
                  </a:txBody>
                  <a:tcPr marL="68580" marR="68580" marT="34290" marB="34290"/>
                </a:tc>
                <a:extLst>
                  <a:ext uri="{0D108BD9-81ED-4DB2-BD59-A6C34878D82A}">
                    <a16:rowId xmlns:a16="http://schemas.microsoft.com/office/drawing/2014/main" val="4213391526"/>
                  </a:ext>
                </a:extLst>
              </a:tr>
            </a:tbl>
          </a:graphicData>
        </a:graphic>
      </p:graphicFrame>
      <p:sp>
        <p:nvSpPr>
          <p:cNvPr id="10" name="Title 4">
            <a:extLst>
              <a:ext uri="{FF2B5EF4-FFF2-40B4-BE49-F238E27FC236}">
                <a16:creationId xmlns:a16="http://schemas.microsoft.com/office/drawing/2014/main" id="{B4D59728-77F5-474A-A126-75C32A116BBA}"/>
              </a:ext>
            </a:extLst>
          </p:cNvPr>
          <p:cNvSpPr txBox="1">
            <a:spLocks/>
          </p:cNvSpPr>
          <p:nvPr/>
        </p:nvSpPr>
        <p:spPr>
          <a:xfrm>
            <a:off x="0" y="548680"/>
            <a:ext cx="9144000" cy="57606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Energy system pathway narratives – the </a:t>
            </a:r>
            <a:r>
              <a:rPr lang="en-GB" sz="2400" b="1" dirty="0"/>
              <a:t>workshop-based suggestion</a:t>
            </a:r>
          </a:p>
        </p:txBody>
      </p:sp>
      <p:sp>
        <p:nvSpPr>
          <p:cNvPr id="8" name="Content Placeholder 5">
            <a:extLst>
              <a:ext uri="{FF2B5EF4-FFF2-40B4-BE49-F238E27FC236}">
                <a16:creationId xmlns:a16="http://schemas.microsoft.com/office/drawing/2014/main" id="{02B2BEEF-D10B-4886-AD54-E94EFE3437FA}"/>
              </a:ext>
            </a:extLst>
          </p:cNvPr>
          <p:cNvSpPr txBox="1">
            <a:spLocks/>
          </p:cNvSpPr>
          <p:nvPr/>
        </p:nvSpPr>
        <p:spPr>
          <a:xfrm>
            <a:off x="314880" y="6000751"/>
            <a:ext cx="8095880" cy="689888"/>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100" dirty="0"/>
          </a:p>
        </p:txBody>
      </p:sp>
      <p:sp>
        <p:nvSpPr>
          <p:cNvPr id="3" name="TextBox 2">
            <a:extLst>
              <a:ext uri="{FF2B5EF4-FFF2-40B4-BE49-F238E27FC236}">
                <a16:creationId xmlns:a16="http://schemas.microsoft.com/office/drawing/2014/main" id="{AF22E979-2BF8-6346-95B1-0ECD1A6B01B4}"/>
              </a:ext>
            </a:extLst>
          </p:cNvPr>
          <p:cNvSpPr txBox="1"/>
          <p:nvPr/>
        </p:nvSpPr>
        <p:spPr>
          <a:xfrm>
            <a:off x="683568" y="6228601"/>
            <a:ext cx="7272808" cy="584775"/>
          </a:xfrm>
          <a:prstGeom prst="rect">
            <a:avLst/>
          </a:prstGeom>
          <a:noFill/>
        </p:spPr>
        <p:txBody>
          <a:bodyPr wrap="square" rtlCol="0">
            <a:spAutoFit/>
          </a:bodyPr>
          <a:lstStyle/>
          <a:p>
            <a:r>
              <a:rPr lang="en-GB" sz="1600" dirty="0"/>
              <a:t>Source: Tomei, et al. 2021, Energy Supply Pathways for Ethiopia: Workshop report DOI: 10.5281/zenodo.4897717</a:t>
            </a:r>
          </a:p>
        </p:txBody>
      </p:sp>
    </p:spTree>
    <p:extLst>
      <p:ext uri="{BB962C8B-B14F-4D97-AF65-F5344CB8AC3E}">
        <p14:creationId xmlns:p14="http://schemas.microsoft.com/office/powerpoint/2010/main" val="155685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89FFF-6960-BA43-9486-A5BC144495E7}"/>
              </a:ext>
            </a:extLst>
          </p:cNvPr>
          <p:cNvSpPr>
            <a:spLocks noGrp="1"/>
          </p:cNvSpPr>
          <p:nvPr>
            <p:ph type="title"/>
          </p:nvPr>
        </p:nvSpPr>
        <p:spPr>
          <a:xfrm>
            <a:off x="421196" y="404664"/>
            <a:ext cx="8229600" cy="864096"/>
          </a:xfrm>
        </p:spPr>
        <p:txBody>
          <a:bodyPr>
            <a:normAutofit/>
          </a:bodyPr>
          <a:lstStyle/>
          <a:p>
            <a:r>
              <a:rPr lang="en-GB" b="1" dirty="0"/>
              <a:t>Energy system transition pathways</a:t>
            </a:r>
          </a:p>
        </p:txBody>
      </p:sp>
      <p:sp>
        <p:nvSpPr>
          <p:cNvPr id="3" name="Content Placeholder 2">
            <a:extLst>
              <a:ext uri="{FF2B5EF4-FFF2-40B4-BE49-F238E27FC236}">
                <a16:creationId xmlns:a16="http://schemas.microsoft.com/office/drawing/2014/main" id="{4A5BD530-3A4B-EE40-BB53-17C07ED46189}"/>
              </a:ext>
            </a:extLst>
          </p:cNvPr>
          <p:cNvSpPr>
            <a:spLocks noGrp="1"/>
          </p:cNvSpPr>
          <p:nvPr>
            <p:ph idx="1"/>
          </p:nvPr>
        </p:nvSpPr>
        <p:spPr>
          <a:xfrm>
            <a:off x="0" y="1196753"/>
            <a:ext cx="9252520" cy="504055"/>
          </a:xfrm>
        </p:spPr>
        <p:txBody>
          <a:bodyPr>
            <a:noAutofit/>
          </a:bodyPr>
          <a:lstStyle/>
          <a:p>
            <a:pPr marL="0" indent="0">
              <a:buNone/>
            </a:pPr>
            <a:r>
              <a:rPr lang="en-GB" sz="2400" dirty="0"/>
              <a:t>Five scenarios developed using </a:t>
            </a:r>
            <a:r>
              <a:rPr lang="en-GB" sz="2400" dirty="0" err="1"/>
              <a:t>OSeMOSYS</a:t>
            </a:r>
            <a:r>
              <a:rPr lang="en-GB" sz="2400" dirty="0"/>
              <a:t>- and ONSSET-Ethiopia models</a:t>
            </a:r>
          </a:p>
        </p:txBody>
      </p:sp>
      <p:sp>
        <p:nvSpPr>
          <p:cNvPr id="5" name="TextBox 4">
            <a:extLst>
              <a:ext uri="{FF2B5EF4-FFF2-40B4-BE49-F238E27FC236}">
                <a16:creationId xmlns:a16="http://schemas.microsoft.com/office/drawing/2014/main" id="{41E10964-C827-2A4F-B05B-3A7A240DC186}"/>
              </a:ext>
            </a:extLst>
          </p:cNvPr>
          <p:cNvSpPr txBox="1"/>
          <p:nvPr/>
        </p:nvSpPr>
        <p:spPr>
          <a:xfrm>
            <a:off x="604156" y="6334780"/>
            <a:ext cx="8046640" cy="523220"/>
          </a:xfrm>
          <a:prstGeom prst="rect">
            <a:avLst/>
          </a:prstGeom>
          <a:noFill/>
        </p:spPr>
        <p:txBody>
          <a:bodyPr wrap="square" rtlCol="0">
            <a:spAutoFit/>
          </a:bodyPr>
          <a:lstStyle/>
          <a:p>
            <a:r>
              <a:rPr lang="en-GB" sz="1400" dirty="0"/>
              <a:t>Source: Usher, et. Al., 2021 Energy system development pathways for Ethiopia: Work Package 3 Final Report. DOI: 10.5281/zenodo.4646249</a:t>
            </a:r>
          </a:p>
        </p:txBody>
      </p:sp>
      <p:pic>
        <p:nvPicPr>
          <p:cNvPr id="11" name="Picture 10">
            <a:extLst>
              <a:ext uri="{FF2B5EF4-FFF2-40B4-BE49-F238E27FC236}">
                <a16:creationId xmlns:a16="http://schemas.microsoft.com/office/drawing/2014/main" id="{F1B10A08-9C38-054C-B307-2597803FD427}"/>
              </a:ext>
            </a:extLst>
          </p:cNvPr>
          <p:cNvPicPr>
            <a:picLocks noChangeAspect="1"/>
          </p:cNvPicPr>
          <p:nvPr/>
        </p:nvPicPr>
        <p:blipFill>
          <a:blip r:embed="rId3"/>
          <a:stretch>
            <a:fillRect/>
          </a:stretch>
        </p:blipFill>
        <p:spPr>
          <a:xfrm>
            <a:off x="419591" y="1700808"/>
            <a:ext cx="8351549" cy="4818201"/>
          </a:xfrm>
          <a:prstGeom prst="rect">
            <a:avLst/>
          </a:prstGeom>
        </p:spPr>
      </p:pic>
    </p:spTree>
    <p:extLst>
      <p:ext uri="{BB962C8B-B14F-4D97-AF65-F5344CB8AC3E}">
        <p14:creationId xmlns:p14="http://schemas.microsoft.com/office/powerpoint/2010/main" val="2126722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1063D-0ED5-114A-B231-F6FBBB5AF42E}"/>
              </a:ext>
            </a:extLst>
          </p:cNvPr>
          <p:cNvSpPr>
            <a:spLocks noGrp="1"/>
          </p:cNvSpPr>
          <p:nvPr>
            <p:ph type="title"/>
          </p:nvPr>
        </p:nvSpPr>
        <p:spPr>
          <a:xfrm>
            <a:off x="0" y="548680"/>
            <a:ext cx="9144000" cy="1008112"/>
          </a:xfrm>
        </p:spPr>
        <p:txBody>
          <a:bodyPr>
            <a:noAutofit/>
          </a:bodyPr>
          <a:lstStyle/>
          <a:p>
            <a:r>
              <a:rPr lang="en-GB" sz="3600" dirty="0"/>
              <a:t>An example of Tiers: Residential demand Tier shares of total population – New Policies</a:t>
            </a:r>
          </a:p>
        </p:txBody>
      </p:sp>
      <p:pic>
        <p:nvPicPr>
          <p:cNvPr id="9" name="Content Placeholder 8">
            <a:extLst>
              <a:ext uri="{FF2B5EF4-FFF2-40B4-BE49-F238E27FC236}">
                <a16:creationId xmlns:a16="http://schemas.microsoft.com/office/drawing/2014/main" id="{9001813B-099A-444C-95A3-76F8A402F561}"/>
              </a:ext>
            </a:extLst>
          </p:cNvPr>
          <p:cNvPicPr>
            <a:picLocks noGrp="1" noChangeAspect="1"/>
          </p:cNvPicPr>
          <p:nvPr>
            <p:ph idx="1"/>
          </p:nvPr>
        </p:nvPicPr>
        <p:blipFill>
          <a:blip r:embed="rId3"/>
          <a:stretch>
            <a:fillRect/>
          </a:stretch>
        </p:blipFill>
        <p:spPr>
          <a:xfrm>
            <a:off x="683568" y="1966917"/>
            <a:ext cx="8195795" cy="4342403"/>
          </a:xfrm>
          <a:prstGeom prst="rect">
            <a:avLst/>
          </a:prstGeom>
        </p:spPr>
      </p:pic>
    </p:spTree>
    <p:extLst>
      <p:ext uri="{BB962C8B-B14F-4D97-AF65-F5344CB8AC3E}">
        <p14:creationId xmlns:p14="http://schemas.microsoft.com/office/powerpoint/2010/main" val="2221140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5583</TotalTime>
  <Words>1355</Words>
  <Application>Microsoft Macintosh PowerPoint</Application>
  <PresentationFormat>On-screen Show (4:3)</PresentationFormat>
  <Paragraphs>104</Paragraphs>
  <Slides>17</Slides>
  <Notes>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Calibri</vt:lpstr>
      <vt:lpstr>Office Theme</vt:lpstr>
      <vt:lpstr>Custom Design</vt:lpstr>
      <vt:lpstr>IMPROVING ENERGY SYSTEMS AND ENERGY ACCESS IN ETHIOPIA: AN INCLUSIVE APPROACH</vt:lpstr>
      <vt:lpstr>Content</vt:lpstr>
      <vt:lpstr>Introduction</vt:lpstr>
      <vt:lpstr>Methodology</vt:lpstr>
      <vt:lpstr>Energy services demand drivers and projection</vt:lpstr>
      <vt:lpstr>Interview findings </vt:lpstr>
      <vt:lpstr>PowerPoint Presentation</vt:lpstr>
      <vt:lpstr>Energy system transition pathways</vt:lpstr>
      <vt:lpstr>An example of Tiers: Residential demand Tier shares of total population – New Policies</vt:lpstr>
      <vt:lpstr>Evolution of electricity demand (GWh) in each scenario</vt:lpstr>
      <vt:lpstr>On-grid vs off-grid</vt:lpstr>
      <vt:lpstr>Technology split by scenarios for key years 2030 and 2065 (GW)</vt:lpstr>
      <vt:lpstr>Ranges of technology capacity in 2030 and 2065</vt:lpstr>
      <vt:lpstr>Conclusions</vt:lpstr>
      <vt:lpstr>Consumer behaviour</vt:lpstr>
      <vt:lpstr>Project Partners</vt:lpstr>
      <vt:lpstr>Thank you</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Anandarajah</dc:creator>
  <cp:keywords/>
  <dc:description/>
  <cp:lastModifiedBy>Anandarajah, Gabrial</cp:lastModifiedBy>
  <cp:revision>498</cp:revision>
  <cp:lastPrinted>2013-05-07T13:37:00Z</cp:lastPrinted>
  <dcterms:created xsi:type="dcterms:W3CDTF">2013-02-19T14:14:34Z</dcterms:created>
  <dcterms:modified xsi:type="dcterms:W3CDTF">2021-06-07T14:25:48Z</dcterms:modified>
  <cp:category/>
</cp:coreProperties>
</file>