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87" r:id="rId11"/>
    <p:sldId id="286" r:id="rId12"/>
    <p:sldId id="288" r:id="rId13"/>
    <p:sldId id="289" r:id="rId14"/>
    <p:sldId id="272" r:id="rId15"/>
    <p:sldId id="273" r:id="rId16"/>
    <p:sldId id="274" r:id="rId17"/>
    <p:sldId id="275" r:id="rId18"/>
    <p:sldId id="285" r:id="rId19"/>
    <p:sldId id="277" r:id="rId20"/>
    <p:sldId id="279" r:id="rId21"/>
    <p:sldId id="290" r:id="rId22"/>
    <p:sldId id="278" r:id="rId23"/>
    <p:sldId id="291" r:id="rId24"/>
    <p:sldId id="280" r:id="rId25"/>
    <p:sldId id="281" r:id="rId26"/>
    <p:sldId id="292" r:id="rId27"/>
    <p:sldId id="293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1468D-E233-40F9-B01C-BCC2A33E8D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05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dirty="0" smtClean="0"/>
              <a:t>UCL Library Services Open Forum 2013</a:t>
            </a:r>
            <a:endParaRPr lang="en-GB" dirty="0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0B75C-47BE-4A4E-8EEC-06BF2E411B1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16B3CF-3DF3-4D0C-94E6-ACEDC269951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B502D-A5A1-4D1D-958E-197A5B586D9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77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A3642-6578-471D-B0C3-DDC09214774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5AE15-81EA-4203-8A1E-61BD7DEA99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93173-BA25-4D57-995F-18A1E23F56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2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175AF-3F1A-4F35-AD77-094FE81096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44F5D1-2B9D-404E-A993-D545CF2B5F9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BD594-3EA8-42AB-91C7-A4BF2A32070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5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48C05-F4E7-4B8F-9C3C-F7D427E3BF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5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29A40-82CA-4AB0-8149-A0960ABBA3E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js.lib.ucl.ac.uk/index.php/Slov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ustralian.com.au/higher-education/loss-making-monographs-face-a-grim-future/story-e6frgcjx-122624667962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ucl.ac.uk/past-statistics.html" TargetMode="External"/><Relationship Id="rId2" Type="http://schemas.openxmlformats.org/officeDocument/2006/relationships/hyperlink" Target="http://discovery.ucl.ac.uk/past_stats/2013-Q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V4lIOk1zIs&amp;feature=player_embedded" TargetMode="External"/><Relationship Id="rId2" Type="http://schemas.openxmlformats.org/officeDocument/2006/relationships/hyperlink" Target="http://www.ucl.ac.uk/library/public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ucl.ac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www.ucl.ac.uk/library/UCL/pub-schemes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640638" cy="1872679"/>
          </a:xfrm>
        </p:spPr>
        <p:txBody>
          <a:bodyPr/>
          <a:lstStyle/>
          <a:p>
            <a:r>
              <a:rPr lang="en-GB" sz="4800" dirty="0" smtClean="0"/>
              <a:t>New models for scholarly publishing</a:t>
            </a:r>
            <a:endParaRPr lang="en-GB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0972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Dr Paul Ayris 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Director of UCL Library Services and UCL Copyright Officer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President of LIBER (Association of European Research Libraries</a:t>
            </a:r>
            <a:r>
              <a:rPr lang="en-GB" sz="1900" dirty="0" smtClean="0"/>
              <a:t>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Chair, LERU (League of European Research Universities) Chief Information Officer community</a:t>
            </a:r>
            <a:endParaRPr lang="en-GB" sz="19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		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e-mail: p.ayris@ucl.ac.uk</a:t>
            </a:r>
            <a:endParaRPr lang="en-GB" sz="40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41767"/>
            <a:ext cx="8489950" cy="367347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Discovery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Current developments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RCUK Open Access policy</a:t>
            </a:r>
          </a:p>
          <a:p>
            <a:r>
              <a:rPr lang="en-GB" dirty="0" smtClean="0"/>
              <a:t>University as Publisher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Open Journals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Overlay journal system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Open Access Monographs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Conclusions?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7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161680" cy="1296988"/>
          </a:xfrm>
        </p:spPr>
        <p:txBody>
          <a:bodyPr/>
          <a:lstStyle/>
          <a:p>
            <a:r>
              <a:rPr lang="en-GB" dirty="0" smtClean="0"/>
              <a:t>University as </a:t>
            </a:r>
            <a:br>
              <a:rPr lang="en-GB" dirty="0" smtClean="0"/>
            </a:br>
            <a:r>
              <a:rPr lang="en-GB" dirty="0" smtClean="0"/>
              <a:t>Publisher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2420888"/>
            <a:ext cx="8489950" cy="4176464"/>
          </a:xfrm>
        </p:spPr>
        <p:txBody>
          <a:bodyPr/>
          <a:lstStyle/>
          <a:p>
            <a:endParaRPr lang="en-GB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en-GB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en-GB" dirty="0" smtClean="0"/>
              <a:t>Press will act as umbrella for all in-house publishing activity in UCL</a:t>
            </a:r>
          </a:p>
          <a:p>
            <a:r>
              <a:rPr lang="en-GB" dirty="0" smtClean="0"/>
              <a:t>Open Access publishing activity will start with UCL Press imprint</a:t>
            </a:r>
          </a:p>
          <a:p>
            <a:r>
              <a:rPr lang="en-GB" dirty="0" smtClean="0"/>
              <a:t>UCL Press now a department of the Division of Library Services</a:t>
            </a: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7" name="Picture 3" descr="C:\My pictures Cambridge 021012\101MSDCF\DSC02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710698"/>
            <a:ext cx="4008446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publishing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independent presses</a:t>
            </a:r>
          </a:p>
          <a:p>
            <a:r>
              <a:rPr lang="en-GB" dirty="0" smtClean="0"/>
              <a:t>Mainly in the Humanities</a:t>
            </a:r>
          </a:p>
          <a:p>
            <a:r>
              <a:rPr lang="en-GB" dirty="0" smtClean="0"/>
              <a:t>Some Social Science activity</a:t>
            </a:r>
          </a:p>
          <a:p>
            <a:r>
              <a:rPr lang="en-GB" dirty="0" smtClean="0"/>
              <a:t>Often lack:</a:t>
            </a:r>
          </a:p>
          <a:p>
            <a:pPr lvl="1"/>
            <a:r>
              <a:rPr lang="en-GB" dirty="0" smtClean="0"/>
              <a:t>Business Planning</a:t>
            </a:r>
          </a:p>
          <a:p>
            <a:pPr lvl="1"/>
            <a:r>
              <a:rPr lang="en-GB" dirty="0" smtClean="0"/>
              <a:t>Marketing Strategy</a:t>
            </a:r>
          </a:p>
          <a:p>
            <a:r>
              <a:rPr lang="en-GB" dirty="0" smtClean="0"/>
              <a:t>No sense of corporate identity</a:t>
            </a:r>
          </a:p>
          <a:p>
            <a:r>
              <a:rPr lang="en-GB" dirty="0" smtClean="0"/>
              <a:t>UCL Press to act as umbrella for shared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0" name="Picture 2" descr="C:\My Pictures from N drive\UCL pictures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6792"/>
            <a:ext cx="3814959" cy="4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41767"/>
            <a:ext cx="8489950" cy="367347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Discovery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Current developments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RCUK Open Access policy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University as Publisher</a:t>
            </a:r>
          </a:p>
          <a:p>
            <a:r>
              <a:rPr lang="en-GB" dirty="0" smtClean="0"/>
              <a:t>Open Journals</a:t>
            </a:r>
          </a:p>
          <a:p>
            <a:pPr lvl="1"/>
            <a:r>
              <a:rPr lang="en-GB" dirty="0" smtClean="0"/>
              <a:t>Overlay journal system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Open Access Monographs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Conclusions?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1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Overlay journals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3672408" cy="4752528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Overlay </a:t>
            </a:r>
            <a:r>
              <a:rPr lang="en-GB" dirty="0"/>
              <a:t>journals </a:t>
            </a:r>
            <a:r>
              <a:rPr lang="en-GB" dirty="0" smtClean="0"/>
              <a:t>system developed</a:t>
            </a:r>
            <a:endParaRPr lang="en-GB" dirty="0"/>
          </a:p>
          <a:p>
            <a:pPr eaLnBrk="1" hangingPunct="1"/>
            <a:r>
              <a:rPr lang="en-GB" dirty="0"/>
              <a:t>Full-text resides in UCL Discovery and the overlay layer for presentation uses </a:t>
            </a:r>
            <a:r>
              <a:rPr lang="en-GB" dirty="0" smtClean="0"/>
              <a:t>OJS</a:t>
            </a:r>
          </a:p>
          <a:p>
            <a:pPr eaLnBrk="1" hangingPunct="1"/>
            <a:r>
              <a:rPr lang="en-GB" dirty="0" smtClean="0"/>
              <a:t>Partnership between UCL Library Services and academic Departments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074" name="Picture 2" descr="C:\My Pictures from N drive\UCL pictures\UC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63347" cy="3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0779" y="4293096"/>
            <a:ext cx="4788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GB" sz="2400" dirty="0"/>
              <a:t>Service will be </a:t>
            </a:r>
            <a:r>
              <a:rPr lang="en-GB" sz="2400" dirty="0" smtClean="0"/>
              <a:t>promoted </a:t>
            </a:r>
            <a:r>
              <a:rPr lang="en-GB" sz="2400" dirty="0"/>
              <a:t>to </a:t>
            </a:r>
            <a:r>
              <a:rPr lang="en-GB" sz="2400" dirty="0" smtClean="0"/>
              <a:t>UCL in 2013-14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GB" sz="2400" dirty="0" smtClean="0"/>
              <a:t>See </a:t>
            </a:r>
            <a:r>
              <a:rPr lang="en-GB" sz="2400" u="sng" dirty="0"/>
              <a:t>Slovo</a:t>
            </a:r>
            <a:r>
              <a:rPr lang="en-GB" sz="2400" dirty="0"/>
              <a:t> from UCL SSEES </a:t>
            </a:r>
            <a:r>
              <a:rPr lang="en-GB" sz="2400" dirty="0" smtClean="0"/>
              <a:t>postgraduates at </a:t>
            </a:r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://ojs.lib.ucl.ac.uk/index.php/Slovo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02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12109" r="14220" b="29688"/>
          <a:stretch>
            <a:fillRect/>
          </a:stretch>
        </p:blipFill>
        <p:spPr bwMode="auto">
          <a:xfrm>
            <a:off x="467544" y="1104900"/>
            <a:ext cx="8153400" cy="5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70125"/>
            <a:ext cx="85217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55675"/>
            <a:ext cx="3422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33450"/>
            <a:ext cx="8435975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5809"/>
          <a:stretch>
            <a:fillRect/>
          </a:stretch>
        </p:blipFill>
        <p:spPr bwMode="auto">
          <a:xfrm>
            <a:off x="0" y="3008313"/>
            <a:ext cx="6800850" cy="3849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4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864766"/>
          </a:xfrm>
        </p:spPr>
        <p:txBody>
          <a:bodyPr/>
          <a:lstStyle/>
          <a:p>
            <a:r>
              <a:rPr lang="en-GB" dirty="0" smtClean="0"/>
              <a:t>Current benefits to adopters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9231" y="170080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GB" sz="2200" dirty="0" smtClean="0"/>
              <a:t>Access </a:t>
            </a:r>
            <a:r>
              <a:rPr lang="en-GB" sz="2200" dirty="0"/>
              <a:t>to centrally-maintained journal </a:t>
            </a:r>
            <a:r>
              <a:rPr lang="en-GB" sz="2200" dirty="0" smtClean="0"/>
              <a:t>management software </a:t>
            </a:r>
            <a:endParaRPr lang="en-GB" sz="22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 smtClean="0"/>
              <a:t>Ease of use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 smtClean="0"/>
              <a:t>Optionally</a:t>
            </a:r>
            <a:r>
              <a:rPr lang="en-GB" sz="2200" dirty="0"/>
              <a:t>, supports a range of journal </a:t>
            </a:r>
            <a:r>
              <a:rPr lang="en-GB" sz="2200" dirty="0" smtClean="0"/>
              <a:t>management </a:t>
            </a:r>
            <a:r>
              <a:rPr lang="en-GB" sz="2200" dirty="0"/>
              <a:t>functions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/>
              <a:t>Supports rolling publication, if desirable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GB" sz="2200" dirty="0"/>
              <a:t>Use of UCL Discovery for storage and dissemination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/>
              <a:t>High visibility of articles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/>
              <a:t>Stable URLs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 smtClean="0"/>
              <a:t>Customisable download of reports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200" dirty="0" smtClean="0"/>
              <a:t>Access </a:t>
            </a:r>
            <a:r>
              <a:rPr lang="en-GB" sz="2200" dirty="0"/>
              <a:t>to repository tools for dissemination, </a:t>
            </a:r>
            <a:r>
              <a:rPr lang="en-GB" sz="2200" dirty="0" smtClean="0"/>
              <a:t>embedding</a:t>
            </a:r>
            <a:endParaRPr lang="en-GB" sz="22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GB" sz="2200" dirty="0"/>
              <a:t>Support from UCL Library Services in a range of areas including OJS configuration, repository upload, formats, encoding, rights and licensing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GB" sz="2200" dirty="0"/>
              <a:t>Long-term hosting and digital preservation</a:t>
            </a:r>
          </a:p>
        </p:txBody>
      </p:sp>
    </p:spTree>
    <p:extLst>
      <p:ext uri="{BB962C8B-B14F-4D97-AF65-F5344CB8AC3E}">
        <p14:creationId xmlns:p14="http://schemas.microsoft.com/office/powerpoint/2010/main" val="38124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50543"/>
            <a:ext cx="8489950" cy="367347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Discovery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Current developments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RCUK Open Access policy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University as Publisher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Open Journals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Overlay journal system</a:t>
            </a:r>
          </a:p>
          <a:p>
            <a:r>
              <a:rPr lang="en-GB" dirty="0"/>
              <a:t>Open Access </a:t>
            </a:r>
            <a:r>
              <a:rPr lang="en-GB" dirty="0" smtClean="0"/>
              <a:t>Monographs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673475"/>
          </a:xfrm>
        </p:spPr>
        <p:txBody>
          <a:bodyPr/>
          <a:lstStyle/>
          <a:p>
            <a:r>
              <a:rPr lang="en-GB" dirty="0" smtClean="0"/>
              <a:t>UCL Discovery</a:t>
            </a:r>
          </a:p>
          <a:p>
            <a:pPr lvl="1"/>
            <a:r>
              <a:rPr lang="en-GB" dirty="0" smtClean="0"/>
              <a:t>Current developments</a:t>
            </a:r>
          </a:p>
          <a:p>
            <a:pPr lvl="1"/>
            <a:r>
              <a:rPr lang="en-GB" dirty="0" smtClean="0"/>
              <a:t>RCUK Open Access policy</a:t>
            </a:r>
          </a:p>
          <a:p>
            <a:r>
              <a:rPr lang="en-GB" dirty="0" smtClean="0"/>
              <a:t>University as Publisher</a:t>
            </a:r>
          </a:p>
          <a:p>
            <a:r>
              <a:rPr lang="en-GB" dirty="0" smtClean="0"/>
              <a:t>Open Journals</a:t>
            </a:r>
          </a:p>
          <a:p>
            <a:pPr lvl="1"/>
            <a:r>
              <a:rPr lang="en-GB" dirty="0" smtClean="0"/>
              <a:t>Overlay journal system</a:t>
            </a:r>
          </a:p>
          <a:p>
            <a:r>
              <a:rPr lang="en-GB" dirty="0" smtClean="0"/>
              <a:t>Open Access Monographs</a:t>
            </a:r>
          </a:p>
          <a:p>
            <a:r>
              <a:rPr lang="en-GB" dirty="0" smtClean="0"/>
              <a:t>Conclusions?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problem with monograph publishing?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9" y="2132856"/>
            <a:ext cx="843867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944" y="584039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See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www.theaustralian.com.au/higher-education/loss-making-monographs-face-a-grim-future/story-e6frgcjx-1226246679624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1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Monograph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70" y="2132856"/>
            <a:ext cx="4241800" cy="3889077"/>
          </a:xfrm>
        </p:spPr>
        <p:txBody>
          <a:bodyPr/>
          <a:lstStyle/>
          <a:p>
            <a:r>
              <a:rPr lang="en-GB" dirty="0" smtClean="0"/>
              <a:t>Open Access is solution to broken Business Model</a:t>
            </a:r>
          </a:p>
          <a:p>
            <a:r>
              <a:rPr lang="en-GB" dirty="0" smtClean="0"/>
              <a:t>University Press takes on role as monograph publisher</a:t>
            </a:r>
          </a:p>
          <a:p>
            <a:r>
              <a:rPr lang="en-GB" dirty="0" smtClean="0"/>
              <a:t>Long form monographs, peer reviewed</a:t>
            </a:r>
          </a:p>
          <a:p>
            <a:r>
              <a:rPr lang="en-GB" dirty="0" smtClean="0"/>
              <a:t>Short monographs in AHSS – new publishing format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4098" name="Picture 2" descr="I:\Users\ucylpay\AppData\Local\Temp\3\9115_470850109626559_10618327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70" y="2132856"/>
            <a:ext cx="43204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624422"/>
            <a:ext cx="20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163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European infrastructure for monographs?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89950" cy="3960440"/>
          </a:xfrm>
        </p:spPr>
        <p:txBody>
          <a:bodyPr/>
          <a:lstStyle/>
          <a:p>
            <a:r>
              <a:rPr lang="en-GB" dirty="0" smtClean="0"/>
              <a:t>19 European partners, led by UCL in discussion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 is to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in place a framework which will allow European universities to become publishers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themselves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a shared publishing infrastructure and using Open Access business models to support the production of research monographs in the Arts, Humanities and Social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</a:p>
          <a:p>
            <a:r>
              <a:rPr lang="en-GB" dirty="0" smtClean="0"/>
              <a:t>OAPEN could provide much of the technical infrastructure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Scaleable solution for ALL European Uni</a:t>
            </a:r>
            <a:r>
              <a:rPr lang="en-GB" dirty="0" smtClean="0"/>
              <a:t>versities?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7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6" cy="59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be achieved?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07997"/>
              </p:ext>
            </p:extLst>
          </p:nvPr>
        </p:nvGraphicFramePr>
        <p:xfrm>
          <a:off x="611560" y="1628800"/>
          <a:ext cx="7992888" cy="45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65600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OUTPUTS</a:t>
                      </a:r>
                      <a:endParaRPr lang="en-GB" sz="2400" dirty="0"/>
                    </a:p>
                  </a:txBody>
                  <a:tcPr/>
                </a:tc>
              </a:tr>
              <a:tr h="114801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Shared publishing infrastructure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GB" sz="2400" dirty="0" smtClean="0"/>
                        <a:t>        Shared by 19 partners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2400" dirty="0" smtClean="0"/>
                        <a:t>        Scaleable</a:t>
                      </a:r>
                      <a:r>
                        <a:rPr lang="en-GB" sz="2400" baseline="0" dirty="0" smtClean="0"/>
                        <a:t> to all European Universities</a:t>
                      </a:r>
                      <a:endParaRPr lang="en-GB" sz="2400" dirty="0" smtClean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Advocacy</a:t>
                      </a:r>
                      <a:r>
                        <a:rPr lang="en-GB" sz="2400" baseline="0" dirty="0" smtClean="0"/>
                        <a:t> for new solutions to solve monograph crisis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Marketing frameworks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Business Modelling activities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At least 180 OA monographs in 35 series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Indicative series in European collaboration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72943"/>
              </p:ext>
            </p:extLst>
          </p:nvPr>
        </p:nvGraphicFramePr>
        <p:xfrm>
          <a:off x="395536" y="1700808"/>
          <a:ext cx="8280920" cy="451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880320"/>
              </a:tblGrid>
              <a:tr h="41601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35 </a:t>
                      </a:r>
                      <a:r>
                        <a:rPr lang="en-GB" sz="2000" baseline="0" dirty="0" smtClean="0"/>
                        <a:t>series titles proposed in 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Subject</a:t>
                      </a:r>
                      <a:r>
                        <a:rPr lang="en-GB" sz="2000" baseline="0" dirty="0" smtClean="0"/>
                        <a:t> area</a:t>
                      </a:r>
                      <a:endParaRPr lang="en-GB" sz="2000" dirty="0"/>
                    </a:p>
                  </a:txBody>
                  <a:tcPr/>
                </a:tc>
              </a:tr>
              <a:tr h="66410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History and Film Theory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studies,</a:t>
                      </a:r>
                      <a:r>
                        <a:rPr lang="en-GB" sz="2000" baseline="0" dirty="0" smtClean="0"/>
                        <a:t> Film theory</a:t>
                      </a:r>
                      <a:endParaRPr lang="en-GB" sz="2000" dirty="0"/>
                    </a:p>
                  </a:txBody>
                  <a:tcPr/>
                </a:tc>
              </a:tr>
              <a:tr h="467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Spirituality Studies in Theology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Theology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World Oral Literature Series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Literary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Iranian Studies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Middle Eastern Studies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Law, Governance and Development Research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Law, International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Interdisciplinary</a:t>
                      </a:r>
                      <a:r>
                        <a:rPr lang="en-GB" sz="2000" baseline="0" dirty="0" smtClean="0"/>
                        <a:t> Issues -  Art, City, Society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Urban Studies</a:t>
                      </a:r>
                      <a:endParaRPr lang="en-GB" sz="2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Ideas in Human</a:t>
                      </a:r>
                      <a:r>
                        <a:rPr lang="en-GB" sz="2000" baseline="0" dirty="0" smtClean="0"/>
                        <a:t> Interaction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Linguistics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3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50543"/>
            <a:ext cx="8489950" cy="367347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Discovery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Current developments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RCUK Open Access policy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University as Publisher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Open Journals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Overlay journal system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Open Access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Monographs</a:t>
            </a:r>
          </a:p>
          <a:p>
            <a:r>
              <a:rPr lang="en-GB" dirty="0"/>
              <a:t>Conclusions?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492896"/>
            <a:ext cx="4025776" cy="3457575"/>
          </a:xfrm>
        </p:spPr>
        <p:txBody>
          <a:bodyPr/>
          <a:lstStyle/>
          <a:p>
            <a:r>
              <a:rPr lang="en-GB" dirty="0" smtClean="0"/>
              <a:t>In an Open Access world, Library can:</a:t>
            </a:r>
          </a:p>
          <a:p>
            <a:pPr lvl="1"/>
            <a:r>
              <a:rPr lang="en-GB" dirty="0" smtClean="0"/>
              <a:t>Manages research publication payments</a:t>
            </a:r>
          </a:p>
          <a:p>
            <a:pPr lvl="1"/>
            <a:r>
              <a:rPr lang="en-GB" dirty="0" smtClean="0"/>
              <a:t>Act as publisher for</a:t>
            </a:r>
          </a:p>
          <a:p>
            <a:pPr lvl="2"/>
            <a:r>
              <a:rPr lang="en-GB" dirty="0" smtClean="0"/>
              <a:t>Journals</a:t>
            </a:r>
          </a:p>
          <a:p>
            <a:pPr lvl="2"/>
            <a:r>
              <a:rPr lang="en-GB" dirty="0" smtClean="0"/>
              <a:t>Monographs</a:t>
            </a:r>
          </a:p>
          <a:p>
            <a:pPr lvl="2"/>
            <a:r>
              <a:rPr lang="en-GB" dirty="0" smtClean="0"/>
              <a:t>New publication formats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146" name="Picture 2" descr="I:\Users\ucylpay\AppData\Local\Temp\3\545866_450880878290149_11903188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7976" y="547421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Octagon Gallery looking up into </a:t>
            </a:r>
            <a:r>
              <a:rPr lang="en-GB" sz="1400" dirty="0" smtClean="0"/>
              <a:t>Dome,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67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UCL 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to make this a full </a:t>
            </a:r>
          </a:p>
          <a:p>
            <a:pPr marL="0" indent="0">
              <a:buNone/>
            </a:pPr>
            <a:r>
              <a:rPr lang="en-GB" dirty="0" smtClean="0"/>
              <a:t>    record of UCL research</a:t>
            </a:r>
          </a:p>
          <a:p>
            <a:endParaRPr lang="en-GB" dirty="0" smtClean="0"/>
          </a:p>
          <a:p>
            <a:r>
              <a:rPr lang="en-GB" dirty="0" smtClean="0"/>
              <a:t>273,000 records</a:t>
            </a:r>
          </a:p>
          <a:p>
            <a:r>
              <a:rPr lang="en-GB" dirty="0" smtClean="0"/>
              <a:t>12,000 Green full text</a:t>
            </a:r>
          </a:p>
          <a:p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10942" r="14340" b="5399"/>
          <a:stretch/>
        </p:blipFill>
        <p:spPr bwMode="auto">
          <a:xfrm>
            <a:off x="3951912" y="2668064"/>
            <a:ext cx="5043628" cy="328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6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UCL 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420889"/>
            <a:ext cx="8489950" cy="3240360"/>
          </a:xfrm>
        </p:spPr>
        <p:txBody>
          <a:bodyPr/>
          <a:lstStyle/>
          <a:p>
            <a:r>
              <a:rPr lang="en-GB" dirty="0" smtClean="0"/>
              <a:t>3,189,002 downloads from UCL’s OA repository (29 May)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73357"/>
              </p:ext>
            </p:extLst>
          </p:nvPr>
        </p:nvGraphicFramePr>
        <p:xfrm>
          <a:off x="539552" y="3068960"/>
          <a:ext cx="8064500" cy="2163763"/>
        </p:xfrm>
        <a:graphic>
          <a:graphicData uri="http://schemas.openxmlformats.org/drawingml/2006/table">
            <a:tbl>
              <a:tblPr/>
              <a:tblGrid>
                <a:gridCol w="1200150"/>
                <a:gridCol w="1358900"/>
                <a:gridCol w="1360487"/>
                <a:gridCol w="1358900"/>
                <a:gridCol w="1360488"/>
                <a:gridCol w="14255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Q3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Q4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334,159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218,290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213,402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245,836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229,864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349,688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1,038,790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146,748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155,152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107,601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175,464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584,965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117,514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133,024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128,924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146,690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526,114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47664" y="537321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UCL’s ‘Top 50’ for Q1 2013 is available at: </a:t>
            </a:r>
            <a:r>
              <a:rPr lang="en-GB" u="sng" dirty="0" smtClean="0">
                <a:hlinkClick r:id="rId2"/>
              </a:rPr>
              <a:t>http://discovery.ucl.ac.uk/past_stats/2013-Q1.html</a:t>
            </a:r>
            <a:endParaRPr lang="en-GB" dirty="0" smtClean="0"/>
          </a:p>
          <a:p>
            <a:r>
              <a:rPr lang="en-GB" dirty="0" smtClean="0"/>
              <a:t>UCL’s ‘Top 20’ for each Faculty for Q1 2013 is available from: </a:t>
            </a:r>
            <a:r>
              <a:rPr lang="en-GB" u="sng" dirty="0" smtClean="0">
                <a:hlinkClick r:id="rId3"/>
              </a:rPr>
              <a:t>http://discovery.ucl.ac.uk/past-statistics.html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050"/>
            <a:ext cx="5356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RCUK Open Access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RCUK has issued new policy on Open Access</a:t>
            </a:r>
          </a:p>
          <a:p>
            <a:pPr lvl="1"/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http://www.ucl.ac.uk/library/publications/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The RCUK Policy on Open Access aims to achieve immediate, unrestricted, on‐line access to peer‐reviewed and published research papers, free of any access charge</a:t>
            </a:r>
          </a:p>
          <a:p>
            <a:pPr lvl="1"/>
            <a:r>
              <a:rPr lang="en-GB" dirty="0" smtClean="0"/>
              <a:t>Video presentation at </a:t>
            </a:r>
            <a:r>
              <a:rPr lang="en-GB" dirty="0" smtClean="0">
                <a:hlinkClick r:id="rId3"/>
              </a:rPr>
              <a:t>http://www.youtube.com/watch?v=kV4lIOk1zIs&amp;feature=player_embedded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UCL has compiled detailed guidance on what UCL authors should do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1577330" cy="18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Tools for UCL authors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4703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basics?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Compliant journals are either ‘Gold’ – offering Open Access from the publisher’s site, often in exchange for an ‘Article Processing Charge’ (APC) – or ‘Green’, supporting the deposit of research in institutional repositories such as </a:t>
            </a:r>
            <a:r>
              <a:rPr lang="en-GB" dirty="0" smtClean="0">
                <a:hlinkClick r:id="rId2"/>
              </a:rPr>
              <a:t>UCL Discovery</a:t>
            </a:r>
            <a:endParaRPr lang="en-GB" dirty="0" smtClean="0"/>
          </a:p>
          <a:p>
            <a:r>
              <a:rPr lang="en-GB" dirty="0" smtClean="0"/>
              <a:t>UCL encourages its authors to comply with the RCUK Policy on Open Access by following UCL’s ‘Green’ Open Access mandate and depositing copies of research papers in </a:t>
            </a:r>
            <a:r>
              <a:rPr lang="en-GB" dirty="0" smtClean="0">
                <a:hlinkClick r:id="rId2"/>
              </a:rPr>
              <a:t>UCL Discovery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1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792758"/>
          </a:xfrm>
        </p:spPr>
        <p:txBody>
          <a:bodyPr/>
          <a:lstStyle/>
          <a:p>
            <a:r>
              <a:rPr lang="en-GB" dirty="0" smtClean="0"/>
              <a:t>Further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04865"/>
            <a:ext cx="8489950" cy="3960986"/>
          </a:xfrm>
        </p:spPr>
        <p:txBody>
          <a:bodyPr/>
          <a:lstStyle/>
          <a:p>
            <a:r>
              <a:rPr lang="en-GB" dirty="0" smtClean="0"/>
              <a:t>Flowcharts, based on source of funding, to guide decision making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" y="3284984"/>
            <a:ext cx="8520546" cy="287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74" y="908720"/>
            <a:ext cx="8489950" cy="648072"/>
          </a:xfrm>
        </p:spPr>
        <p:txBody>
          <a:bodyPr/>
          <a:lstStyle/>
          <a:p>
            <a:r>
              <a:rPr lang="en-GB" dirty="0" smtClean="0"/>
              <a:t>UCL’s Open Access payment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2856"/>
            <a:ext cx="8489950" cy="4392487"/>
          </a:xfrm>
        </p:spPr>
        <p:txBody>
          <a:bodyPr/>
          <a:lstStyle/>
          <a:p>
            <a:r>
              <a:rPr lang="en-GB" dirty="0" smtClean="0"/>
              <a:t>UCL Library Services administers APC payments for UCL authors</a:t>
            </a:r>
          </a:p>
          <a:p>
            <a:r>
              <a:rPr lang="en-GB" dirty="0" smtClean="0"/>
              <a:t>UK HEIs are taking up discounted APC schemes with publishers to ease transition to full OA</a:t>
            </a:r>
          </a:p>
          <a:p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https://www.ucl.ac.uk/library/UCL/pub-schemes.shtml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55" y="4257587"/>
            <a:ext cx="2505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93" y="4329024"/>
            <a:ext cx="259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55" y="5090035"/>
            <a:ext cx="234746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93" y="5117715"/>
            <a:ext cx="2504961" cy="71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73" y="5889075"/>
            <a:ext cx="1886280" cy="6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05" y="5871998"/>
            <a:ext cx="1924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927</Words>
  <Application>Microsoft Office PowerPoint</Application>
  <PresentationFormat>On-screen Show (4:3)</PresentationFormat>
  <Paragraphs>220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UCL Library Services</vt:lpstr>
      <vt:lpstr>New models for scholarly publishing</vt:lpstr>
      <vt:lpstr>Contents</vt:lpstr>
      <vt:lpstr>UCL Discovery</vt:lpstr>
      <vt:lpstr>UCL Discovery</vt:lpstr>
      <vt:lpstr>RCUK Open Access policy</vt:lpstr>
      <vt:lpstr>Tools for UCL authors</vt:lpstr>
      <vt:lpstr>What are the basics?</vt:lpstr>
      <vt:lpstr>Further Tools</vt:lpstr>
      <vt:lpstr>UCL’s Open Access payment schemes</vt:lpstr>
      <vt:lpstr>Contents</vt:lpstr>
      <vt:lpstr>University as  Publisher</vt:lpstr>
      <vt:lpstr>Existing publishing activity</vt:lpstr>
      <vt:lpstr>Contents</vt:lpstr>
      <vt:lpstr>Overlay journals</vt:lpstr>
      <vt:lpstr>PowerPoint Presentation</vt:lpstr>
      <vt:lpstr>PowerPoint Presentation</vt:lpstr>
      <vt:lpstr>PowerPoint Presentation</vt:lpstr>
      <vt:lpstr>Current benefits to adopters</vt:lpstr>
      <vt:lpstr>Contents</vt:lpstr>
      <vt:lpstr>What is the problem with monograph publishing?</vt:lpstr>
      <vt:lpstr>Monograph Publishing</vt:lpstr>
      <vt:lpstr>Shared European infrastructure for monographs?</vt:lpstr>
      <vt:lpstr>PowerPoint Presentation</vt:lpstr>
      <vt:lpstr>What could be achieved?</vt:lpstr>
      <vt:lpstr>Indicative series in European collaboration</vt:lpstr>
      <vt:lpstr>Contents</vt:lpstr>
      <vt:lpstr>Conclusions?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Paul Ayris</cp:lastModifiedBy>
  <cp:revision>39</cp:revision>
  <dcterms:created xsi:type="dcterms:W3CDTF">2007-07-09T08:18:27Z</dcterms:created>
  <dcterms:modified xsi:type="dcterms:W3CDTF">2013-08-03T17:48:40Z</dcterms:modified>
</cp:coreProperties>
</file>