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20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sldImg"/>
          </p:nvPr>
        </p:nvSpPr>
        <p:spPr bwMode="auto">
          <a:xfrm>
            <a:off x="1106488" y="812800"/>
            <a:ext cx="5343525" cy="4006850"/>
          </a:xfrm>
          <a:prstGeom prst="rect">
            <a:avLst/>
          </a:prstGeom>
          <a:noFill/>
          <a:ln w="9525">
            <a:noFill/>
            <a:round/>
            <a:headEnd/>
            <a:tailEnd/>
          </a:ln>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2052"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2053"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fld id="{3DB8634D-6861-4123-B33E-4A69BC3594D0}" type="slidenum">
              <a:rPr lang="en-GB"/>
              <a:pPr/>
              <a:t>‹#›</a:t>
            </a:fld>
            <a:endParaRPr lang="en-GB"/>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xhtml="http://www.w3.org/1999/xhtml" xmlns:p="http://schemas.openxmlformats.org/presentationml/2006/main" xmlns:r="http://schemas.openxmlformats.org/officeDocument/2006/relationships">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p:spPr>
        <p:txBody>
          <a:bodyPr/>
          <a:lstStyle/>
          <a:p>
            <a:fld id="{0E78A471-D789-41F3-8A64-F8CE717DD838}" type="slidenum">
              <a:rPr lang="en-GB"/>
              <a:t>1</a:t>
            </a:fld>
            <a:endParaRPr lang="en-GB"/>
          </a:p>
        </p:txBody>
      </p:sp>
      <p:sp>
        <p:nvSpPr>
          <p:cNvPr id="4099"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4100" name="Text Box 2"/>
          <p:cNvSpPr txBox="1">
            <a:spLocks noChangeArrowheads="1"/>
          </p:cNvSpPr>
          <p:nvPr>
            <p:ph type="body" idx="1"/>
          </p:nvPr>
        </p:nvSpPr>
        <p:spPr>
          <a:xfrm>
            <a:off x="755650" y="5078413"/>
            <a:ext cx="6048375" cy="4811712"/>
          </a:xfrm>
          <a:noFill/>
          <a:ln/>
        </p:spPr>
        <p:txBody>
          <a:bodyPr tIns="10584"/>
          <a:lstStyle/>
          <a:p>
            <a:pPr algn="just" eaLnBrk="1">
              <a:lnSpc>
                <a:spcPct val="93000"/>
              </a:lnSpc>
              <a:spcBef>
                <a:spcPct val="0"/>
              </a:spcBef>
              <a:tabLst>
                <a:tab pos="723900" algn="l"/>
                <a:tab pos="1447800" algn="l"/>
                <a:tab pos="2171700" algn="l"/>
                <a:tab pos="2895600" algn="l"/>
                <a:tab pos="3619500" algn="l"/>
                <a:tab pos="4343400" algn="l"/>
                <a:tab pos="5067300" algn="l"/>
                <a:tab pos="5791200" algn="l"/>
              </a:tabLst>
            </a:pPr>
            <a:endParaRPr lang="en-GB" smtClean="0">
              <a:latin typeface="Arial" charset="0"/>
              <a:ea typeface="DejaVu Sans" charset="0"/>
              <a:cs typeface="DejaVu Sans" charset="0"/>
            </a:endParaRPr>
          </a:p>
          <a:p>
            <a:pPr algn="just" eaLnBrk="1">
              <a:lnSpc>
                <a:spcPct val="93000"/>
              </a:lnSpc>
              <a:spcBef>
                <a:spcPct val="0"/>
              </a:spcBef>
              <a:tabLst>
                <a:tab pos="723900" algn="l"/>
                <a:tab pos="1447800" algn="l"/>
                <a:tab pos="2171700" algn="l"/>
                <a:tab pos="2895600" algn="l"/>
                <a:tab pos="3619500" algn="l"/>
                <a:tab pos="4343400" algn="l"/>
                <a:tab pos="5067300" algn="l"/>
                <a:tab pos="5791200" algn="l"/>
              </a:tabLst>
            </a:pPr>
            <a:endParaRPr lang="en-GB" smtClean="0">
              <a:latin typeface="Arial" charset="0"/>
              <a:ea typeface="DejaVu Sans" charset="0"/>
              <a:cs typeface="DejaVu Sans" charset="0"/>
            </a:endParaRPr>
          </a:p>
          <a:p>
            <a:pPr algn="just" eaLnBrk="1">
              <a:lnSpc>
                <a:spcPct val="93000"/>
              </a:lnSpc>
              <a:spcBef>
                <a:spcPct val="0"/>
              </a:spcBef>
              <a:tabLst>
                <a:tab pos="723900" algn="l"/>
                <a:tab pos="1447800" algn="l"/>
                <a:tab pos="2171700" algn="l"/>
                <a:tab pos="2895600" algn="l"/>
                <a:tab pos="3619500" algn="l"/>
                <a:tab pos="4343400" algn="l"/>
                <a:tab pos="5067300" algn="l"/>
                <a:tab pos="5791200" algn="l"/>
              </a:tabLst>
            </a:pPr>
            <a:endParaRPr lang="en-GB" smtClean="0">
              <a:latin typeface="Arial" charset="0"/>
              <a:ea typeface="DejaVu Sans" charset="0"/>
              <a:cs typeface="DejaVu Sans" charset="0"/>
            </a:endParaRPr>
          </a:p>
          <a:p>
            <a:pPr algn="just" eaLnBrk="1">
              <a:lnSpc>
                <a:spcPct val="93000"/>
              </a:lnSpc>
              <a:spcBef>
                <a:spcPct val="0"/>
              </a:spcBef>
              <a:tabLst>
                <a:tab pos="723900" algn="l"/>
                <a:tab pos="1447800" algn="l"/>
                <a:tab pos="2171700" algn="l"/>
                <a:tab pos="2895600" algn="l"/>
                <a:tab pos="3619500" algn="l"/>
                <a:tab pos="4343400" algn="l"/>
                <a:tab pos="5067300" algn="l"/>
                <a:tab pos="5791200" algn="l"/>
              </a:tabLst>
            </a:pPr>
            <a:r>
              <a:rPr/>
              <a:t>Methodology for root debris size analysis. Light microscopic images were taken at 2.5× magnification for individual samples at each time point. Image J software was used to analyse particle sizes. </a:t>
            </a:r>
            <a:r>
              <a:rPr b="1"/>
              <a:t>a</a:t>
            </a:r>
            <a:r>
              <a:rPr/>
              <a:t>–</a:t>
            </a:r>
            <a:r>
              <a:rPr b="1"/>
              <a:t>e</a:t>
            </a:r>
            <a:r>
              <a:rPr/>
              <a:t> represents the flow diagram of the image processing algorithm for the analysis. a: A raw image of root debris post‐shearing for 240 s, converted to greyscale. b: A thresholded binary image with the particles in white against a black background. c: Using the Freemanual selection tool, the area for analysis has been selected, clearing any shading (here the top right hand corner of the image) caused by shadows of the microscope lens' outer edge, and the image inverted. The particles appear black against a white background. d: Apparent holes or gaps within the root pieces have been filled using the Binary option of the software. e: Using a measured calibration factor of 144 pixels mm</a:t>
            </a:r>
            <a:r>
              <a:rPr baseline="30000"/>
              <a:t>−1</a:t>
            </a:r>
            <a:r>
              <a:rPr/>
              <a:t>, only root particles of projected area greater than 0.01 mm</a:t>
            </a:r>
            <a:r>
              <a:rPr baseline="30000"/>
              <a:t>2</a:t>
            </a:r>
            <a:r>
              <a:rPr/>
              <a:t> were measured, assuming that anything less than this was likely to be adventitious debris and dust, and the feret function (defined by the software as the longest distance between any two points along the selection boundary), considered to be the fragment length.</a:t>
            </a:r>
          </a:p>
          <a:p>
            <a:endParaRPr/>
          </a:p>
          <a:p>
            <a:r>
              <a:rPr lang="en-GB"/>
              <a:t>© This slide is made available for non-commercial use only. Please note that permission may be required for re-use of images in which the copyright is owned by a third party.</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endParaRPr lang="en-US"/>
          </a:p>
        </p:txBody>
      </p:sp>
      <p:sp>
        <p:nvSpPr>
          <p:cNvPr id="5" name="Rectangle 4"/>
          <p:cNvSpPr>
            <a:spLocks noGrp="1" noChangeArrowheads="1"/>
          </p:cNvSpPr>
          <p:nvPr>
            <p:ph type="ftr" idx="11"/>
          </p:nvPr>
        </p:nvSpPr>
        <p:spPr>
          <a:ln/>
        </p:spPr>
        <p:txBody>
          <a:bodyPr/>
          <a:lstStyle>
            <a:lvl1pPr>
              <a:defRPr/>
            </a:lvl1pPr>
          </a:lstStyle>
          <a:p>
            <a:endParaRPr lang="en-US"/>
          </a:p>
        </p:txBody>
      </p:sp>
      <p:sp>
        <p:nvSpPr>
          <p:cNvPr id="6" name="Rectangle 5"/>
          <p:cNvSpPr>
            <a:spLocks noGrp="1" noChangeArrowheads="1"/>
          </p:cNvSpPr>
          <p:nvPr>
            <p:ph type="sldNum" idx="12"/>
          </p:nvPr>
        </p:nvSpPr>
        <p:spPr>
          <a:ln/>
        </p:spPr>
        <p:txBody>
          <a:bodyPr/>
          <a:lstStyle>
            <a:lvl1pPr>
              <a:defRPr/>
            </a:lvl1pPr>
          </a:lstStyle>
          <a:p>
            <a:fld id="{1B66835F-EAB0-4ED2-A968-0980A81755BE}"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endParaRPr lang="en-US"/>
          </a:p>
        </p:txBody>
      </p:sp>
      <p:sp>
        <p:nvSpPr>
          <p:cNvPr id="5" name="Rectangle 4"/>
          <p:cNvSpPr>
            <a:spLocks noGrp="1" noChangeArrowheads="1"/>
          </p:cNvSpPr>
          <p:nvPr>
            <p:ph type="ftr" idx="11"/>
          </p:nvPr>
        </p:nvSpPr>
        <p:spPr>
          <a:ln/>
        </p:spPr>
        <p:txBody>
          <a:bodyPr/>
          <a:lstStyle>
            <a:lvl1pPr>
              <a:defRPr/>
            </a:lvl1pPr>
          </a:lstStyle>
          <a:p>
            <a:endParaRPr lang="en-US"/>
          </a:p>
        </p:txBody>
      </p:sp>
      <p:sp>
        <p:nvSpPr>
          <p:cNvPr id="6" name="Rectangle 5"/>
          <p:cNvSpPr>
            <a:spLocks noGrp="1" noChangeArrowheads="1"/>
          </p:cNvSpPr>
          <p:nvPr>
            <p:ph type="sldNum" idx="12"/>
          </p:nvPr>
        </p:nvSpPr>
        <p:spPr>
          <a:ln/>
        </p:spPr>
        <p:txBody>
          <a:bodyPr/>
          <a:lstStyle>
            <a:lvl1pPr>
              <a:defRPr/>
            </a:lvl1pPr>
          </a:lstStyle>
          <a:p>
            <a:fld id="{A519A307-86D9-4069-899A-C1B09C8DFED4}"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0037" cy="645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endParaRPr lang="en-US"/>
          </a:p>
        </p:txBody>
      </p:sp>
      <p:sp>
        <p:nvSpPr>
          <p:cNvPr id="5" name="Rectangle 4"/>
          <p:cNvSpPr>
            <a:spLocks noGrp="1" noChangeArrowheads="1"/>
          </p:cNvSpPr>
          <p:nvPr>
            <p:ph type="ftr" idx="11"/>
          </p:nvPr>
        </p:nvSpPr>
        <p:spPr>
          <a:ln/>
        </p:spPr>
        <p:txBody>
          <a:bodyPr/>
          <a:lstStyle>
            <a:lvl1pPr>
              <a:defRPr/>
            </a:lvl1pPr>
          </a:lstStyle>
          <a:p>
            <a:endParaRPr lang="en-US"/>
          </a:p>
        </p:txBody>
      </p:sp>
      <p:sp>
        <p:nvSpPr>
          <p:cNvPr id="6" name="Rectangle 5"/>
          <p:cNvSpPr>
            <a:spLocks noGrp="1" noChangeArrowheads="1"/>
          </p:cNvSpPr>
          <p:nvPr>
            <p:ph type="sldNum" idx="12"/>
          </p:nvPr>
        </p:nvSpPr>
        <p:spPr>
          <a:ln/>
        </p:spPr>
        <p:txBody>
          <a:bodyPr/>
          <a:lstStyle>
            <a:lvl1pPr>
              <a:defRPr/>
            </a:lvl1pPr>
          </a:lstStyle>
          <a:p>
            <a:fld id="{BF4B7843-4E17-42A9-8FE3-5E47CE8316BD}"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9387" cy="1260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9069387" cy="2417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4338638"/>
            <a:ext cx="9069387" cy="2417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endParaRPr lang="en-US"/>
          </a:p>
        </p:txBody>
      </p:sp>
      <p:sp>
        <p:nvSpPr>
          <p:cNvPr id="6" name="Rectangle 4"/>
          <p:cNvSpPr>
            <a:spLocks noGrp="1" noChangeArrowheads="1"/>
          </p:cNvSpPr>
          <p:nvPr>
            <p:ph type="ftr" idx="11"/>
          </p:nvPr>
        </p:nvSpPr>
        <p:spPr>
          <a:ln/>
        </p:spPr>
        <p:txBody>
          <a:bodyPr/>
          <a:lstStyle>
            <a:lvl1pPr>
              <a:defRPr/>
            </a:lvl1pPr>
          </a:lstStyle>
          <a:p>
            <a:endParaRPr lang="en-US"/>
          </a:p>
        </p:txBody>
      </p:sp>
      <p:sp>
        <p:nvSpPr>
          <p:cNvPr id="7" name="Rectangle 5"/>
          <p:cNvSpPr>
            <a:spLocks noGrp="1" noChangeArrowheads="1"/>
          </p:cNvSpPr>
          <p:nvPr>
            <p:ph type="sldNum" idx="12"/>
          </p:nvPr>
        </p:nvSpPr>
        <p:spPr>
          <a:ln/>
        </p:spPr>
        <p:txBody>
          <a:bodyPr/>
          <a:lstStyle>
            <a:lvl1pPr>
              <a:defRPr/>
            </a:lvl1pPr>
          </a:lstStyle>
          <a:p>
            <a:fld id="{D165E9B0-7DA8-466E-963D-86F25D5E43BA}"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endParaRPr lang="en-US"/>
          </a:p>
        </p:txBody>
      </p:sp>
      <p:sp>
        <p:nvSpPr>
          <p:cNvPr id="5" name="Rectangle 4"/>
          <p:cNvSpPr>
            <a:spLocks noGrp="1" noChangeArrowheads="1"/>
          </p:cNvSpPr>
          <p:nvPr>
            <p:ph type="ftr" idx="11"/>
          </p:nvPr>
        </p:nvSpPr>
        <p:spPr>
          <a:ln/>
        </p:spPr>
        <p:txBody>
          <a:bodyPr/>
          <a:lstStyle>
            <a:lvl1pPr>
              <a:defRPr/>
            </a:lvl1pPr>
          </a:lstStyle>
          <a:p>
            <a:endParaRPr lang="en-US"/>
          </a:p>
        </p:txBody>
      </p:sp>
      <p:sp>
        <p:nvSpPr>
          <p:cNvPr id="6" name="Rectangle 5"/>
          <p:cNvSpPr>
            <a:spLocks noGrp="1" noChangeArrowheads="1"/>
          </p:cNvSpPr>
          <p:nvPr>
            <p:ph type="sldNum" idx="12"/>
          </p:nvPr>
        </p:nvSpPr>
        <p:spPr>
          <a:ln/>
        </p:spPr>
        <p:txBody>
          <a:bodyPr/>
          <a:lstStyle>
            <a:lvl1pPr>
              <a:defRPr/>
            </a:lvl1pPr>
          </a:lstStyle>
          <a:p>
            <a:fld id="{F0102DDB-C13F-473E-AACA-21864AE54F49}"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endParaRPr lang="en-US"/>
          </a:p>
        </p:txBody>
      </p:sp>
      <p:sp>
        <p:nvSpPr>
          <p:cNvPr id="5" name="Rectangle 4"/>
          <p:cNvSpPr>
            <a:spLocks noGrp="1" noChangeArrowheads="1"/>
          </p:cNvSpPr>
          <p:nvPr>
            <p:ph type="ftr" idx="11"/>
          </p:nvPr>
        </p:nvSpPr>
        <p:spPr>
          <a:ln/>
        </p:spPr>
        <p:txBody>
          <a:bodyPr/>
          <a:lstStyle>
            <a:lvl1pPr>
              <a:defRPr/>
            </a:lvl1pPr>
          </a:lstStyle>
          <a:p>
            <a:endParaRPr lang="en-US"/>
          </a:p>
        </p:txBody>
      </p:sp>
      <p:sp>
        <p:nvSpPr>
          <p:cNvPr id="6" name="Rectangle 5"/>
          <p:cNvSpPr>
            <a:spLocks noGrp="1" noChangeArrowheads="1"/>
          </p:cNvSpPr>
          <p:nvPr>
            <p:ph type="sldNum" idx="12"/>
          </p:nvPr>
        </p:nvSpPr>
        <p:spPr>
          <a:ln/>
        </p:spPr>
        <p:txBody>
          <a:bodyPr/>
          <a:lstStyle>
            <a:lvl1pPr>
              <a:defRPr/>
            </a:lvl1pPr>
          </a:lstStyle>
          <a:p>
            <a:fld id="{07D227DA-043B-4C48-91A2-32B39C53C327}"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endParaRPr lang="en-US"/>
          </a:p>
        </p:txBody>
      </p:sp>
      <p:sp>
        <p:nvSpPr>
          <p:cNvPr id="6" name="Rectangle 4"/>
          <p:cNvSpPr>
            <a:spLocks noGrp="1" noChangeArrowheads="1"/>
          </p:cNvSpPr>
          <p:nvPr>
            <p:ph type="ftr" idx="11"/>
          </p:nvPr>
        </p:nvSpPr>
        <p:spPr>
          <a:ln/>
        </p:spPr>
        <p:txBody>
          <a:bodyPr/>
          <a:lstStyle>
            <a:lvl1pPr>
              <a:defRPr/>
            </a:lvl1pPr>
          </a:lstStyle>
          <a:p>
            <a:endParaRPr lang="en-US"/>
          </a:p>
        </p:txBody>
      </p:sp>
      <p:sp>
        <p:nvSpPr>
          <p:cNvPr id="7" name="Rectangle 5"/>
          <p:cNvSpPr>
            <a:spLocks noGrp="1" noChangeArrowheads="1"/>
          </p:cNvSpPr>
          <p:nvPr>
            <p:ph type="sldNum" idx="12"/>
          </p:nvPr>
        </p:nvSpPr>
        <p:spPr>
          <a:ln/>
        </p:spPr>
        <p:txBody>
          <a:bodyPr/>
          <a:lstStyle>
            <a:lvl1pPr>
              <a:defRPr/>
            </a:lvl1pPr>
          </a:lstStyle>
          <a:p>
            <a:fld id="{47F22E44-FC5C-4E3E-8CAB-290F97FD3C17}"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endParaRPr lang="en-US"/>
          </a:p>
        </p:txBody>
      </p:sp>
      <p:sp>
        <p:nvSpPr>
          <p:cNvPr id="8" name="Rectangle 4"/>
          <p:cNvSpPr>
            <a:spLocks noGrp="1" noChangeArrowheads="1"/>
          </p:cNvSpPr>
          <p:nvPr>
            <p:ph type="ftr" idx="11"/>
          </p:nvPr>
        </p:nvSpPr>
        <p:spPr>
          <a:ln/>
        </p:spPr>
        <p:txBody>
          <a:bodyPr/>
          <a:lstStyle>
            <a:lvl1pPr>
              <a:defRPr/>
            </a:lvl1pPr>
          </a:lstStyle>
          <a:p>
            <a:endParaRPr lang="en-US"/>
          </a:p>
        </p:txBody>
      </p:sp>
      <p:sp>
        <p:nvSpPr>
          <p:cNvPr id="9" name="Rectangle 5"/>
          <p:cNvSpPr>
            <a:spLocks noGrp="1" noChangeArrowheads="1"/>
          </p:cNvSpPr>
          <p:nvPr>
            <p:ph type="sldNum" idx="12"/>
          </p:nvPr>
        </p:nvSpPr>
        <p:spPr>
          <a:ln/>
        </p:spPr>
        <p:txBody>
          <a:bodyPr/>
          <a:lstStyle>
            <a:lvl1pPr>
              <a:defRPr/>
            </a:lvl1pPr>
          </a:lstStyle>
          <a:p>
            <a:fld id="{BB4FD631-3533-49BF-8675-298A6C14A225}"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endParaRPr lang="en-US"/>
          </a:p>
        </p:txBody>
      </p:sp>
      <p:sp>
        <p:nvSpPr>
          <p:cNvPr id="4" name="Rectangle 4"/>
          <p:cNvSpPr>
            <a:spLocks noGrp="1" noChangeArrowheads="1"/>
          </p:cNvSpPr>
          <p:nvPr>
            <p:ph type="ftr" idx="11"/>
          </p:nvPr>
        </p:nvSpPr>
        <p:spPr>
          <a:ln/>
        </p:spPr>
        <p:txBody>
          <a:bodyPr/>
          <a:lstStyle>
            <a:lvl1pPr>
              <a:defRPr/>
            </a:lvl1pPr>
          </a:lstStyle>
          <a:p>
            <a:endParaRPr lang="en-US"/>
          </a:p>
        </p:txBody>
      </p:sp>
      <p:sp>
        <p:nvSpPr>
          <p:cNvPr id="5" name="Rectangle 5"/>
          <p:cNvSpPr>
            <a:spLocks noGrp="1" noChangeArrowheads="1"/>
          </p:cNvSpPr>
          <p:nvPr>
            <p:ph type="sldNum" idx="12"/>
          </p:nvPr>
        </p:nvSpPr>
        <p:spPr>
          <a:ln/>
        </p:spPr>
        <p:txBody>
          <a:bodyPr/>
          <a:lstStyle>
            <a:lvl1pPr>
              <a:defRPr/>
            </a:lvl1pPr>
          </a:lstStyle>
          <a:p>
            <a:fld id="{D63DBE94-DEC4-4881-8D14-AF6CCDF9C64D}"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endParaRPr lang="en-US"/>
          </a:p>
        </p:txBody>
      </p:sp>
      <p:sp>
        <p:nvSpPr>
          <p:cNvPr id="3" name="Rectangle 4"/>
          <p:cNvSpPr>
            <a:spLocks noGrp="1" noChangeArrowheads="1"/>
          </p:cNvSpPr>
          <p:nvPr>
            <p:ph type="ftr" idx="11"/>
          </p:nvPr>
        </p:nvSpPr>
        <p:spPr>
          <a:ln/>
        </p:spPr>
        <p:txBody>
          <a:bodyPr/>
          <a:lstStyle>
            <a:lvl1pPr>
              <a:defRPr/>
            </a:lvl1pPr>
          </a:lstStyle>
          <a:p>
            <a:endParaRPr lang="en-US"/>
          </a:p>
        </p:txBody>
      </p:sp>
      <p:sp>
        <p:nvSpPr>
          <p:cNvPr id="4" name="Rectangle 5"/>
          <p:cNvSpPr>
            <a:spLocks noGrp="1" noChangeArrowheads="1"/>
          </p:cNvSpPr>
          <p:nvPr>
            <p:ph type="sldNum" idx="12"/>
          </p:nvPr>
        </p:nvSpPr>
        <p:spPr>
          <a:ln/>
        </p:spPr>
        <p:txBody>
          <a:bodyPr/>
          <a:lstStyle>
            <a:lvl1pPr>
              <a:defRPr/>
            </a:lvl1pPr>
          </a:lstStyle>
          <a:p>
            <a:fld id="{0A11BC93-EF5F-4F33-8BFB-4A24491F25A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endParaRPr lang="en-US"/>
          </a:p>
        </p:txBody>
      </p:sp>
      <p:sp>
        <p:nvSpPr>
          <p:cNvPr id="6" name="Rectangle 4"/>
          <p:cNvSpPr>
            <a:spLocks noGrp="1" noChangeArrowheads="1"/>
          </p:cNvSpPr>
          <p:nvPr>
            <p:ph type="ftr" idx="11"/>
          </p:nvPr>
        </p:nvSpPr>
        <p:spPr>
          <a:ln/>
        </p:spPr>
        <p:txBody>
          <a:bodyPr/>
          <a:lstStyle>
            <a:lvl1pPr>
              <a:defRPr/>
            </a:lvl1pPr>
          </a:lstStyle>
          <a:p>
            <a:endParaRPr lang="en-US"/>
          </a:p>
        </p:txBody>
      </p:sp>
      <p:sp>
        <p:nvSpPr>
          <p:cNvPr id="7" name="Rectangle 5"/>
          <p:cNvSpPr>
            <a:spLocks noGrp="1" noChangeArrowheads="1"/>
          </p:cNvSpPr>
          <p:nvPr>
            <p:ph type="sldNum" idx="12"/>
          </p:nvPr>
        </p:nvSpPr>
        <p:spPr>
          <a:ln/>
        </p:spPr>
        <p:txBody>
          <a:bodyPr/>
          <a:lstStyle>
            <a:lvl1pPr>
              <a:defRPr/>
            </a:lvl1pPr>
          </a:lstStyle>
          <a:p>
            <a:fld id="{C849EE62-BC28-4A7F-B1F5-B6ACB6EE66B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endParaRPr lang="en-US"/>
          </a:p>
        </p:txBody>
      </p:sp>
      <p:sp>
        <p:nvSpPr>
          <p:cNvPr id="6" name="Rectangle 4"/>
          <p:cNvSpPr>
            <a:spLocks noGrp="1" noChangeArrowheads="1"/>
          </p:cNvSpPr>
          <p:nvPr>
            <p:ph type="ftr" idx="11"/>
          </p:nvPr>
        </p:nvSpPr>
        <p:spPr>
          <a:ln/>
        </p:spPr>
        <p:txBody>
          <a:bodyPr/>
          <a:lstStyle>
            <a:lvl1pPr>
              <a:defRPr/>
            </a:lvl1pPr>
          </a:lstStyle>
          <a:p>
            <a:endParaRPr lang="en-US"/>
          </a:p>
        </p:txBody>
      </p:sp>
      <p:sp>
        <p:nvSpPr>
          <p:cNvPr id="7" name="Rectangle 5"/>
          <p:cNvSpPr>
            <a:spLocks noGrp="1" noChangeArrowheads="1"/>
          </p:cNvSpPr>
          <p:nvPr>
            <p:ph type="sldNum" idx="12"/>
          </p:nvPr>
        </p:nvSpPr>
        <p:spPr>
          <a:ln/>
        </p:spPr>
        <p:txBody>
          <a:bodyPr/>
          <a:lstStyle>
            <a:lvl1pPr>
              <a:defRPr/>
            </a:lvl1pPr>
          </a:lstStyle>
          <a:p>
            <a:fld id="{A85FF142-1807-4DC6-9742-35132D50543A}"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503238" y="1768475"/>
            <a:ext cx="9069387" cy="4987925"/>
          </a:xfrm>
          <a:prstGeom prst="rect">
            <a:avLst/>
          </a:prstGeom>
          <a:noFill/>
          <a:ln w="9525">
            <a:noFill/>
            <a:round/>
            <a:headEnd/>
            <a:tailEnd/>
          </a:ln>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50323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sz="1400">
                <a:solidFill>
                  <a:srgbClr val="000000"/>
                </a:solidFill>
                <a:latin typeface="Times New Roman" pitchFamily="16" charset="0"/>
              </a:defRPr>
            </a:lvl1pPr>
          </a:lstStyle>
          <a:p>
            <a:endParaRPr lang="en-US"/>
          </a:p>
        </p:txBody>
      </p:sp>
      <p:sp>
        <p:nvSpPr>
          <p:cNvPr id="1028" name="Rectangle 4"/>
          <p:cNvSpPr>
            <a:spLocks noGrp="1" noChangeArrowheads="1"/>
          </p:cNvSpPr>
          <p:nvPr>
            <p:ph type="ftr"/>
          </p:nvPr>
        </p:nvSpPr>
        <p:spPr bwMode="auto">
          <a:xfrm>
            <a:off x="3448050" y="6886575"/>
            <a:ext cx="3194050"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defRPr sz="14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722788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defRPr sz="1400">
                <a:solidFill>
                  <a:srgbClr val="000000"/>
                </a:solidFill>
                <a:latin typeface="Times New Roman" pitchFamily="16" charset="0"/>
              </a:defRPr>
            </a:lvl1pPr>
          </a:lstStyle>
          <a:p>
            <a:fld id="{AB055419-CB8B-4279-962F-1AC4AB6A6D26}"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2pPr>
      <a:lvl3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3pPr>
      <a:lvl4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4pPr>
      <a:lvl5pPr algn="ctr"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Mode="External" Target="http://onlinelibrary.wiley.com/doi/10.1002/bit.v111.1/issuetoc"/><Relationship Id="rId6" Type="http://schemas.openxmlformats.org/officeDocument/2006/relationships/hyperlink" TargetMode="External" Target="http://onlinelibrary.wiley.com/doi/10.1002/bit.25006/full#bit25006-fig-0003"/></Relationships>
</file>

<file path=ppt/slides/slide1.xml><?xml version="1.0" encoding="utf-8"?>
<p:sld xmlns:a="http://schemas.openxmlformats.org/drawingml/2006/main" xmlns:xhtml="http://www.w3.org/1999/xhtml"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468313" y="461963"/>
            <a:ext cx="9070975" cy="798512"/>
          </a:xfrm>
        </p:spPr>
        <p:txBody>
          <a:bodyPr tIns="14112"/>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600" b="1" smtClean="0"/>
              <a:t>Breakage of transgenic tobacco roots for monoclonal antibody release in an ultra‐scale down shearing device</a:t>
            </a:r>
          </a:p>
        </p:txBody>
      </p:sp>
      <p:pic>
        <p:nvPicPr>
          <p:cNvPr id="2051" name="Picture 2"/>
          <p:cNvPicPr>
            <a:picLocks noChangeAspect="1" noChangeArrowheads="1"/>
          </p:cNvPicPr>
          <p:nvPr/>
        </p:nvPicPr>
        <p:blipFill>
          <a:blip r:embed="rId3" cstate="print"/>
          <a:srcRect/>
          <a:stretch>
            <a:fillRect/>
          </a:stretch>
        </p:blipFill>
        <p:spPr bwMode="auto">
          <a:xfrm>
            <a:off x="3039192" y="1440000"/>
            <a:ext cx="3805615" cy="4762000"/>
          </a:xfrm>
          <a:prstGeom prst="rect">
            <a:avLst/>
          </a:prstGeom>
          <a:noFill/>
          <a:ln w="9525">
            <a:noFill/>
            <a:round/>
            <a:headEnd/>
            <a:tailEnd/>
          </a:ln>
        </p:spPr>
      </p:pic>
      <p:pic>
        <p:nvPicPr>
          <p:cNvPr id="2052" name="Picture 3"/>
          <p:cNvPicPr>
            <a:picLocks noChangeAspect="1" noChangeArrowheads="1"/>
          </p:cNvPicPr>
          <p:nvPr/>
        </p:nvPicPr>
        <p:blipFill>
          <a:blip r:embed="rId4" cstate="print"/>
          <a:srcRect/>
          <a:stretch>
            <a:fillRect/>
          </a:stretch>
        </p:blipFill>
        <p:spPr bwMode="auto">
          <a:xfrm>
            <a:off x="0" y="0"/>
            <a:ext cx="0" cy="0"/>
          </a:xfrm>
          <a:prstGeom prst="rect">
            <a:avLst/>
          </a:prstGeom>
          <a:noFill/>
          <a:ln w="9525">
            <a:noFill/>
            <a:round/>
            <a:headEnd/>
            <a:tailEnd/>
          </a:ln>
        </p:spPr>
      </p:pic>
      <p:sp>
        <p:nvSpPr>
          <p:cNvPr id="2053" name="Text Box 4"/>
          <p:cNvSpPr txBox="1">
            <a:spLocks noChangeArrowheads="1"/>
          </p:cNvSpPr>
          <p:nvPr/>
        </p:nvSpPr>
        <p:spPr bwMode="auto">
          <a:xfrm>
            <a:off x="127000" y="6840538"/>
            <a:ext cx="6892925" cy="557212"/>
          </a:xfrm>
          <a:prstGeom prst="rect">
            <a:avLst/>
          </a:prstGeom>
          <a:noFill/>
          <a:ln w="9525">
            <a:noFill/>
            <a:round/>
            <a:headEnd/>
            <a:tailEnd/>
          </a:ln>
        </p:spPr>
        <p:txBody>
          <a:bodyPr lIns="90000" tIns="54702" rIns="90000" bIns="45000"/>
          <a:lstStyle/>
          <a:p>
            <a:pPr>
              <a:tabLst>
                <a:tab pos="723900" algn="l"/>
                <a:tab pos="1447800" algn="l"/>
                <a:tab pos="2171700" algn="l"/>
                <a:tab pos="2895600" algn="l"/>
                <a:tab pos="3619500" algn="l"/>
                <a:tab pos="4343400" algn="l"/>
                <a:tab pos="5067300" algn="l"/>
                <a:tab pos="5791200" algn="l"/>
                <a:tab pos="6515100" algn="l"/>
              </a:tabLst>
            </a:pPr>
            <a:r>
              <a:rPr lang="en-GB" sz="1100" b="1">
                <a:solidFill>
                  <a:srgbClr val="000000"/>
                </a:solidFill>
              </a:rPr>
              <a:t>Biotechnology and Bioengineering</a:t>
            </a:r>
            <a:r>
              <a:rPr lang="en-GB" sz="1100">
                <a:solidFill>
                  <a:srgbClr val="000000"/>
                </a:solidFill>
              </a:rPr>
              <a:t/>
            </a:r>
            <a:br>
              <a:rPr lang="en-GB" sz="1100">
                <a:solidFill>
                  <a:srgbClr val="000000"/>
                </a:solidFill>
              </a:rPr>
            </a:br>
            <a:r>
              <a:rPr lang="en-GB" sz="1100">
                <a:solidFill>
                  <a:srgbClr val="000000"/>
                </a:solidFill>
                <a:hlinkClick r:id="rId5"/>
              </a:rPr>
              <a:t>Volume 111, Issue 1, </a:t>
            </a:r>
            <a:r>
              <a:rPr lang="en-GB" sz="1100">
                <a:solidFill>
                  <a:srgbClr val="000000"/>
                </a:solidFill>
              </a:rPr>
              <a:t>pages 196-201, 20 SEP 2013 DOI: 10.1002/bit.25006</a:t>
            </a:r>
            <a:br>
              <a:rPr lang="en-GB" sz="1100">
                <a:solidFill>
                  <a:srgbClr val="000000"/>
                </a:solidFill>
              </a:rPr>
            </a:br>
            <a:r>
              <a:rPr lang="en-GB" sz="1100">
                <a:solidFill>
                  <a:srgbClr val="000000"/>
                </a:solidFill>
                <a:hlinkClick r:id="rId6"/>
              </a:rPr>
              <a:t>http://onlinelibrary.wiley.com/doi/10.1002/bit.25006/full#bit25006-fig-0003</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Words>
  <Application>Microsoft Office PowerPoint</Application>
  <PresentationFormat>Custom</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DejaVu Sans</vt:lpstr>
      <vt:lpstr>Times New Roman</vt:lpstr>
      <vt:lpstr>Office Theme</vt:lpstr>
      <vt:lpstr>RNA interference as a resistance mechanism against crop parasites in Africa: a ‘Trojan horse’ approach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RNA interference as a resistance mechanism against crop parasites in Africa: a ‘Trojan horse’ approach</dc:title>
  <dc:creator>Agile User</dc:creator>
  <cp:lastModifiedBy>WileyService</cp:lastModifiedBy>
  <cp:revision>1</cp:revision>
  <cp:lastPrinted>1601-01-01T00:00:00Z</cp:lastPrinted>
  <dcterms:created xsi:type="dcterms:W3CDTF">2011-01-20T16:54:28Z</dcterms:created>
  <dcterms:modified xsi:type="dcterms:W3CDTF">2011-03-25T10:19:16Z</dcterms:modified>
</cp:coreProperties>
</file>