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61" r:id="rId3"/>
    <p:sldId id="283" r:id="rId4"/>
    <p:sldId id="279" r:id="rId5"/>
    <p:sldId id="280" r:id="rId6"/>
    <p:sldId id="282" r:id="rId7"/>
    <p:sldId id="284" r:id="rId8"/>
    <p:sldId id="288" r:id="rId9"/>
    <p:sldId id="289" r:id="rId10"/>
    <p:sldId id="287" r:id="rId11"/>
    <p:sldId id="290" r:id="rId12"/>
    <p:sldId id="297" r:id="rId13"/>
    <p:sldId id="291" r:id="rId14"/>
    <p:sldId id="296" r:id="rId15"/>
    <p:sldId id="276" r:id="rId16"/>
    <p:sldId id="292" r:id="rId17"/>
    <p:sldId id="294" r:id="rId18"/>
    <p:sldId id="298" r:id="rId19"/>
    <p:sldId id="299" r:id="rId20"/>
    <p:sldId id="278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>
        <p:scale>
          <a:sx n="73" d="100"/>
          <a:sy n="73" d="100"/>
        </p:scale>
        <p:origin x="-2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BA72C0-BA28-40AC-9419-C02911D948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86475C-4E29-4A2C-88FE-7099B3E9D095}" type="slidenum">
              <a:rPr lang="en-GB" smtClean="0"/>
              <a:pPr eaLnBrk="1" hangingPunct="1"/>
              <a:t>15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A72C0-BA28-40AC-9419-C02911D9481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solidFill>
                  <a:schemeClr val="bg1"/>
                </a:solidFill>
              </a:rPr>
              <a:t>UCL LIBRARY SERVICES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329D-F424-45D8-939E-E3858C8A9D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5F14-2549-4378-93FE-1515520910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6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64E9-B804-4A09-AA30-43920FA0EC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29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29BB-5EFF-4403-8F0A-9D71B36F2C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C47F-537F-4EF1-97D1-BF290177BF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6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1409-7E79-4DF1-BAF6-90067D6328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37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5A00F-E64A-42CF-B878-1F16F7E382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599A-E16C-472C-BD33-B3B7789B5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2163-4BA4-4CDE-A0FA-7B518155B4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0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BE1C-FDA9-4BEB-BF74-A544C0DA9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7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6F08B-39C8-4B01-A222-44AA4D87B1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oln.ac.uk/ukoln/staff/e.j.lyon/150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ecrothers.net/politicalprof/the-policy-cycle-and-our-frozen-politic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Open_Data_sticker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iancepermanentaccess.org/wp-content/uploads/downloads/2011/11/ODE-ReportOnIntegrationOfDataAndPublications-1_1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yndromic.org/communiti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yalsociety.org/policy/projects/science-public-enterprise/repor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iki/SweoIG/TaskForces/CommunityProjects/LinkingOpenDat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NA_orbit_animated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NA" TargetMode="External"/><Relationship Id="rId2" Type="http://schemas.openxmlformats.org/officeDocument/2006/relationships/hyperlink" Target="http://en.wikipedia.org/wiki/Base_pai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en.wikipedia.org/wiki/Human_genome" TargetMode="External"/><Relationship Id="rId4" Type="http://schemas.openxmlformats.org/officeDocument/2006/relationships/hyperlink" Target="http://en.wikipedia.org/wiki/Gen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728787"/>
          </a:xfrm>
        </p:spPr>
        <p:txBody>
          <a:bodyPr/>
          <a:lstStyle/>
          <a:p>
            <a:pPr eaLnBrk="1" hangingPunct="1"/>
            <a:r>
              <a:rPr lang="en-GB" sz="5500" dirty="0" smtClean="0"/>
              <a:t>LERU Roadmap for Research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3097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Director of UCL Library Services and UCL Copyright Officer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Chief Executive, UCL Press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President of LIBER (Association of European Research Libraries)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Chair, LERU Chief Information Officer Community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p.ayris@ucl.ac.uk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6762080" cy="720750"/>
          </a:xfrm>
        </p:spPr>
        <p:txBody>
          <a:bodyPr/>
          <a:lstStyle/>
          <a:p>
            <a:r>
              <a:rPr lang="en-GB" dirty="0" smtClean="0"/>
              <a:t>LERU Roadmap for Research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2817"/>
            <a:ext cx="4601840" cy="4393034"/>
          </a:xfrm>
        </p:spPr>
        <p:txBody>
          <a:bodyPr/>
          <a:lstStyle/>
          <a:p>
            <a:r>
              <a:rPr lang="en-GB" dirty="0" smtClean="0"/>
              <a:t>Overseen by Research Data Working Group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85233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Pablo Achard (University of Geneva)</a:t>
            </a:r>
          </a:p>
          <a:p>
            <a:r>
              <a:rPr lang="en-GB" dirty="0" smtClean="0"/>
              <a:t>Paul Ayris (UCL, University College London)</a:t>
            </a:r>
            <a:endParaRPr lang="en-GB" dirty="0"/>
          </a:p>
          <a:p>
            <a:r>
              <a:rPr lang="en-GB" dirty="0" smtClean="0"/>
              <a:t>Serge Fdida (UPMC, Paris)</a:t>
            </a:r>
          </a:p>
          <a:p>
            <a:r>
              <a:rPr lang="en-GB" dirty="0" smtClean="0"/>
              <a:t>Stefan Gradmann (University of Leuven)</a:t>
            </a:r>
          </a:p>
          <a:p>
            <a:r>
              <a:rPr lang="en-GB" dirty="0" smtClean="0"/>
              <a:t>Wolfram Horstmann (University of Oxford)</a:t>
            </a:r>
          </a:p>
          <a:p>
            <a:r>
              <a:rPr lang="en-GB" dirty="0" smtClean="0"/>
              <a:t>Ignasi Labastida (University of Barcelona)</a:t>
            </a:r>
          </a:p>
          <a:p>
            <a:r>
              <a:rPr lang="en-GB" dirty="0" smtClean="0"/>
              <a:t>Liz Lyon (University of Bath)</a:t>
            </a:r>
          </a:p>
          <a:p>
            <a:r>
              <a:rPr lang="en-GB" dirty="0" smtClean="0"/>
              <a:t>Katrien Maes (LERU)</a:t>
            </a:r>
          </a:p>
          <a:p>
            <a:r>
              <a:rPr lang="en-GB" dirty="0" smtClean="0"/>
              <a:t>Susan Reilly (LIBER)</a:t>
            </a:r>
          </a:p>
          <a:p>
            <a:r>
              <a:rPr lang="en-GB" dirty="0" smtClean="0"/>
              <a:t>Anja Smit (University of Utrecht)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6190"/>
            <a:ext cx="3408532" cy="47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LERU Roadmap for Research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680520" cy="48965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Policy and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Advocacy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Selection and Collection, Curation, Description, Citation, Legal Issues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Research Data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Costs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Roles, Responsibilities and Skills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Recommendations to different stakeholder groups</a:t>
            </a:r>
            <a:endParaRPr lang="en-GB" dirty="0"/>
          </a:p>
        </p:txBody>
      </p:sp>
      <p:pic>
        <p:nvPicPr>
          <p:cNvPr id="2050" name="Picture 2" descr="N:\My Pictures\Cern 420561_463862893658614_42912717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193196"/>
            <a:ext cx="182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Cern, Geneva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10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4687"/>
            <a:ext cx="824348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6425734"/>
            <a:ext cx="5040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www.ukoln.ac.uk/ukoln/staff/e.j.lyon/150.pdf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80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097784" cy="648742"/>
          </a:xfrm>
        </p:spPr>
        <p:txBody>
          <a:bodyPr/>
          <a:lstStyle/>
          <a:p>
            <a:r>
              <a:rPr lang="en-GB" dirty="0" smtClean="0"/>
              <a:t>Key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34" y="1412776"/>
            <a:ext cx="4320481" cy="5184576"/>
          </a:xfrm>
        </p:spPr>
        <p:txBody>
          <a:bodyPr/>
          <a:lstStyle/>
          <a:p>
            <a:r>
              <a:rPr lang="en-GB" dirty="0" smtClean="0"/>
              <a:t>Each LERU university needs a Research Data Management Strategy</a:t>
            </a:r>
          </a:p>
          <a:p>
            <a:r>
              <a:rPr lang="en-GB" dirty="0" smtClean="0"/>
              <a:t>Researchers should have </a:t>
            </a:r>
            <a:r>
              <a:rPr lang="en-GB" dirty="0"/>
              <a:t>R</a:t>
            </a:r>
            <a:r>
              <a:rPr lang="en-GB" dirty="0" smtClean="0"/>
              <a:t>esearch Data Management Plans</a:t>
            </a:r>
          </a:p>
          <a:p>
            <a:r>
              <a:rPr lang="en-GB" dirty="0" smtClean="0"/>
              <a:t>LERU universities need to bring stakeholders together</a:t>
            </a:r>
          </a:p>
          <a:p>
            <a:r>
              <a:rPr lang="en-GB" dirty="0" smtClean="0"/>
              <a:t>Benefits of ‘open data’ for sharing and re-use should be advocated and explored</a:t>
            </a:r>
          </a:p>
          <a:p>
            <a:r>
              <a:rPr lang="en-GB" dirty="0" smtClean="0"/>
              <a:t>New role of Data Scientist is emerging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4215" y="5077543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King’s Cross, London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109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025776" cy="720750"/>
          </a:xfrm>
        </p:spPr>
        <p:txBody>
          <a:bodyPr/>
          <a:lstStyle/>
          <a:p>
            <a:r>
              <a:rPr lang="en-GB" dirty="0" smtClean="0"/>
              <a:t>Policy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104456" cy="4871576"/>
          </a:xfrm>
        </p:spPr>
        <p:txBody>
          <a:bodyPr/>
          <a:lstStyle/>
          <a:p>
            <a:r>
              <a:rPr lang="en-GB" dirty="0" smtClean="0"/>
              <a:t>Case Study on Policy development from UCL</a:t>
            </a:r>
          </a:p>
          <a:p>
            <a:r>
              <a:rPr lang="en-GB" dirty="0" smtClean="0"/>
              <a:t>Drivers</a:t>
            </a:r>
          </a:p>
          <a:p>
            <a:pPr lvl="1"/>
            <a:r>
              <a:rPr lang="en-GB" dirty="0" smtClean="0"/>
              <a:t>External funders</a:t>
            </a:r>
          </a:p>
          <a:p>
            <a:pPr lvl="1"/>
            <a:r>
              <a:rPr lang="en-GB" dirty="0" smtClean="0"/>
              <a:t>Need to inform researchers</a:t>
            </a:r>
          </a:p>
          <a:p>
            <a:pPr lvl="1"/>
            <a:r>
              <a:rPr lang="en-GB" dirty="0" smtClean="0"/>
              <a:t>Raise awareness of issues facing UCL researchers</a:t>
            </a:r>
          </a:p>
          <a:p>
            <a:r>
              <a:rPr lang="en-GB" dirty="0" smtClean="0"/>
              <a:t>Identifies roles and responsibilities</a:t>
            </a:r>
          </a:p>
          <a:p>
            <a:r>
              <a:rPr lang="en-GB" dirty="0" smtClean="0"/>
              <a:t>Data to be made open in the most open manner appropriate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30120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/>
              <a:t>Researchers should have Data Management Plans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</a:rPr>
              <a:t>LERU slams lack of data policies – </a:t>
            </a:r>
            <a:r>
              <a:rPr lang="en-GB" sz="2000" i="1" dirty="0" smtClean="0">
                <a:solidFill>
                  <a:srgbClr val="C00000"/>
                </a:solidFill>
              </a:rPr>
              <a:t>Research Europe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48" y="836712"/>
            <a:ext cx="38481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0893" y="4702164"/>
            <a:ext cx="428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</a:t>
            </a:r>
            <a:r>
              <a:rPr lang="en-GB" sz="1600" dirty="0">
                <a:hlinkClick r:id="rId3"/>
              </a:rPr>
              <a:t>www.lanecrothers.net/politicalprof/the-policy-cycle-and-our-frozen-politics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50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17" y="1628800"/>
            <a:ext cx="8489950" cy="4968552"/>
          </a:xfrm>
        </p:spPr>
        <p:txBody>
          <a:bodyPr/>
          <a:lstStyle/>
          <a:p>
            <a:r>
              <a:rPr lang="en-GB" dirty="0" smtClean="0"/>
              <a:t>Open Data allows research data to be shared and re-used</a:t>
            </a:r>
          </a:p>
          <a:p>
            <a:pPr lvl="1"/>
            <a:r>
              <a:rPr lang="en-GB" dirty="0" smtClean="0"/>
              <a:t>Avoids costly duplication of research activity</a:t>
            </a:r>
          </a:p>
          <a:p>
            <a:pPr lvl="1"/>
            <a:r>
              <a:rPr lang="en-GB" dirty="0" smtClean="0"/>
              <a:t>Provides greater transparency in research activity</a:t>
            </a:r>
          </a:p>
          <a:p>
            <a:pPr lvl="1"/>
            <a:r>
              <a:rPr lang="en-GB" dirty="0" smtClean="0"/>
              <a:t>Potential to speed discovery of solutions to societal Grand Challenges, such as health care &amp; environmental science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Can all research data be open? </a:t>
            </a:r>
          </a:p>
          <a:p>
            <a:r>
              <a:rPr lang="en-GB" dirty="0" smtClean="0"/>
              <a:t>Certain categories probably cannot</a:t>
            </a:r>
          </a:p>
          <a:p>
            <a:pPr lvl="1"/>
            <a:r>
              <a:rPr lang="en-GB" dirty="0" smtClean="0"/>
              <a:t>National security</a:t>
            </a:r>
          </a:p>
          <a:p>
            <a:pPr lvl="1"/>
            <a:r>
              <a:rPr lang="en-GB" dirty="0" smtClean="0"/>
              <a:t>Data protection</a:t>
            </a:r>
          </a:p>
          <a:p>
            <a:pPr lvl="1"/>
            <a:r>
              <a:rPr lang="en-GB" dirty="0" smtClean="0"/>
              <a:t>Commercial Funder requirements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10" y="3573016"/>
            <a:ext cx="317016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145559"/>
            <a:ext cx="5175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en.wikipedia.org/wiki/File:Open_Data_stickers.jpg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2801640" cy="1296988"/>
          </a:xfrm>
        </p:spPr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02" y="1916832"/>
            <a:ext cx="2808312" cy="5112568"/>
          </a:xfrm>
        </p:spPr>
        <p:txBody>
          <a:bodyPr/>
          <a:lstStyle/>
          <a:p>
            <a:r>
              <a:rPr lang="en-GB" dirty="0" smtClean="0"/>
              <a:t>Which of these layers of research data need to be </a:t>
            </a:r>
          </a:p>
          <a:p>
            <a:pPr lvl="1"/>
            <a:r>
              <a:rPr lang="en-GB" dirty="0" smtClean="0"/>
              <a:t>curated for a fixed term?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reserved for the long term?</a:t>
            </a:r>
          </a:p>
          <a:p>
            <a:pPr lvl="1"/>
            <a:r>
              <a:rPr lang="en-GB" dirty="0" smtClean="0"/>
              <a:t>thrown away?</a:t>
            </a:r>
          </a:p>
          <a:p>
            <a:r>
              <a:rPr lang="en-GB" dirty="0" smtClean="0"/>
              <a:t>LERU Roadmap identifies this as an area for future study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688632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01870" y="5517232"/>
            <a:ext cx="5148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ODE Data Publication Pyramid at</a:t>
            </a:r>
          </a:p>
          <a:p>
            <a:r>
              <a:rPr lang="en-GB" sz="1600" u="sng" dirty="0" smtClean="0">
                <a:hlinkClick r:id="rId4"/>
              </a:rPr>
              <a:t>http</a:t>
            </a:r>
            <a:r>
              <a:rPr lang="en-GB" sz="1600" u="sng" dirty="0">
                <a:hlinkClick r:id="rId4"/>
              </a:rPr>
              <a:t>://www.alliancepermanentaccess.org/wp-content/uploads/downloads/2011/11/ODE-ReportOnIntegrationOfDataAndPublications-1_1.pdf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40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5609952" cy="576734"/>
          </a:xfrm>
        </p:spPr>
        <p:txBody>
          <a:bodyPr/>
          <a:lstStyle/>
          <a:p>
            <a:r>
              <a:rPr lang="en-GB" dirty="0" smtClean="0"/>
              <a:t>Collaboration a 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76709"/>
            <a:ext cx="4529832" cy="5192651"/>
          </a:xfrm>
        </p:spPr>
        <p:txBody>
          <a:bodyPr/>
          <a:lstStyle/>
          <a:p>
            <a:r>
              <a:rPr lang="en-GB" dirty="0" smtClean="0"/>
              <a:t>LERU Rectors see this as an area for study</a:t>
            </a:r>
          </a:p>
          <a:p>
            <a:r>
              <a:rPr lang="en-GB" dirty="0" smtClean="0"/>
              <a:t>Collaboration between Dutch institutions</a:t>
            </a:r>
          </a:p>
          <a:p>
            <a:r>
              <a:rPr lang="en-GB" dirty="0" smtClean="0"/>
              <a:t>Focus is on research data which lies behind publications</a:t>
            </a:r>
          </a:p>
          <a:p>
            <a:r>
              <a:rPr lang="en-GB" dirty="0" smtClean="0"/>
              <a:t>Each university and faculty has its own Dataverse installation</a:t>
            </a:r>
          </a:p>
          <a:p>
            <a:r>
              <a:rPr lang="en-GB" dirty="0" smtClean="0"/>
              <a:t>Support services offered by libraries in Dutch universities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86" y="1712809"/>
            <a:ext cx="4104456" cy="4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84" y="2179766"/>
            <a:ext cx="416635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4086" y="538753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Utrecht, Tilburg, Erasmus University Rotterdam, Maastrict, Groningen, 3TU Datacentrum and Netherlands Institute of Ecology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30071" y="4900518"/>
            <a:ext cx="4248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</a:t>
            </a:r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www.syndromic.org/communities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673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LERU Research Data Roadmap</a:t>
            </a:r>
          </a:p>
          <a:p>
            <a:pPr eaLnBrk="1" hangingPunct="1">
              <a:defRPr/>
            </a:pPr>
            <a:r>
              <a:rPr lang="en-GB" dirty="0" smtClean="0"/>
              <a:t>Next Steps for LERU</a:t>
            </a:r>
            <a:endParaRPr lang="en-GB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2801640" cy="576734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34125"/>
            <a:ext cx="4169792" cy="4678361"/>
          </a:xfrm>
        </p:spPr>
        <p:txBody>
          <a:bodyPr/>
          <a:lstStyle/>
          <a:p>
            <a:r>
              <a:rPr lang="en-GB" dirty="0" smtClean="0"/>
              <a:t>Changes advocated by Roadmap are far-reaching</a:t>
            </a:r>
          </a:p>
          <a:p>
            <a:r>
              <a:rPr lang="en-GB" dirty="0" smtClean="0"/>
              <a:t>Communicate findings of the Roadmap</a:t>
            </a:r>
          </a:p>
          <a:p>
            <a:r>
              <a:rPr lang="en-GB" dirty="0" smtClean="0"/>
              <a:t>LERU to retain Research Data Working Group to oversee implementation</a:t>
            </a:r>
          </a:p>
          <a:p>
            <a:r>
              <a:rPr lang="en-GB" dirty="0" smtClean="0"/>
              <a:t>LERU Rectors have suggested Data Pilot(s), with Horizon 2020 funding</a:t>
            </a:r>
          </a:p>
          <a:p>
            <a:pPr lvl="1"/>
            <a:r>
              <a:rPr lang="en-GB" dirty="0" smtClean="0"/>
              <a:t>Working Group to consider options</a:t>
            </a:r>
          </a:p>
          <a:p>
            <a:pPr lvl="1"/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8221"/>
            <a:ext cx="3804280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4415" y="6079449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Old State House, Boston, USA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59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/>
              <a:t>LERU Research Data Roadmap</a:t>
            </a:r>
          </a:p>
          <a:p>
            <a:pPr eaLnBrk="1" hangingPunct="1">
              <a:defRPr/>
            </a:pPr>
            <a:r>
              <a:rPr lang="en-GB" dirty="0" smtClean="0"/>
              <a:t>Next Steps for LERU</a:t>
            </a:r>
            <a:endParaRPr lang="en-GB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have been</a:t>
            </a:r>
          </a:p>
          <a:p>
            <a:r>
              <a:rPr lang="en-GB" dirty="0" smtClean="0"/>
              <a:t>Thanks for listening</a:t>
            </a:r>
          </a:p>
          <a:p>
            <a:r>
              <a:rPr lang="en-GB" dirty="0" smtClean="0"/>
              <a:t>Happy to hear questions</a:t>
            </a:r>
          </a:p>
        </p:txBody>
      </p:sp>
      <p:pic>
        <p:nvPicPr>
          <p:cNvPr id="18436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41350"/>
            <a:ext cx="44640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LERU Research Data Roadmap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Next Steps for LERU</a:t>
            </a:r>
            <a:endParaRPr lang="en-GB" dirty="0">
              <a:solidFill>
                <a:schemeClr val="accent3">
                  <a:lumMod val="6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6264696" cy="102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54224"/>
            <a:ext cx="373489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1432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538471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</a:t>
            </a:r>
            <a:r>
              <a:rPr lang="en-GB" sz="1600" u="sng" dirty="0" smtClean="0"/>
              <a:t>Science as an </a:t>
            </a:r>
            <a:r>
              <a:rPr lang="en-GB" sz="1600" u="sng" dirty="0"/>
              <a:t>open enterprise </a:t>
            </a: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://royalsociety.org/policy/projects/science-public-enterprise/report</a:t>
            </a:r>
            <a:r>
              <a:rPr lang="en-GB" sz="1600" dirty="0" smtClean="0">
                <a:hlinkClick r:id="rId5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667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529832" cy="792758"/>
          </a:xfrm>
        </p:spPr>
        <p:txBody>
          <a:bodyPr/>
          <a:lstStyle/>
          <a:p>
            <a:r>
              <a:rPr lang="en-GB" dirty="0" smtClean="0"/>
              <a:t>Technological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Modern computers permit massive datasets to be </a:t>
            </a:r>
            <a:r>
              <a:rPr lang="en-GB" dirty="0" smtClean="0"/>
              <a:t>assembled </a:t>
            </a:r>
            <a:r>
              <a:rPr lang="en-GB" dirty="0"/>
              <a:t>and explored in ways that reveal inherent </a:t>
            </a:r>
            <a:r>
              <a:rPr lang="en-GB" dirty="0" smtClean="0"/>
              <a:t>but </a:t>
            </a:r>
            <a:r>
              <a:rPr lang="en-GB" dirty="0"/>
              <a:t>unsuspected relationships. This data-led science </a:t>
            </a:r>
            <a:r>
              <a:rPr lang="en-GB" dirty="0" smtClean="0"/>
              <a:t>is </a:t>
            </a:r>
            <a:r>
              <a:rPr lang="en-GB" dirty="0"/>
              <a:t>a promising new source of </a:t>
            </a:r>
            <a:r>
              <a:rPr lang="en-GB" dirty="0" smtClean="0"/>
              <a:t>knowledge</a:t>
            </a:r>
            <a:r>
              <a:rPr lang="en-GB" dirty="0"/>
              <a:t> </a:t>
            </a:r>
            <a:r>
              <a:rPr lang="en-GB" sz="1400" dirty="0" smtClean="0"/>
              <a:t>(p. 7)</a:t>
            </a:r>
          </a:p>
          <a:p>
            <a:r>
              <a:rPr lang="en-GB" dirty="0"/>
              <a:t>The emergence of linked data </a:t>
            </a:r>
            <a:r>
              <a:rPr lang="en-GB" dirty="0" smtClean="0"/>
              <a:t>technologies </a:t>
            </a:r>
            <a:r>
              <a:rPr lang="en-GB" dirty="0"/>
              <a:t>creates new information through deeper </a:t>
            </a:r>
            <a:r>
              <a:rPr lang="en-GB" dirty="0" smtClean="0"/>
              <a:t>integration </a:t>
            </a:r>
            <a:r>
              <a:rPr lang="en-GB" dirty="0"/>
              <a:t>of data across different datasets with the </a:t>
            </a:r>
            <a:r>
              <a:rPr lang="en-GB" dirty="0" smtClean="0"/>
              <a:t>potential </a:t>
            </a:r>
            <a:r>
              <a:rPr lang="en-GB" dirty="0"/>
              <a:t>to greatly enhance automated approaches </a:t>
            </a:r>
            <a:r>
              <a:rPr lang="en-GB" dirty="0" smtClean="0"/>
              <a:t>to </a:t>
            </a:r>
            <a:r>
              <a:rPr lang="en-GB" dirty="0"/>
              <a:t>data </a:t>
            </a:r>
            <a:r>
              <a:rPr lang="en-GB" dirty="0" smtClean="0"/>
              <a:t>analysis</a:t>
            </a:r>
            <a:r>
              <a:rPr lang="en-GB" dirty="0"/>
              <a:t> </a:t>
            </a:r>
            <a:r>
              <a:rPr lang="en-GB" sz="1400" dirty="0" smtClean="0"/>
              <a:t>(p. 7)</a:t>
            </a:r>
            <a:endParaRPr lang="en-GB" sz="1400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10259"/>
            <a:ext cx="2450680" cy="196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0189" y="766679"/>
            <a:ext cx="5265311" cy="62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7" y="615822"/>
            <a:ext cx="4653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ap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of I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nterlinked Data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625616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W3C (2012). </a:t>
            </a:r>
            <a:r>
              <a:rPr lang="en-GB" sz="1600" dirty="0" smtClean="0"/>
              <a:t>Available </a:t>
            </a:r>
            <a:r>
              <a:rPr lang="en-GB" sz="1600" dirty="0"/>
              <a:t>at</a:t>
            </a:r>
            <a:r>
              <a:rPr lang="en-GB" sz="1600" dirty="0" smtClean="0"/>
              <a:t>: </a:t>
            </a: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www.w3.org/wiki/SweoIG/TaskForces/CommunityProjects/LinkingOpenData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04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249912" cy="2274982"/>
          </a:xfrm>
        </p:spPr>
        <p:txBody>
          <a:bodyPr/>
          <a:lstStyle/>
          <a:p>
            <a:r>
              <a:rPr lang="en-GB" dirty="0"/>
              <a:t>Open data is the idea that certain data should be freely available to everyone to use and republish as they wish, without restrictions from copyright, patents or other mechanisms of </a:t>
            </a:r>
            <a:r>
              <a:rPr lang="en-GB" dirty="0" smtClean="0"/>
              <a:t>control</a:t>
            </a:r>
          </a:p>
          <a:p>
            <a:pPr marL="0" indent="0">
              <a:buNone/>
            </a:pPr>
            <a:endParaRPr lang="en-GB" sz="1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44" y="980728"/>
            <a:ext cx="27435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5048" y="6133164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en.wikipedia.org/wiki/File:DNA_orbit_animated.gif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854768" y="451155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1200" kern="0" dirty="0">
                <a:solidFill>
                  <a:srgbClr val="000000"/>
                </a:solidFill>
                <a:latin typeface="Arial"/>
              </a:rPr>
              <a:t>Auer, S. R.; Bizer, C.; Kobilarov, G.; Lehmann, J.; Cyganiak, R.; Ives, Z. (2007). "DBpedia: A Nucleus for a Web of Open Data". The Semantic Web. Lecture Notes in Computer Science 4825. p. 722. doi:10.1007/978-3-540-76298-0_52. ISBN 978-3-540-76297-3.</a:t>
            </a:r>
          </a:p>
        </p:txBody>
      </p:sp>
    </p:spTree>
    <p:extLst>
      <p:ext uri="{BB962C8B-B14F-4D97-AF65-F5344CB8AC3E}">
        <p14:creationId xmlns:p14="http://schemas.microsoft.com/office/powerpoint/2010/main" val="33876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673848" cy="720750"/>
          </a:xfrm>
        </p:spPr>
        <p:txBody>
          <a:bodyPr/>
          <a:lstStyle/>
          <a:p>
            <a:r>
              <a:rPr lang="en-GB" dirty="0" smtClean="0"/>
              <a:t>Human Genome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50" y="1878542"/>
            <a:ext cx="3762563" cy="2696742"/>
          </a:xfrm>
        </p:spPr>
        <p:txBody>
          <a:bodyPr/>
          <a:lstStyle/>
          <a:p>
            <a:r>
              <a:rPr lang="en-GB" dirty="0" smtClean="0"/>
              <a:t>Aim: To determine the </a:t>
            </a:r>
            <a:r>
              <a:rPr lang="en-GB" dirty="0"/>
              <a:t>sequence of chemical </a:t>
            </a:r>
            <a:r>
              <a:rPr lang="en-GB" dirty="0">
                <a:hlinkClick r:id="rId2" tooltip="Base pairs"/>
              </a:rPr>
              <a:t>base pairs</a:t>
            </a:r>
            <a:r>
              <a:rPr lang="en-GB" dirty="0"/>
              <a:t> which make up human </a:t>
            </a:r>
            <a:r>
              <a:rPr lang="en-GB" dirty="0">
                <a:hlinkClick r:id="rId3" tooltip="DNA"/>
              </a:rPr>
              <a:t>DNA</a:t>
            </a:r>
            <a:r>
              <a:rPr lang="en-GB" dirty="0"/>
              <a:t>, and </a:t>
            </a:r>
            <a:r>
              <a:rPr lang="en-GB" dirty="0" smtClean="0"/>
              <a:t>to identify </a:t>
            </a:r>
            <a:r>
              <a:rPr lang="en-GB" dirty="0"/>
              <a:t>and </a:t>
            </a:r>
            <a:r>
              <a:rPr lang="en-GB" dirty="0" smtClean="0"/>
              <a:t>map </a:t>
            </a:r>
            <a:r>
              <a:rPr lang="en-GB" dirty="0"/>
              <a:t>the total </a:t>
            </a:r>
            <a:r>
              <a:rPr lang="en-GB" dirty="0">
                <a:hlinkClick r:id="rId4" tooltip="Gene"/>
              </a:rPr>
              <a:t>genes</a:t>
            </a:r>
            <a:r>
              <a:rPr lang="en-GB" dirty="0"/>
              <a:t> of the </a:t>
            </a:r>
            <a:r>
              <a:rPr lang="en-GB" dirty="0">
                <a:hlinkClick r:id="rId5" tooltip="Human genome"/>
              </a:rPr>
              <a:t>human </a:t>
            </a:r>
            <a:r>
              <a:rPr lang="en-GB" dirty="0" smtClean="0">
                <a:hlinkClick r:id="rId5" tooltip="Human genome"/>
              </a:rPr>
              <a:t>genome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79" y="1628800"/>
            <a:ext cx="4436785" cy="284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94116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Benefits – felt from molecular medicine to human evolution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Better understanding of disease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Design of medication and prediction of their effects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Commercial development of genomics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2795" y="45718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en.wikipedia.org/wiki/DNA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/>
              <a:t>LERU Research Data Roadmap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Next Steps for LERU</a:t>
            </a:r>
            <a:endParaRPr lang="en-GB" dirty="0">
              <a:solidFill>
                <a:schemeClr val="accent3">
                  <a:lumMod val="6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814</Words>
  <Application>Microsoft Office PowerPoint</Application>
  <PresentationFormat>On-screen Show (4:3)</PresentationFormat>
  <Paragraphs>128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UCL Library Services</vt:lpstr>
      <vt:lpstr>LERU Roadmap for Research Data</vt:lpstr>
      <vt:lpstr>Contents</vt:lpstr>
      <vt:lpstr>Contents</vt:lpstr>
      <vt:lpstr>PowerPoint Presentation</vt:lpstr>
      <vt:lpstr>Technological change</vt:lpstr>
      <vt:lpstr>PowerPoint Presentation</vt:lpstr>
      <vt:lpstr>Open Data</vt:lpstr>
      <vt:lpstr>Human Genome Project</vt:lpstr>
      <vt:lpstr>Contents</vt:lpstr>
      <vt:lpstr>LERU Roadmap for Research Data</vt:lpstr>
      <vt:lpstr>LERU Roadmap for Research Data</vt:lpstr>
      <vt:lpstr>PowerPoint Presentation</vt:lpstr>
      <vt:lpstr>Key Messages</vt:lpstr>
      <vt:lpstr>Policy Development</vt:lpstr>
      <vt:lpstr>Open Data</vt:lpstr>
      <vt:lpstr>Data management</vt:lpstr>
      <vt:lpstr>Collaboration a way forward</vt:lpstr>
      <vt:lpstr>Contents</vt:lpstr>
      <vt:lpstr>Next Steps</vt:lpstr>
      <vt:lpstr>Finally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library</cp:lastModifiedBy>
  <cp:revision>80</cp:revision>
  <dcterms:created xsi:type="dcterms:W3CDTF">2007-07-09T08:18:27Z</dcterms:created>
  <dcterms:modified xsi:type="dcterms:W3CDTF">2014-01-23T16:31:37Z</dcterms:modified>
</cp:coreProperties>
</file>