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sldIdLst>
    <p:sldId id="256" r:id="rId2"/>
    <p:sldId id="261" r:id="rId3"/>
    <p:sldId id="315" r:id="rId4"/>
    <p:sldId id="311" r:id="rId5"/>
    <p:sldId id="312" r:id="rId6"/>
    <p:sldId id="313" r:id="rId7"/>
    <p:sldId id="314" r:id="rId8"/>
    <p:sldId id="316" r:id="rId9"/>
    <p:sldId id="310" r:id="rId10"/>
    <p:sldId id="317" r:id="rId11"/>
    <p:sldId id="318" r:id="rId12"/>
    <p:sldId id="302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GB" dirty="0" smtClean="0"/>
              <a:t>LERU Law Deans Working Group, Geneva, 28-29 November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uk/government/uploads/system/uploads/attachment_data/file/229844/bis-13-1081-international-education-global-growth-and-prosperit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jisc-collections.ac.uk/News/Decision-Tool---Users-at-Partner-Organisa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yright.com/moo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europe.eu/sites/default/files/Text%20and%20Data%20Mining%20Factshee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496300" cy="187325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Licensing and Copyright for education and research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of UCL Library Services and UCL Copyright Officer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President of LIBER (Association of European Research Libraries)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 of the LERU community of Chief Information Officers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	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p.ayris@ucl.ac.uk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313808" cy="4982506"/>
          </a:xfrm>
        </p:spPr>
        <p:txBody>
          <a:bodyPr/>
          <a:lstStyle/>
          <a:p>
            <a:r>
              <a:rPr lang="en-GB" dirty="0" smtClean="0"/>
              <a:t>Less TDM activity is undertaken in Europe than other parts of the globe, partly because of European copyright frameworks</a:t>
            </a:r>
          </a:p>
          <a:p>
            <a:r>
              <a:rPr lang="en-GB" dirty="0" smtClean="0"/>
              <a:t>Publishers offering licences for TDM which many researchers deem restrictive</a:t>
            </a:r>
          </a:p>
          <a:p>
            <a:r>
              <a:rPr lang="en-GB" dirty="0" smtClean="0"/>
              <a:t>EU TDM Expert Group has argued for </a:t>
            </a:r>
            <a:r>
              <a:rPr lang="en-GB" dirty="0"/>
              <a:t>an Exception for </a:t>
            </a:r>
            <a:r>
              <a:rPr lang="en-GB" dirty="0" smtClean="0"/>
              <a:t>TDM in EU copyright laws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6" y="1124744"/>
            <a:ext cx="3875922" cy="2906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1746" y="4191470"/>
            <a:ext cx="3726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LIBER TDM Workshop, London 2013</a:t>
            </a:r>
            <a:endParaRPr lang="en-GB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95599" y="4698585"/>
            <a:ext cx="3679030" cy="16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O</a:t>
            </a:r>
            <a:r>
              <a:rPr lang="en-GB" dirty="0" smtClean="0"/>
              <a:t>r </a:t>
            </a:r>
            <a:r>
              <a:rPr lang="en-GB" dirty="0"/>
              <a:t>a broader change in the form of an open norm or an interpretive </a:t>
            </a:r>
            <a:r>
              <a:rPr lang="en-GB" dirty="0" smtClean="0"/>
              <a:t>instrument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4477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Licensing for education</a:t>
            </a:r>
          </a:p>
          <a:p>
            <a:pPr marL="857250" lvl="1" indent="-457200"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Overseas campuses</a:t>
            </a:r>
          </a:p>
          <a:p>
            <a:pPr marL="857250" lvl="1" indent="-457200"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MOOCS/SPOCS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Text and Data Mining for education and research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Conclusions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11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05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233688" cy="792758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6820"/>
            <a:ext cx="3233689" cy="4301084"/>
          </a:xfrm>
        </p:spPr>
        <p:txBody>
          <a:bodyPr/>
          <a:lstStyle/>
          <a:p>
            <a:r>
              <a:rPr lang="en-GB" dirty="0" smtClean="0"/>
              <a:t>International agreements needed to deal with new licensing issues for Higher Education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EU copyright reform needed to support education and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Picture 2" descr="C:\My Pictures for dinosaur Dell\My Pictures\UCL Alumni\DSC0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72816"/>
            <a:ext cx="50885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7385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University College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Licensing for education</a:t>
            </a:r>
          </a:p>
          <a:p>
            <a:pPr marL="857250" lvl="1" indent="-457200" eaLnBrk="1" hangingPunct="1">
              <a:defRPr/>
            </a:pPr>
            <a:r>
              <a:rPr lang="en-GB" dirty="0" smtClean="0"/>
              <a:t>Overseas campuses</a:t>
            </a:r>
          </a:p>
          <a:p>
            <a:pPr marL="857250" lvl="1" indent="-457200" eaLnBrk="1" hangingPunct="1">
              <a:defRPr/>
            </a:pPr>
            <a:r>
              <a:rPr lang="en-GB" dirty="0" smtClean="0"/>
              <a:t>MOOCS/SPOCS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Text and Data Mining for education and research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Conclusions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2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Licensing for education</a:t>
            </a:r>
          </a:p>
          <a:p>
            <a:pPr marL="857250" lvl="1" indent="-457200" eaLnBrk="1" hangingPunct="1">
              <a:defRPr/>
            </a:pPr>
            <a:r>
              <a:rPr lang="en-GB" dirty="0" smtClean="0"/>
              <a:t>Overseas campuses</a:t>
            </a:r>
          </a:p>
          <a:p>
            <a:pPr marL="857250" lvl="1" indent="-457200" eaLnBrk="1" hangingPunct="1">
              <a:defRPr/>
            </a:pPr>
            <a:r>
              <a:rPr lang="en-GB" dirty="0" smtClean="0"/>
              <a:t>MOOCS/SPOCS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Text and Data Mining for education and research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5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7793459" cy="1008782"/>
          </a:xfrm>
        </p:spPr>
        <p:txBody>
          <a:bodyPr/>
          <a:lstStyle/>
          <a:p>
            <a:r>
              <a:rPr lang="en-GB" dirty="0" smtClean="0"/>
              <a:t>Overseas campuses/MOOCs/SPOCs/</a:t>
            </a:r>
            <a:br>
              <a:rPr lang="en-GB" dirty="0" smtClean="0"/>
            </a:br>
            <a:r>
              <a:rPr lang="en-GB" dirty="0" smtClean="0"/>
              <a:t>CPD Short Courses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4313808" cy="4397446"/>
          </a:xfrm>
        </p:spPr>
        <p:txBody>
          <a:bodyPr/>
          <a:lstStyle/>
          <a:p>
            <a:r>
              <a:rPr lang="en-GB" dirty="0"/>
              <a:t>The explosive growth in Massive Open Online Courses (MOOCs) and their </a:t>
            </a:r>
            <a:r>
              <a:rPr lang="en-GB" dirty="0" smtClean="0"/>
              <a:t>global </a:t>
            </a:r>
            <a:r>
              <a:rPr lang="en-GB" dirty="0"/>
              <a:t>reach has opened up a new door to education. We need to make sure it is a </a:t>
            </a:r>
            <a:r>
              <a:rPr lang="en-GB" dirty="0" smtClean="0"/>
              <a:t>door to our </a:t>
            </a:r>
            <a:r>
              <a:rPr lang="en-GB" dirty="0"/>
              <a:t>universities and </a:t>
            </a:r>
            <a:r>
              <a:rPr lang="en-GB" dirty="0" smtClean="0"/>
              <a:t>colleges</a:t>
            </a:r>
          </a:p>
          <a:p>
            <a:pPr lvl="1"/>
            <a:r>
              <a:rPr lang="en-GB" sz="1400" u="sng" dirty="0" smtClean="0"/>
              <a:t>International Education: Global Growth and Prosperity (July, 2013)</a:t>
            </a:r>
          </a:p>
          <a:p>
            <a:pPr lvl="1"/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www.gov.uk/government/uploads/system/uploads/attachment_data/file/229844/bis-13-1081-international-education-global-growth-and-prosperity.pdf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255515" cy="41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5321920" cy="1296814"/>
          </a:xfrm>
        </p:spPr>
        <p:txBody>
          <a:bodyPr/>
          <a:lstStyle/>
          <a:p>
            <a:r>
              <a:rPr lang="en-GB" dirty="0" smtClean="0"/>
              <a:t>Overseas campuses</a:t>
            </a:r>
            <a:br>
              <a:rPr lang="en-GB" dirty="0" smtClean="0"/>
            </a:br>
            <a:r>
              <a:rPr lang="en-GB" dirty="0" smtClean="0"/>
              <a:t>- UK 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54506"/>
            <a:ext cx="4169792" cy="2999172"/>
          </a:xfrm>
        </p:spPr>
        <p:txBody>
          <a:bodyPr/>
          <a:lstStyle/>
          <a:p>
            <a:r>
              <a:rPr lang="en-GB" dirty="0" smtClean="0"/>
              <a:t> Students need to register centrally</a:t>
            </a:r>
          </a:p>
          <a:p>
            <a:r>
              <a:rPr lang="en-GB" dirty="0" smtClean="0"/>
              <a:t>JISC Collections in UK use Model Licence</a:t>
            </a:r>
          </a:p>
          <a:p>
            <a:r>
              <a:rPr lang="en-GB" dirty="0" smtClean="0"/>
              <a:t>EXCLUDES </a:t>
            </a:r>
            <a:r>
              <a:rPr lang="en-GB" dirty="0"/>
              <a:t>students registered at a Partner </a:t>
            </a:r>
            <a:r>
              <a:rPr lang="en-GB" dirty="0" smtClean="0"/>
              <a:t>Organisation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56" y="1790431"/>
            <a:ext cx="2925768" cy="397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064" y="6021288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 Box of </a:t>
            </a:r>
            <a:r>
              <a:rPr lang="en-GB" sz="1400" dirty="0" smtClean="0"/>
              <a:t>Useful Knowledge</a:t>
            </a:r>
          </a:p>
          <a:p>
            <a:r>
              <a:rPr lang="en-GB" sz="1400" dirty="0" smtClean="0"/>
              <a:t> (Brougham Papers, UCL Library Services)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31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737744" cy="1296988"/>
          </a:xfrm>
        </p:spPr>
        <p:txBody>
          <a:bodyPr/>
          <a:lstStyle/>
          <a:p>
            <a:r>
              <a:rPr lang="en-GB" dirty="0" smtClean="0"/>
              <a:t>Issues for overseas campuses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4" y="2583250"/>
            <a:ext cx="4313808" cy="4158118"/>
          </a:xfrm>
        </p:spPr>
        <p:txBody>
          <a:bodyPr/>
          <a:lstStyle/>
          <a:p>
            <a:r>
              <a:rPr lang="en-GB" dirty="0" smtClean="0"/>
              <a:t>Students at partner institutions need to be covered by a Extension to the Licence</a:t>
            </a:r>
          </a:p>
          <a:p>
            <a:pPr lvl="1"/>
            <a:r>
              <a:rPr lang="en-GB" dirty="0"/>
              <a:t>Decision </a:t>
            </a:r>
            <a:r>
              <a:rPr lang="en-GB" dirty="0" smtClean="0"/>
              <a:t>Tool - </a:t>
            </a:r>
            <a:r>
              <a:rPr lang="en-GB" u="sng" dirty="0" smtClean="0">
                <a:hlinkClick r:id="rId2"/>
              </a:rPr>
              <a:t>http</a:t>
            </a:r>
            <a:r>
              <a:rPr lang="en-GB" u="sng" dirty="0">
                <a:hlinkClick r:id="rId2"/>
              </a:rPr>
              <a:t>://www.jisc-collections.ac.uk/News/Decision-Tool---Users-at-Partner-Organisations/</a:t>
            </a:r>
            <a:endParaRPr lang="en-GB" dirty="0"/>
          </a:p>
          <a:p>
            <a:pPr lvl="1"/>
            <a:r>
              <a:rPr lang="en-GB" dirty="0" smtClean="0"/>
              <a:t>Most publishers </a:t>
            </a:r>
            <a:r>
              <a:rPr lang="en-GB" dirty="0"/>
              <a:t>(not all) accepting concept of small </a:t>
            </a:r>
            <a:r>
              <a:rPr lang="en-GB" dirty="0" smtClean="0"/>
              <a:t>uplift to allow access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7397" y="2852936"/>
            <a:ext cx="46085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dirty="0" smtClean="0"/>
              <a:t>But publisher may not have right to grant access to resources in every country</a:t>
            </a:r>
          </a:p>
          <a:p>
            <a:pPr lvl="1"/>
            <a:r>
              <a:rPr lang="en-GB" dirty="0" smtClean="0"/>
              <a:t>Most (not all) </a:t>
            </a:r>
            <a:r>
              <a:rPr lang="en-GB" dirty="0"/>
              <a:t>publishers use JISC Model </a:t>
            </a:r>
            <a:r>
              <a:rPr lang="en-GB" dirty="0" smtClean="0"/>
              <a:t>Licence</a:t>
            </a:r>
            <a:endParaRPr lang="en-GB" kern="0" dirty="0" smtClean="0"/>
          </a:p>
          <a:p>
            <a:pPr lvl="1"/>
            <a:r>
              <a:rPr lang="en-GB" kern="0" dirty="0" smtClean="0"/>
              <a:t>Some publisher licences exclude overseas campuses</a:t>
            </a:r>
          </a:p>
          <a:p>
            <a:pPr lvl="1"/>
            <a:r>
              <a:rPr lang="en-GB" kern="0" dirty="0" smtClean="0"/>
              <a:t>Some publishers want to handle Additional Users on an institution by institution basis without the JISC Model Licence</a:t>
            </a:r>
            <a:endParaRPr lang="en-GB" kern="0" dirty="0"/>
          </a:p>
        </p:txBody>
      </p:sp>
      <p:pic>
        <p:nvPicPr>
          <p:cNvPr id="6" name="Picture 2" descr="C:\My Pictures from N drive\UCL pictures\U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764703"/>
            <a:ext cx="2496857" cy="18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197035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University College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737744" cy="1296988"/>
          </a:xfrm>
        </p:spPr>
        <p:txBody>
          <a:bodyPr/>
          <a:lstStyle/>
          <a:p>
            <a:r>
              <a:rPr lang="en-GB" dirty="0" smtClean="0"/>
              <a:t>Issues for MOOCS/SPOCS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88840"/>
            <a:ext cx="5395904" cy="4536504"/>
          </a:xfrm>
        </p:spPr>
        <p:txBody>
          <a:bodyPr/>
          <a:lstStyle/>
          <a:p>
            <a:r>
              <a:rPr lang="en-GB" dirty="0" smtClean="0"/>
              <a:t>No agreement on how to provide licenses </a:t>
            </a:r>
          </a:p>
          <a:p>
            <a:pPr lvl="1"/>
            <a:r>
              <a:rPr lang="en-GB" dirty="0" smtClean="0"/>
              <a:t>Registering students centrally is a challenge for Short Courses (2-3 days)</a:t>
            </a:r>
          </a:p>
          <a:p>
            <a:pPr lvl="1"/>
            <a:r>
              <a:rPr lang="en-GB" dirty="0" smtClean="0"/>
              <a:t>Some MOOC providers arrange licensing for content they provide</a:t>
            </a:r>
          </a:p>
          <a:p>
            <a:pPr lvl="1"/>
            <a:r>
              <a:rPr lang="en-GB" dirty="0"/>
              <a:t> CCC (Copyright Clearance Centre </a:t>
            </a:r>
            <a:r>
              <a:rPr lang="en-GB" dirty="0" smtClean="0"/>
              <a:t>(US </a:t>
            </a:r>
            <a:r>
              <a:rPr lang="en-GB" dirty="0"/>
              <a:t>licensing </a:t>
            </a:r>
            <a:r>
              <a:rPr lang="en-GB" dirty="0" smtClean="0"/>
              <a:t>body) has MOOCS </a:t>
            </a:r>
            <a:r>
              <a:rPr lang="en-GB" dirty="0"/>
              <a:t>licencing solution. </a:t>
            </a:r>
            <a:r>
              <a:rPr lang="en-GB" dirty="0" smtClean="0"/>
              <a:t>This </a:t>
            </a:r>
            <a:r>
              <a:rPr lang="en-GB" dirty="0"/>
              <a:t>puts the burden of fee payment back on the MOOC students, rather </a:t>
            </a:r>
            <a:r>
              <a:rPr lang="en-GB" dirty="0" smtClean="0"/>
              <a:t>than university</a:t>
            </a:r>
            <a:r>
              <a:rPr lang="en-GB" dirty="0"/>
              <a:t>:  </a:t>
            </a:r>
            <a:endParaRPr lang="en-GB" dirty="0" smtClean="0"/>
          </a:p>
          <a:p>
            <a:pPr lvl="1"/>
            <a:r>
              <a:rPr lang="en-GB" u="sng" dirty="0" smtClean="0">
                <a:hlinkClick r:id="rId2"/>
              </a:rPr>
              <a:t>http</a:t>
            </a:r>
            <a:r>
              <a:rPr lang="en-GB" u="sng" dirty="0">
                <a:hlinkClick r:id="rId2"/>
              </a:rPr>
              <a:t>://www.copyright.com/moocs</a:t>
            </a:r>
            <a:r>
              <a:rPr lang="en-GB" dirty="0"/>
              <a:t>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96230" y="1577310"/>
            <a:ext cx="4096249" cy="50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GB" dirty="0" smtClean="0"/>
          </a:p>
          <a:p>
            <a:pPr lvl="1"/>
            <a:r>
              <a:rPr lang="en-GB" dirty="0" smtClean="0"/>
              <a:t>Open </a:t>
            </a:r>
            <a:r>
              <a:rPr lang="en-GB" dirty="0"/>
              <a:t>Access CC licences work well for </a:t>
            </a:r>
            <a:r>
              <a:rPr lang="en-GB" dirty="0" smtClean="0"/>
              <a:t>MOOCS</a:t>
            </a:r>
            <a:endParaRPr lang="en-GB" kern="0" dirty="0" smtClean="0"/>
          </a:p>
          <a:p>
            <a:pPr lvl="1"/>
            <a:r>
              <a:rPr lang="en-GB" kern="0" dirty="0" smtClean="0"/>
              <a:t>International agreements needed to identify requirements of universities and their students</a:t>
            </a:r>
          </a:p>
          <a:p>
            <a:pPr lvl="1"/>
            <a:r>
              <a:rPr lang="en-GB" kern="0" dirty="0" smtClean="0"/>
              <a:t>Commercial providers need to be engaged at an international level to agree Terms and Conditions </a:t>
            </a:r>
          </a:p>
          <a:p>
            <a:pPr lvl="1"/>
            <a:r>
              <a:rPr lang="en-GB" kern="0" dirty="0" smtClean="0"/>
              <a:t>Who is responsible for leading these discussions?</a:t>
            </a:r>
            <a:endParaRPr lang="en-GB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5905" y="1052736"/>
            <a:ext cx="253668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Solutions?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4800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Licensing for education</a:t>
            </a:r>
          </a:p>
          <a:p>
            <a:pPr marL="857250" lvl="1" indent="-457200"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Overseas campuses</a:t>
            </a:r>
          </a:p>
          <a:p>
            <a:pPr marL="857250" lvl="1" indent="-457200"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MOOCS/SPOCS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Text and Data Mining for education and research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8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5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908050"/>
            <a:ext cx="7770193" cy="792758"/>
          </a:xfrm>
        </p:spPr>
        <p:txBody>
          <a:bodyPr/>
          <a:lstStyle/>
          <a:p>
            <a:r>
              <a:rPr lang="en-GB" dirty="0" smtClean="0"/>
              <a:t>Text and Data Mining (TDM) – 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4079272" cy="4608512"/>
          </a:xfrm>
        </p:spPr>
        <p:txBody>
          <a:bodyPr/>
          <a:lstStyle/>
          <a:p>
            <a:r>
              <a:rPr lang="en-GB" dirty="0" smtClean="0"/>
              <a:t>TDM derives </a:t>
            </a:r>
            <a:r>
              <a:rPr lang="en-GB" dirty="0"/>
              <a:t>information from </a:t>
            </a:r>
            <a:r>
              <a:rPr lang="en-GB" dirty="0" smtClean="0"/>
              <a:t>machine-read material </a:t>
            </a:r>
          </a:p>
          <a:p>
            <a:r>
              <a:rPr lang="en-GB" dirty="0" smtClean="0"/>
              <a:t>It </a:t>
            </a:r>
            <a:r>
              <a:rPr lang="en-GB" dirty="0"/>
              <a:t>works by copying large quantities of material, </a:t>
            </a:r>
            <a:r>
              <a:rPr lang="en-GB" dirty="0" smtClean="0"/>
              <a:t>extracting </a:t>
            </a:r>
            <a:r>
              <a:rPr lang="en-GB" dirty="0"/>
              <a:t>the data, and recombining it to identify </a:t>
            </a:r>
            <a:r>
              <a:rPr lang="en-GB" dirty="0" smtClean="0"/>
              <a:t>patterns</a:t>
            </a:r>
          </a:p>
          <a:p>
            <a:r>
              <a:rPr lang="en-GB" dirty="0" smtClean="0"/>
              <a:t>Essential aspect of Science 2.0 or Open Science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40" y="2340755"/>
            <a:ext cx="39037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0533" y="5445224"/>
            <a:ext cx="4353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LIBER </a:t>
            </a:r>
            <a:r>
              <a:rPr lang="en-GB" sz="1400" dirty="0"/>
              <a:t>TDM Factsheet at </a:t>
            </a:r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www.libereurope.eu/sites/default/files/Text%20and%20Data%20Mining%20Factsheet.pdf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40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578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UCL Library Services</vt:lpstr>
      <vt:lpstr>Licensing and Copyright for education and research</vt:lpstr>
      <vt:lpstr>Contents</vt:lpstr>
      <vt:lpstr>Contents</vt:lpstr>
      <vt:lpstr>Overseas campuses/MOOCs/SPOCs/ CPD Short Courses</vt:lpstr>
      <vt:lpstr>Overseas campuses - UK case studies</vt:lpstr>
      <vt:lpstr>Issues for overseas campuses</vt:lpstr>
      <vt:lpstr>Issues for MOOCS/SPOCS</vt:lpstr>
      <vt:lpstr>Contents</vt:lpstr>
      <vt:lpstr>Text and Data Mining (TDM) – what is it?</vt:lpstr>
      <vt:lpstr>TDM</vt:lpstr>
      <vt:lpstr>Contents</vt:lpstr>
      <vt:lpstr>Conclusions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library</cp:lastModifiedBy>
  <cp:revision>107</cp:revision>
  <dcterms:created xsi:type="dcterms:W3CDTF">2007-07-09T08:18:27Z</dcterms:created>
  <dcterms:modified xsi:type="dcterms:W3CDTF">2014-05-06T09:10:13Z</dcterms:modified>
</cp:coreProperties>
</file>