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61" r:id="rId3"/>
    <p:sldId id="336" r:id="rId4"/>
    <p:sldId id="337" r:id="rId5"/>
    <p:sldId id="338" r:id="rId6"/>
    <p:sldId id="340" r:id="rId7"/>
    <p:sldId id="341" r:id="rId8"/>
    <p:sldId id="342" r:id="rId9"/>
    <p:sldId id="343" r:id="rId10"/>
    <p:sldId id="344" r:id="rId11"/>
    <p:sldId id="350" r:id="rId12"/>
    <p:sldId id="351" r:id="rId13"/>
    <p:sldId id="347" r:id="rId14"/>
    <p:sldId id="353" r:id="rId15"/>
    <p:sldId id="345" r:id="rId16"/>
    <p:sldId id="354" r:id="rId17"/>
    <p:sldId id="359" r:id="rId18"/>
    <p:sldId id="360" r:id="rId19"/>
    <p:sldId id="361" r:id="rId20"/>
    <p:sldId id="362" r:id="rId21"/>
    <p:sldId id="363" r:id="rId22"/>
    <p:sldId id="364" r:id="rId23"/>
    <p:sldId id="365" r:id="rId24"/>
    <p:sldId id="357" r:id="rId25"/>
    <p:sldId id="366" r:id="rId26"/>
    <p:sldId id="369" r:id="rId27"/>
    <p:sldId id="372" r:id="rId28"/>
    <p:sldId id="368" r:id="rId29"/>
    <p:sldId id="374" r:id="rId30"/>
    <p:sldId id="376" r:id="rId31"/>
    <p:sldId id="377" r:id="rId32"/>
    <p:sldId id="378" r:id="rId33"/>
    <p:sldId id="367" r:id="rId34"/>
    <p:sldId id="356" r:id="rId3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BF2"/>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363" autoAdjust="0"/>
  </p:normalViewPr>
  <p:slideViewPr>
    <p:cSldViewPr>
      <p:cViewPr varScale="1">
        <p:scale>
          <a:sx n="71" d="100"/>
          <a:sy n="71" d="100"/>
        </p:scale>
        <p:origin x="-4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GB" dirty="0"/>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GB"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B4546A2-3693-4674-8978-F3A065975DD2}" type="slidenum">
              <a:rPr lang="en-GB"/>
              <a:pPr>
                <a:defRPr/>
              </a:pPr>
              <a:t>‹#›</a:t>
            </a:fld>
            <a:endParaRPr lang="en-GB" dirty="0"/>
          </a:p>
        </p:txBody>
      </p:sp>
    </p:spTree>
    <p:extLst>
      <p:ext uri="{BB962C8B-B14F-4D97-AF65-F5344CB8AC3E}">
        <p14:creationId xmlns:p14="http://schemas.microsoft.com/office/powerpoint/2010/main" val="118215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5" name="Text Box 17"/>
          <p:cNvSpPr txBox="1">
            <a:spLocks noChangeArrowheads="1"/>
          </p:cNvSpPr>
          <p:nvPr/>
        </p:nvSpPr>
        <p:spPr bwMode="auto">
          <a:xfrm>
            <a:off x="179388" y="188913"/>
            <a:ext cx="3382962" cy="366712"/>
          </a:xfrm>
          <a:prstGeom prst="rect">
            <a:avLst/>
          </a:prstGeom>
          <a:noFill/>
          <a:ln>
            <a:noFill/>
          </a:ln>
          <a:effectLst/>
          <a:extLst/>
        </p:spPr>
        <p:txBody>
          <a:bodyPr>
            <a:spAutoFit/>
          </a:bodyPr>
          <a:lstStyle/>
          <a:p>
            <a:pPr>
              <a:spcBef>
                <a:spcPct val="50000"/>
              </a:spcBef>
              <a:defRPr/>
            </a:pPr>
            <a:r>
              <a:rPr lang="en-GB" b="1" dirty="0">
                <a:solidFill>
                  <a:schemeClr val="bg1"/>
                </a:solidFill>
              </a:rPr>
              <a:t>UCL </a:t>
            </a:r>
            <a:r>
              <a:rPr lang="en-GB" b="1" dirty="0" smtClean="0">
                <a:solidFill>
                  <a:schemeClr val="bg1"/>
                </a:solidFill>
              </a:rPr>
              <a:t>LIBRARY</a:t>
            </a:r>
            <a:r>
              <a:rPr lang="en-GB" b="1" baseline="0" dirty="0" smtClean="0">
                <a:solidFill>
                  <a:schemeClr val="bg1"/>
                </a:solidFill>
              </a:rPr>
              <a:t> SERVICES</a:t>
            </a:r>
            <a:endParaRPr lang="en-GB" b="1" dirty="0">
              <a:solidFill>
                <a:schemeClr val="bg1"/>
              </a:solidFill>
            </a:endParaRP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 typeface="Wingdings" pitchFamily="2" charset="2"/>
              <a:buNone/>
              <a:defRPr/>
            </a:lvl1pPr>
          </a:lstStyle>
          <a:p>
            <a:pPr lvl="0"/>
            <a:r>
              <a:rPr lang="en-GB" noProof="0" dirty="0" smtClean="0"/>
              <a:t>Click to edit Master subtitle style</a:t>
            </a:r>
          </a:p>
        </p:txBody>
      </p:sp>
      <p:sp>
        <p:nvSpPr>
          <p:cNvPr id="6"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a:defRPr sz="1400" dirty="0" smtClean="0"/>
            </a:lvl1pPr>
          </a:lstStyle>
          <a:p>
            <a:pPr>
              <a:defRPr/>
            </a:pPr>
            <a:r>
              <a:rPr lang="en-GB" dirty="0" smtClean="0"/>
              <a:t>LERU Law Deans Working Group, Geneva, 28-29 November </a:t>
            </a:r>
            <a:endParaRPr lang="en-GB" dirty="0"/>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1"/>
          </p:nvPr>
        </p:nvSpPr>
        <p:spPr/>
        <p:txBody>
          <a:bodyPr/>
          <a:lstStyle/>
          <a:p>
            <a:pPr>
              <a:defRPr/>
            </a:pPr>
            <a:fld id="{A72B5E5E-4689-49CD-AEC0-B1C1F4CF0DAA}"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11E5CBF-37EA-49BA-A281-D6CB1F8F9601}"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B9BC536-C560-408C-9983-EB1D7B02F143}"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5EF73B1-DCE9-405B-906D-0AE9CBC0EC5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3E5F890-8D52-4FFF-B166-9BAAAC9CA43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13AA91C-341E-44D6-98C8-B2A88FC8BBE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5514D68-F56A-4B27-81A6-4C6DF7B091C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1ABE1BA-F27D-49FA-BECF-06F2795788D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556241B-8545-4649-81AE-0DA48C938CE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5FB4F6C-FD61-4369-8707-A3770470D45E}"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37904A-293F-409E-AEE5-C53255E41B0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F9372AD-9D11-4FB0-849B-88BBE77E872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A72B5E5E-4689-49CD-AEC0-B1C1F4CF0DAA}" type="slidenum">
              <a:rPr lang="en-GB"/>
              <a:pPr>
                <a:defRPr/>
              </a:pPr>
              <a:t>‹#›</a:t>
            </a:fld>
            <a:endParaRPr lang="en-GB" dirty="0"/>
          </a:p>
        </p:txBody>
      </p:sp>
      <p:pic>
        <p:nvPicPr>
          <p:cNvPr id="1029" name="Picture 13" descr="DarkBlue1024"/>
          <p:cNvPicPr>
            <a:picLocks noChangeAspect="1" noChangeArrowheads="1"/>
          </p:cNvPicPr>
          <p:nvPr/>
        </p:nvPicPr>
        <p:blipFill>
          <a:blip r:embed="rId14"/>
          <a:srcRect/>
          <a:stretch>
            <a:fillRect/>
          </a:stretch>
        </p:blipFill>
        <p:spPr bwMode="auto">
          <a:xfrm>
            <a:off x="0" y="0"/>
            <a:ext cx="9144000" cy="514350"/>
          </a:xfrm>
          <a:prstGeom prst="rect">
            <a:avLst/>
          </a:prstGeom>
          <a:noFill/>
          <a:ln w="9525">
            <a:noFill/>
            <a:miter lim="800000"/>
            <a:headEnd/>
            <a:tailEnd/>
          </a:ln>
        </p:spPr>
      </p:pic>
      <p:sp>
        <p:nvSpPr>
          <p:cNvPr id="3087" name="Rectangle 15"/>
          <p:cNvSpPr>
            <a:spLocks noChangeArrowheads="1"/>
          </p:cNvSpPr>
          <p:nvPr/>
        </p:nvSpPr>
        <p:spPr bwMode="auto">
          <a:xfrm>
            <a:off x="179388" y="188913"/>
            <a:ext cx="2952750" cy="366712"/>
          </a:xfrm>
          <a:prstGeom prst="rect">
            <a:avLst/>
          </a:prstGeom>
          <a:noFill/>
          <a:ln>
            <a:noFill/>
          </a:ln>
          <a:effectLst/>
          <a:extLst/>
        </p:spPr>
        <p:txBody>
          <a:bodyPr wrap="none">
            <a:spAutoFit/>
          </a:bodyPr>
          <a:lstStyle/>
          <a:p>
            <a:pPr>
              <a:defRPr/>
            </a:pPr>
            <a:r>
              <a:rPr lang="en-GB" b="1" dirty="0">
                <a:solidFill>
                  <a:schemeClr val="bg1"/>
                </a:solidFill>
              </a:rPr>
              <a:t>UCL LIBRARY SERVICES</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researchinfonet.org/publish/fin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repository.jisc.ac.uk/61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royalsociety.org/policy/projects/science-public-enterprise/report/"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DNA_orbit_animated.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koln.ac.uk/ukoln/staff/e.j.lyon/150.pdf"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necrothers.net/politicalprof/the-policy-cycle-and-our-frozen-politics/"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lliancepermanentaccess.org/wp-content/uploads/downloads/2011/11/ODE-ReportOnIntegrationOfDataAndPublications-1_1.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eru.org/"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www.dart-europe.eu/"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herpa.ac.uk/romeo/"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rl.org/focus-areas/open-scholarship/open-data" TargetMode="External"/><Relationship Id="rId7" Type="http://schemas.openxmlformats.org/officeDocument/2006/relationships/image" Target="../media/image5.png"/><Relationship Id="rId2" Type="http://schemas.openxmlformats.org/officeDocument/2006/relationships/hyperlink" Target="http://www.arl.org/focus-areas/open-scholarship/open-acces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openscholarship.org/jcms/c_6160/en/open-scholarship" TargetMode="External"/><Relationship Id="rId4" Type="http://schemas.openxmlformats.org/officeDocument/2006/relationships/hyperlink" Target="http://www.arl.org/focus-areas/open-scholarship/open-educational-resourc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323528" y="1412776"/>
            <a:ext cx="8496300" cy="1728192"/>
          </a:xfrm>
        </p:spPr>
        <p:txBody>
          <a:bodyPr/>
          <a:lstStyle/>
          <a:p>
            <a:pPr eaLnBrk="1" hangingPunct="1"/>
            <a:r>
              <a:rPr lang="en-GB" sz="4800" dirty="0" smtClean="0"/>
              <a:t>Open Scholarship </a:t>
            </a:r>
            <a:br>
              <a:rPr lang="en-GB" sz="4800" dirty="0" smtClean="0"/>
            </a:br>
            <a:r>
              <a:rPr lang="en-GB" sz="4800" dirty="0" smtClean="0"/>
              <a:t>for doctoral studies</a:t>
            </a:r>
          </a:p>
        </p:txBody>
      </p:sp>
      <p:sp>
        <p:nvSpPr>
          <p:cNvPr id="15362" name="Rectangle 3"/>
          <p:cNvSpPr>
            <a:spLocks noGrp="1" noChangeArrowheads="1"/>
          </p:cNvSpPr>
          <p:nvPr>
            <p:ph type="subTitle" idx="1"/>
          </p:nvPr>
        </p:nvSpPr>
        <p:spPr>
          <a:xfrm>
            <a:off x="323850" y="3573016"/>
            <a:ext cx="8496300" cy="2953197"/>
          </a:xfrm>
        </p:spPr>
        <p:txBody>
          <a:bodyPr/>
          <a:lstStyle/>
          <a:p>
            <a:pPr eaLnBrk="1" hangingPunct="1">
              <a:lnSpc>
                <a:spcPct val="90000"/>
              </a:lnSpc>
            </a:pPr>
            <a:endParaRPr lang="en-GB" sz="2800" dirty="0" smtClean="0"/>
          </a:p>
          <a:p>
            <a:pPr eaLnBrk="1" hangingPunct="1">
              <a:lnSpc>
                <a:spcPct val="90000"/>
              </a:lnSpc>
            </a:pPr>
            <a:r>
              <a:rPr lang="en-GB" sz="2800" dirty="0" smtClean="0"/>
              <a:t>Dr Paul Ayris </a:t>
            </a:r>
          </a:p>
          <a:p>
            <a:pPr eaLnBrk="1" hangingPunct="1">
              <a:lnSpc>
                <a:spcPct val="90000"/>
              </a:lnSpc>
              <a:spcBef>
                <a:spcPct val="10000"/>
              </a:spcBef>
            </a:pPr>
            <a:endParaRPr lang="en-GB" sz="1900" dirty="0" smtClean="0"/>
          </a:p>
          <a:p>
            <a:pPr eaLnBrk="1" hangingPunct="1">
              <a:lnSpc>
                <a:spcPct val="90000"/>
              </a:lnSpc>
              <a:spcBef>
                <a:spcPct val="10000"/>
              </a:spcBef>
            </a:pPr>
            <a:r>
              <a:rPr lang="en-GB" sz="1900" dirty="0" smtClean="0"/>
              <a:t>Director of UCL Library Services and UCL Copyright Officer</a:t>
            </a:r>
          </a:p>
          <a:p>
            <a:pPr eaLnBrk="1" hangingPunct="1">
              <a:lnSpc>
                <a:spcPct val="90000"/>
              </a:lnSpc>
              <a:spcBef>
                <a:spcPct val="10000"/>
              </a:spcBef>
            </a:pPr>
            <a:r>
              <a:rPr lang="en-GB" sz="1900" dirty="0" smtClean="0"/>
              <a:t>Chief Executive, UCL Press</a:t>
            </a:r>
          </a:p>
          <a:p>
            <a:pPr eaLnBrk="1" hangingPunct="1">
              <a:lnSpc>
                <a:spcPct val="90000"/>
              </a:lnSpc>
              <a:spcBef>
                <a:spcPct val="10000"/>
              </a:spcBef>
            </a:pPr>
            <a:r>
              <a:rPr lang="en-GB" sz="1900" dirty="0" smtClean="0"/>
              <a:t>Adviser to LIBER (Association of European Research Libraries) on EU matters and Horizon 2020</a:t>
            </a:r>
          </a:p>
          <a:p>
            <a:pPr eaLnBrk="1" hangingPunct="1">
              <a:lnSpc>
                <a:spcPct val="90000"/>
              </a:lnSpc>
              <a:spcBef>
                <a:spcPct val="10000"/>
              </a:spcBef>
            </a:pPr>
            <a:r>
              <a:rPr lang="en-GB" sz="1900" dirty="0" smtClean="0"/>
              <a:t>Chair of the LERU community of Chief Information Officers</a:t>
            </a:r>
          </a:p>
          <a:p>
            <a:pPr eaLnBrk="1" hangingPunct="1">
              <a:lnSpc>
                <a:spcPct val="90000"/>
              </a:lnSpc>
              <a:spcBef>
                <a:spcPct val="10000"/>
              </a:spcBef>
            </a:pPr>
            <a:r>
              <a:rPr lang="en-GB" sz="1900" dirty="0" smtClean="0"/>
              <a:t>e-mail: p.ayris@ucl.ac.uk</a:t>
            </a:r>
            <a:endParaRPr lang="en-GB" sz="4000" dirty="0" smtClean="0"/>
          </a:p>
          <a:p>
            <a:pPr eaLnBrk="1" hangingPunct="1">
              <a:lnSpc>
                <a:spcPct val="90000"/>
              </a:lnSpc>
            </a:pPr>
            <a:endParaRPr lang="en-GB"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7194128" cy="648742"/>
          </a:xfrm>
        </p:spPr>
        <p:txBody>
          <a:bodyPr/>
          <a:lstStyle/>
          <a:p>
            <a:r>
              <a:rPr lang="en-GB" dirty="0" smtClean="0"/>
              <a:t>Green route to Open Access </a:t>
            </a:r>
            <a:r>
              <a:rPr lang="en-GB" sz="2000" dirty="0"/>
              <a:t>(</a:t>
            </a:r>
            <a:r>
              <a:rPr lang="en-GB" sz="2000" dirty="0" smtClean="0"/>
              <a:t>17-38, 52-3)</a:t>
            </a:r>
            <a:endParaRPr lang="en-GB" sz="2000" dirty="0"/>
          </a:p>
        </p:txBody>
      </p:sp>
      <p:sp>
        <p:nvSpPr>
          <p:cNvPr id="3" name="Content Placeholder 2"/>
          <p:cNvSpPr>
            <a:spLocks noGrp="1"/>
          </p:cNvSpPr>
          <p:nvPr>
            <p:ph idx="1"/>
          </p:nvPr>
        </p:nvSpPr>
        <p:spPr>
          <a:xfrm>
            <a:off x="330200" y="1628800"/>
            <a:ext cx="5897984" cy="4824535"/>
          </a:xfrm>
        </p:spPr>
        <p:txBody>
          <a:bodyPr/>
          <a:lstStyle/>
          <a:p>
            <a:r>
              <a:rPr lang="en-GB" dirty="0" smtClean="0"/>
              <a:t>Self-archiving </a:t>
            </a:r>
            <a:r>
              <a:rPr lang="en-GB" dirty="0"/>
              <a:t>in a </a:t>
            </a:r>
            <a:r>
              <a:rPr lang="en-GB" dirty="0" smtClean="0"/>
              <a:t>repository – institutional or subject-based</a:t>
            </a:r>
            <a:endParaRPr lang="en-GB" sz="2000" dirty="0" smtClean="0"/>
          </a:p>
          <a:p>
            <a:r>
              <a:rPr lang="en-GB" dirty="0" smtClean="0"/>
              <a:t>Researchers upload </a:t>
            </a:r>
            <a:r>
              <a:rPr lang="en-GB" dirty="0"/>
              <a:t>their own </a:t>
            </a:r>
            <a:r>
              <a:rPr lang="en-GB" dirty="0" smtClean="0"/>
              <a:t>papers </a:t>
            </a:r>
          </a:p>
          <a:p>
            <a:pPr lvl="1"/>
            <a:r>
              <a:rPr lang="en-GB" dirty="0" smtClean="0"/>
              <a:t>Some </a:t>
            </a:r>
            <a:r>
              <a:rPr lang="en-GB" dirty="0"/>
              <a:t>institutions have made it compulsory </a:t>
            </a:r>
            <a:r>
              <a:rPr lang="en-GB" dirty="0" smtClean="0"/>
              <a:t>via an institutional mandate</a:t>
            </a:r>
            <a:endParaRPr lang="en-GB" dirty="0"/>
          </a:p>
          <a:p>
            <a:r>
              <a:rPr lang="en-GB" dirty="0" smtClean="0"/>
              <a:t>Repositories </a:t>
            </a:r>
            <a:r>
              <a:rPr lang="en-GB" dirty="0"/>
              <a:t>offer a number of </a:t>
            </a:r>
            <a:r>
              <a:rPr lang="en-GB" dirty="0" smtClean="0"/>
              <a:t>benefits</a:t>
            </a:r>
          </a:p>
          <a:p>
            <a:pPr lvl="1"/>
            <a:r>
              <a:rPr lang="en-GB" dirty="0" smtClean="0"/>
              <a:t> They </a:t>
            </a:r>
            <a:r>
              <a:rPr lang="en-GB" dirty="0"/>
              <a:t>increase the availability of some published journal works with restrictions on reprinting or text </a:t>
            </a:r>
            <a:r>
              <a:rPr lang="en-GB" dirty="0" smtClean="0"/>
              <a:t>mining</a:t>
            </a:r>
          </a:p>
          <a:p>
            <a:pPr lvl="1"/>
            <a:r>
              <a:rPr lang="en-GB" dirty="0" smtClean="0"/>
              <a:t>Repositories </a:t>
            </a:r>
            <a:r>
              <a:rPr lang="en-GB" dirty="0"/>
              <a:t>also allow authors to keep track of who is downloading their </a:t>
            </a:r>
            <a:r>
              <a:rPr lang="en-GB" dirty="0" smtClean="0"/>
              <a:t>data</a:t>
            </a:r>
          </a:p>
          <a:p>
            <a:r>
              <a:rPr lang="en-GB" dirty="0" smtClean="0"/>
              <a:t>All LERU institutions have an open access repository</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10</a:t>
            </a:fld>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204864"/>
            <a:ext cx="18478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879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30200" y="908050"/>
            <a:ext cx="8489950" cy="706438"/>
          </a:xfrm>
        </p:spPr>
        <p:txBody>
          <a:bodyPr/>
          <a:lstStyle/>
          <a:p>
            <a:r>
              <a:rPr lang="en-GB" dirty="0" smtClean="0"/>
              <a:t>UCL Discovery: OA records to June 2014</a:t>
            </a:r>
          </a:p>
        </p:txBody>
      </p:sp>
      <p:sp>
        <p:nvSpPr>
          <p:cNvPr id="3" name="Rectangle 2"/>
          <p:cNvSpPr/>
          <p:nvPr/>
        </p:nvSpPr>
        <p:spPr>
          <a:xfrm>
            <a:off x="217253" y="6021288"/>
            <a:ext cx="6154947" cy="707886"/>
          </a:xfrm>
          <a:prstGeom prst="rect">
            <a:avLst/>
          </a:prstGeom>
        </p:spPr>
        <p:txBody>
          <a:bodyPr wrap="square">
            <a:spAutoFit/>
          </a:bodyPr>
          <a:lstStyle/>
          <a:p>
            <a:pPr marL="342900" indent="-342900">
              <a:buFont typeface="Wingdings" panose="05000000000000000000" pitchFamily="2" charset="2"/>
              <a:buChar char="q"/>
              <a:defRPr/>
            </a:pPr>
            <a:r>
              <a:rPr lang="en-US" sz="2000" kern="0" dirty="0"/>
              <a:t>All </a:t>
            </a:r>
            <a:r>
              <a:rPr lang="en-US" sz="2000" kern="0" dirty="0" smtClean="0"/>
              <a:t>figures </a:t>
            </a:r>
            <a:r>
              <a:rPr lang="en-US" sz="2000" kern="0" dirty="0"/>
              <a:t>comprise local Green </a:t>
            </a:r>
            <a:r>
              <a:rPr lang="en-US" sz="2000" kern="0" dirty="0" smtClean="0"/>
              <a:t>Full </a:t>
            </a:r>
            <a:r>
              <a:rPr lang="en-US" sz="2000" kern="0" dirty="0"/>
              <a:t>T</a:t>
            </a:r>
            <a:r>
              <a:rPr lang="en-US" sz="2000" kern="0" dirty="0" smtClean="0"/>
              <a:t>ext</a:t>
            </a:r>
            <a:r>
              <a:rPr lang="en-US" sz="2000" kern="0" dirty="0"/>
              <a:t>, and records </a:t>
            </a:r>
            <a:r>
              <a:rPr lang="en-US" sz="2000" kern="0" dirty="0" smtClean="0"/>
              <a:t>with </a:t>
            </a:r>
            <a:r>
              <a:rPr lang="en-US" sz="2000" kern="0" dirty="0"/>
              <a:t>links to externally-held OA full text</a:t>
            </a:r>
          </a:p>
        </p:txBody>
      </p:sp>
      <p:graphicFrame>
        <p:nvGraphicFramePr>
          <p:cNvPr id="18436" name="Chart 6"/>
          <p:cNvGraphicFramePr>
            <a:graphicFrameLocks/>
          </p:cNvGraphicFramePr>
          <p:nvPr>
            <p:extLst>
              <p:ext uri="{D42A27DB-BD31-4B8C-83A1-F6EECF244321}">
                <p14:modId xmlns:p14="http://schemas.microsoft.com/office/powerpoint/2010/main" val="3124351497"/>
              </p:ext>
            </p:extLst>
          </p:nvPr>
        </p:nvGraphicFramePr>
        <p:xfrm>
          <a:off x="899592" y="1412776"/>
          <a:ext cx="7344816" cy="4608512"/>
        </p:xfrm>
        <a:graphic>
          <a:graphicData uri="http://schemas.openxmlformats.org/presentationml/2006/ole">
            <mc:AlternateContent xmlns:mc="http://schemas.openxmlformats.org/markup-compatibility/2006">
              <mc:Choice xmlns:v="urn:schemas-microsoft-com:vml" Requires="v">
                <p:oleObj spid="_x0000_s9228" r:id="rId3" imgW="6279424" imgH="3901778" progId="Excel.Chart.8">
                  <p:embed/>
                </p:oleObj>
              </mc:Choice>
              <mc:Fallback>
                <p:oleObj r:id="rId3" imgW="6279424" imgH="390177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2776"/>
                        <a:ext cx="7344816" cy="4608512"/>
                      </a:xfrm>
                      <a:prstGeom prst="rect">
                        <a:avLst/>
                      </a:prstGeom>
                      <a:noFill/>
                    </p:spPr>
                  </p:pic>
                </p:oleObj>
              </mc:Fallback>
            </mc:AlternateContent>
          </a:graphicData>
        </a:graphic>
      </p:graphicFrame>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412" y="4916288"/>
            <a:ext cx="2143584" cy="16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375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25425" y="788989"/>
            <a:ext cx="8764588" cy="695796"/>
          </a:xfrm>
        </p:spPr>
        <p:txBody>
          <a:bodyPr/>
          <a:lstStyle/>
          <a:p>
            <a:r>
              <a:rPr lang="en-GB" dirty="0" smtClean="0"/>
              <a:t>UCL Discovery OA coverage, 2011–2014 (</a:t>
            </a:r>
            <a:r>
              <a:rPr lang="en-GB" dirty="0"/>
              <a:t>J</a:t>
            </a:r>
            <a:r>
              <a:rPr lang="en-GB" dirty="0" smtClean="0"/>
              <a:t>une)</a:t>
            </a:r>
          </a:p>
        </p:txBody>
      </p:sp>
      <p:sp>
        <p:nvSpPr>
          <p:cNvPr id="8" name="Rectangle 3"/>
          <p:cNvSpPr txBox="1">
            <a:spLocks noChangeArrowheads="1"/>
          </p:cNvSpPr>
          <p:nvPr/>
        </p:nvSpPr>
        <p:spPr bwMode="auto">
          <a:xfrm>
            <a:off x="396988" y="4911926"/>
            <a:ext cx="6103590" cy="1652386"/>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Wingdings" panose="05000000000000000000" pitchFamily="2" charset="2"/>
              <a:buChar char="q"/>
              <a:defRPr/>
            </a:pPr>
            <a:r>
              <a:rPr lang="en-US" sz="2000" kern="0" dirty="0" smtClean="0"/>
              <a:t>Includes OA ‘pending’, mainly comprising outputs for which Gold APC has been paid, but article is awaiting upload by Library team.</a:t>
            </a:r>
          </a:p>
          <a:p>
            <a:pPr eaLnBrk="1" hangingPunct="1">
              <a:buFont typeface="Wingdings" panose="05000000000000000000" pitchFamily="2" charset="2"/>
              <a:buChar char="q"/>
              <a:defRPr/>
            </a:pPr>
            <a:r>
              <a:rPr lang="en-US" sz="2000" kern="0" dirty="0" smtClean="0"/>
              <a:t>Recent Gold retro-conversions largely account for current ‘pending’ backlog</a:t>
            </a:r>
          </a:p>
        </p:txBody>
      </p:sp>
      <p:graphicFrame>
        <p:nvGraphicFramePr>
          <p:cNvPr id="3" name="Table 2"/>
          <p:cNvGraphicFramePr>
            <a:graphicFrameLocks noGrp="1"/>
          </p:cNvGraphicFramePr>
          <p:nvPr>
            <p:extLst>
              <p:ext uri="{D42A27DB-BD31-4B8C-83A1-F6EECF244321}">
                <p14:modId xmlns:p14="http://schemas.microsoft.com/office/powerpoint/2010/main" val="191618502"/>
              </p:ext>
            </p:extLst>
          </p:nvPr>
        </p:nvGraphicFramePr>
        <p:xfrm>
          <a:off x="467544" y="1911568"/>
          <a:ext cx="8263830" cy="2607945"/>
        </p:xfrm>
        <a:graphic>
          <a:graphicData uri="http://schemas.openxmlformats.org/drawingml/2006/table">
            <a:tbl>
              <a:tblPr/>
              <a:tblGrid>
                <a:gridCol w="1535209"/>
                <a:gridCol w="1552759"/>
                <a:gridCol w="1478818"/>
                <a:gridCol w="1214222"/>
                <a:gridCol w="1160609"/>
                <a:gridCol w="1322213"/>
              </a:tblGrid>
              <a:tr h="712609">
                <a:tc>
                  <a:txBody>
                    <a:bodyPr/>
                    <a:lstStyle/>
                    <a:p>
                      <a:pPr algn="ctr" fontAlgn="b"/>
                      <a:r>
                        <a:rPr lang="en-GB" sz="2400" b="1" i="0" u="none" strike="noStrike" dirty="0">
                          <a:solidFill>
                            <a:srgbClr val="000000"/>
                          </a:solidFill>
                          <a:effectLst/>
                          <a:latin typeface="Calibri"/>
                        </a:rPr>
                        <a:t>Publication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Calibri"/>
                        </a:rPr>
                        <a:t>Total records in Discovery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Calibri"/>
                        </a:rPr>
                        <a:t>OA records in Discovery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Calibri"/>
                        </a:rPr>
                        <a:t>OA records pending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Calibri"/>
                        </a:rPr>
                        <a:t>Total </a:t>
                      </a:r>
                      <a:endParaRPr lang="en-GB" sz="2400" b="1" i="0" u="none" strike="noStrike" dirty="0" smtClean="0">
                        <a:solidFill>
                          <a:srgbClr val="000000"/>
                        </a:solidFill>
                        <a:effectLst/>
                        <a:latin typeface="Calibri"/>
                      </a:endParaRPr>
                    </a:p>
                    <a:p>
                      <a:pPr algn="ctr" fontAlgn="b"/>
                      <a:r>
                        <a:rPr lang="en-GB" sz="2400" b="1" i="0" u="none" strike="noStrike" dirty="0" smtClean="0">
                          <a:solidFill>
                            <a:srgbClr val="000000"/>
                          </a:solidFill>
                          <a:effectLst/>
                          <a:latin typeface="Calibri"/>
                        </a:rPr>
                        <a:t>OA</a:t>
                      </a:r>
                      <a:endParaRPr lang="en-GB" sz="2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2400" b="1" i="0" u="none" strike="noStrike" dirty="0">
                          <a:solidFill>
                            <a:srgbClr val="000000"/>
                          </a:solidFill>
                          <a:effectLst/>
                          <a:latin typeface="Calibri"/>
                        </a:rPr>
                        <a:t>OA as % of all records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930">
                <a:tc>
                  <a:txBody>
                    <a:bodyPr/>
                    <a:lstStyle/>
                    <a:p>
                      <a:pPr algn="ctr" fontAlgn="b"/>
                      <a:r>
                        <a:rPr lang="en-GB" sz="2400" b="0" i="0" u="none" strike="noStrike" dirty="0">
                          <a:solidFill>
                            <a:srgbClr val="000000"/>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16,731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930">
                <a:tc>
                  <a:txBody>
                    <a:bodyPr/>
                    <a:lstStyle/>
                    <a:p>
                      <a:pPr algn="ctr" fontAlgn="b"/>
                      <a:r>
                        <a:rPr lang="en-GB" sz="2400" b="0" i="0" u="none" strike="noStrike" dirty="0">
                          <a:solidFill>
                            <a:srgbClr val="000000"/>
                          </a:solidFill>
                          <a:effectLst/>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16,428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930">
                <a:tc>
                  <a:txBody>
                    <a:bodyPr/>
                    <a:lstStyle/>
                    <a:p>
                      <a:pPr algn="ctr" fontAlgn="b"/>
                      <a:r>
                        <a:rPr lang="en-GB" sz="2400" b="0" i="0" u="none" strike="noStrike" dirty="0">
                          <a:solidFill>
                            <a:srgbClr val="000000"/>
                          </a:solidFill>
                          <a:effectLst/>
                          <a:latin typeface="Calibri"/>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16,219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930">
                <a:tc>
                  <a:txBody>
                    <a:bodyPr/>
                    <a:lstStyle/>
                    <a:p>
                      <a:pPr algn="ctr" fontAlgn="b"/>
                      <a:r>
                        <a:rPr lang="en-GB" sz="2400" b="0" i="0" u="none" strike="noStrike" dirty="0">
                          <a:solidFill>
                            <a:srgbClr val="000000"/>
                          </a:solidFill>
                          <a:effectLst/>
                          <a:latin typeface="Calibri"/>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5,463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1,414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Calibri"/>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412" y="4916288"/>
            <a:ext cx="2143584" cy="16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271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6546056" cy="648742"/>
          </a:xfrm>
        </p:spPr>
        <p:txBody>
          <a:bodyPr/>
          <a:lstStyle/>
          <a:p>
            <a:r>
              <a:rPr lang="en-GB" dirty="0" smtClean="0"/>
              <a:t>Gold route to Open Access </a:t>
            </a:r>
            <a:r>
              <a:rPr lang="en-GB" sz="2000" dirty="0" smtClean="0"/>
              <a:t>(39-51)</a:t>
            </a:r>
            <a:endParaRPr lang="en-GB" sz="2000" dirty="0"/>
          </a:p>
        </p:txBody>
      </p:sp>
      <p:sp>
        <p:nvSpPr>
          <p:cNvPr id="3" name="Content Placeholder 2"/>
          <p:cNvSpPr>
            <a:spLocks noGrp="1"/>
          </p:cNvSpPr>
          <p:nvPr>
            <p:ph idx="1"/>
          </p:nvPr>
        </p:nvSpPr>
        <p:spPr>
          <a:xfrm>
            <a:off x="330200" y="1628800"/>
            <a:ext cx="5753968" cy="4537051"/>
          </a:xfrm>
        </p:spPr>
        <p:txBody>
          <a:bodyPr/>
          <a:lstStyle/>
          <a:p>
            <a:r>
              <a:rPr lang="en-GB" dirty="0" smtClean="0"/>
              <a:t>Considered </a:t>
            </a:r>
            <a:r>
              <a:rPr lang="en-GB" dirty="0"/>
              <a:t>to be the most sustainable method in the long </a:t>
            </a:r>
            <a:r>
              <a:rPr lang="en-GB" dirty="0" smtClean="0"/>
              <a:t>term </a:t>
            </a:r>
          </a:p>
          <a:p>
            <a:pPr lvl="1"/>
            <a:r>
              <a:rPr lang="en-GB" dirty="0"/>
              <a:t>R</a:t>
            </a:r>
            <a:r>
              <a:rPr lang="en-GB" dirty="0" smtClean="0"/>
              <a:t>ecommended </a:t>
            </a:r>
            <a:r>
              <a:rPr lang="en-GB" dirty="0"/>
              <a:t>by the </a:t>
            </a:r>
            <a:r>
              <a:rPr lang="en-GB" dirty="0" smtClean="0">
                <a:hlinkClick r:id="rId2"/>
              </a:rPr>
              <a:t>Finch Report</a:t>
            </a:r>
            <a:r>
              <a:rPr lang="en-GB" dirty="0" smtClean="0"/>
              <a:t> </a:t>
            </a:r>
            <a:r>
              <a:rPr lang="en-GB" dirty="0"/>
              <a:t>report, the gold route involves publishing in a fully open access journal </a:t>
            </a:r>
            <a:r>
              <a:rPr lang="en-GB" dirty="0" smtClean="0"/>
              <a:t>or equivalent</a:t>
            </a:r>
            <a:endParaRPr lang="en-GB" dirty="0"/>
          </a:p>
          <a:p>
            <a:r>
              <a:rPr lang="en-GB" dirty="0" smtClean="0"/>
              <a:t>Subjected </a:t>
            </a:r>
            <a:r>
              <a:rPr lang="en-GB" dirty="0"/>
              <a:t>to the same peer-review procedures as a traditional </a:t>
            </a:r>
            <a:r>
              <a:rPr lang="en-GB" dirty="0" smtClean="0"/>
              <a:t>journal</a:t>
            </a:r>
          </a:p>
          <a:p>
            <a:r>
              <a:rPr lang="en-GB" dirty="0" smtClean="0"/>
              <a:t>Authors need </a:t>
            </a:r>
            <a:r>
              <a:rPr lang="en-GB" dirty="0"/>
              <a:t>to pay for their work to be </a:t>
            </a:r>
            <a:r>
              <a:rPr lang="en-GB" dirty="0" smtClean="0"/>
              <a:t>published via an APC (Article Processing Charge)</a:t>
            </a:r>
          </a:p>
          <a:p>
            <a:pPr lvl="1"/>
            <a:r>
              <a:rPr lang="en-GB" dirty="0" smtClean="0"/>
              <a:t>Research grants or institutional publications funds often meet this cost</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13</a:t>
            </a:fld>
            <a:endParaRPr lang="en-GB"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132856"/>
            <a:ext cx="2029559" cy="288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7066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92139" y="641350"/>
            <a:ext cx="3403798" cy="695325"/>
          </a:xfrm>
        </p:spPr>
        <p:txBody>
          <a:bodyPr/>
          <a:lstStyle/>
          <a:p>
            <a:r>
              <a:rPr lang="en-GB" dirty="0" smtClean="0"/>
              <a:t>All APCs</a:t>
            </a:r>
          </a:p>
        </p:txBody>
      </p:sp>
      <p:graphicFrame>
        <p:nvGraphicFramePr>
          <p:cNvPr id="17410" name="Chart 7"/>
          <p:cNvGraphicFramePr>
            <a:graphicFrameLocks/>
          </p:cNvGraphicFramePr>
          <p:nvPr/>
        </p:nvGraphicFramePr>
        <p:xfrm>
          <a:off x="-50800" y="2114550"/>
          <a:ext cx="8880475" cy="4281488"/>
        </p:xfrm>
        <a:graphic>
          <a:graphicData uri="http://schemas.openxmlformats.org/presentationml/2006/ole">
            <mc:AlternateContent xmlns:mc="http://schemas.openxmlformats.org/markup-compatibility/2006">
              <mc:Choice xmlns:v="urn:schemas-microsoft-com:vml" Requires="v">
                <p:oleObj spid="_x0000_s10251" r:id="rId3" imgW="8876545" imgH="4279763" progId="Excel.Chart.8">
                  <p:embed/>
                </p:oleObj>
              </mc:Choice>
              <mc:Fallback>
                <p:oleObj r:id="rId3" imgW="8876545" imgH="427976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114550"/>
                        <a:ext cx="8880475" cy="428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
          <p:cNvSpPr txBox="1">
            <a:spLocks noChangeArrowheads="1"/>
          </p:cNvSpPr>
          <p:nvPr/>
        </p:nvSpPr>
        <p:spPr bwMode="auto">
          <a:xfrm>
            <a:off x="714018" y="1412776"/>
            <a:ext cx="6013648" cy="874015"/>
          </a:xfrm>
          <a:prstGeom prst="rect">
            <a:avLst/>
          </a:prstGeom>
          <a:noFill/>
          <a:ln>
            <a:noFill/>
          </a:ln>
          <a:effectLs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sz="2000" b="1" kern="0" dirty="0" smtClean="0">
                <a:solidFill>
                  <a:schemeClr val="tx2"/>
                </a:solidFill>
              </a:rPr>
              <a:t>3,137 APCs processed since April 2013</a:t>
            </a:r>
          </a:p>
          <a:p>
            <a:pPr marL="0" indent="0" eaLnBrk="1" hangingPunct="1">
              <a:buNone/>
              <a:defRPr/>
            </a:pPr>
            <a:r>
              <a:rPr lang="en-US" sz="2000" b="1" kern="0" dirty="0">
                <a:solidFill>
                  <a:schemeClr val="tx2"/>
                </a:solidFill>
              </a:rPr>
              <a:t>RCUK: 1,362   Wellcome: 590	  UCL Gold: 1,185</a:t>
            </a:r>
          </a:p>
          <a:p>
            <a:pPr marL="0" indent="0" eaLnBrk="1" hangingPunct="1">
              <a:buFontTx/>
              <a:buNone/>
              <a:defRPr/>
            </a:pPr>
            <a:endParaRPr lang="en-US" sz="2000" b="1" kern="0" dirty="0">
              <a:solidFill>
                <a:schemeClr val="tx2"/>
              </a:solidFill>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4077072"/>
            <a:ext cx="1403648" cy="136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160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95" y="764704"/>
            <a:ext cx="8489950" cy="576734"/>
          </a:xfrm>
        </p:spPr>
        <p:txBody>
          <a:bodyPr/>
          <a:lstStyle/>
          <a:p>
            <a:r>
              <a:rPr lang="en-GB" dirty="0" smtClean="0"/>
              <a:t>The Future – Green or Gold? </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15</a:t>
            </a:fld>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0934" y="1302859"/>
            <a:ext cx="7416824" cy="4608512"/>
          </a:xfrm>
          <a:prstGeom prst="rect">
            <a:avLst/>
          </a:prstGeom>
          <a:noFill/>
          <a:ln>
            <a:noFill/>
          </a:ln>
          <a:effectLst/>
          <a:extLst/>
        </p:spPr>
      </p:pic>
      <p:sp>
        <p:nvSpPr>
          <p:cNvPr id="7" name="Rectangle 6"/>
          <p:cNvSpPr/>
          <p:nvPr/>
        </p:nvSpPr>
        <p:spPr>
          <a:xfrm>
            <a:off x="390269" y="6119920"/>
            <a:ext cx="7998155" cy="400110"/>
          </a:xfrm>
          <a:prstGeom prst="rect">
            <a:avLst/>
          </a:prstGeom>
        </p:spPr>
        <p:txBody>
          <a:bodyPr wrap="square">
            <a:spAutoFit/>
          </a:bodyPr>
          <a:lstStyle/>
          <a:p>
            <a:r>
              <a:rPr lang="en-GB" sz="1000" dirty="0"/>
              <a:t>Houghton, J., and Swan, A., </a:t>
            </a:r>
            <a:r>
              <a:rPr lang="en-GB" sz="1000" i="1" dirty="0"/>
              <a:t>Going for Gold? The costs and benefits of Gold Open Access for UK research institutions: further economic modelling. Report to the UK Open Access Implementation Group (2012). See </a:t>
            </a:r>
            <a:r>
              <a:rPr lang="en-GB" sz="1000" u="sng" dirty="0">
                <a:hlinkClick r:id="rId3"/>
              </a:rPr>
              <a:t>http://repository.jisc.ac.uk/610/</a:t>
            </a:r>
            <a:r>
              <a:rPr lang="en-GB" sz="1000" i="1" dirty="0"/>
              <a:t>. </a:t>
            </a:r>
            <a:endParaRPr lang="en-GB" sz="1000" dirty="0"/>
          </a:p>
        </p:txBody>
      </p:sp>
    </p:spTree>
    <p:extLst>
      <p:ext uri="{BB962C8B-B14F-4D97-AF65-F5344CB8AC3E}">
        <p14:creationId xmlns:p14="http://schemas.microsoft.com/office/powerpoint/2010/main" val="97855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2"/>
                </a:solidFill>
              </a:rPr>
              <a:t>What is Open Scholarship?</a:t>
            </a:r>
          </a:p>
          <a:p>
            <a:pPr marL="457200" indent="-457200" eaLnBrk="1" hangingPunct="1">
              <a:buFont typeface="+mj-lt"/>
              <a:buAutoNum type="arabicPeriod"/>
              <a:defRPr/>
            </a:pPr>
            <a:r>
              <a:rPr lang="en-GB" dirty="0" smtClean="0">
                <a:solidFill>
                  <a:schemeClr val="bg2"/>
                </a:solidFill>
              </a:rPr>
              <a:t>Open Access to publications</a:t>
            </a:r>
          </a:p>
          <a:p>
            <a:pPr marL="457200" indent="-457200" eaLnBrk="1" hangingPunct="1">
              <a:buFont typeface="+mj-lt"/>
              <a:buAutoNum type="arabicPeriod"/>
              <a:defRPr/>
            </a:pPr>
            <a:r>
              <a:rPr lang="en-GB" dirty="0" smtClean="0"/>
              <a:t>Open data</a:t>
            </a:r>
          </a:p>
          <a:p>
            <a:pPr marL="457200" indent="-457200" eaLnBrk="1" hangingPunct="1">
              <a:buFont typeface="+mj-lt"/>
              <a:buAutoNum type="arabicPeriod"/>
              <a:defRPr/>
            </a:pPr>
            <a:r>
              <a:rPr lang="en-GB" dirty="0" smtClean="0">
                <a:solidFill>
                  <a:schemeClr val="bg2"/>
                </a:solidFill>
              </a:rPr>
              <a:t>Tools and Services for Open Scholarship</a:t>
            </a:r>
          </a:p>
          <a:p>
            <a:pPr marL="457200" indent="-457200" eaLnBrk="1" hangingPunct="1">
              <a:buFont typeface="+mj-lt"/>
              <a:buAutoNum type="arabicPeriod"/>
              <a:defRPr/>
            </a:pPr>
            <a:r>
              <a:rPr lang="en-GB" dirty="0" smtClean="0">
                <a:solidFill>
                  <a:schemeClr val="bg2"/>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16</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3894895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1"/>
            <a:ext cx="6264696" cy="102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254224"/>
            <a:ext cx="373489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132856"/>
            <a:ext cx="31432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499992" y="5517232"/>
            <a:ext cx="3888432" cy="646331"/>
          </a:xfrm>
          <a:prstGeom prst="rect">
            <a:avLst/>
          </a:prstGeom>
          <a:noFill/>
        </p:spPr>
        <p:txBody>
          <a:bodyPr wrap="square" rtlCol="0">
            <a:spAutoFit/>
          </a:bodyPr>
          <a:lstStyle/>
          <a:p>
            <a:r>
              <a:rPr lang="en-GB" sz="1200" dirty="0" smtClean="0"/>
              <a:t>See </a:t>
            </a:r>
            <a:r>
              <a:rPr lang="en-GB" sz="1200" u="sng" dirty="0" smtClean="0"/>
              <a:t>Science as an </a:t>
            </a:r>
            <a:r>
              <a:rPr lang="en-GB" sz="1200" u="sng" dirty="0"/>
              <a:t>open enterprise </a:t>
            </a:r>
            <a:r>
              <a:rPr lang="en-GB" sz="1200" dirty="0" smtClean="0">
                <a:hlinkClick r:id="rId5"/>
              </a:rPr>
              <a:t>http</a:t>
            </a:r>
            <a:r>
              <a:rPr lang="en-GB" sz="1200" dirty="0">
                <a:hlinkClick r:id="rId5"/>
              </a:rPr>
              <a:t>://royalsociety.org/policy/projects/science-public-enterprise/report</a:t>
            </a:r>
            <a:r>
              <a:rPr lang="en-GB" sz="1200" dirty="0" smtClean="0">
                <a:hlinkClick r:id="rId5"/>
              </a:rPr>
              <a:t>/</a:t>
            </a:r>
            <a:r>
              <a:rPr lang="en-GB" sz="1200" dirty="0" smtClean="0"/>
              <a:t> </a:t>
            </a:r>
            <a:endParaRPr lang="en-GB" sz="1200" dirty="0"/>
          </a:p>
        </p:txBody>
      </p:sp>
    </p:spTree>
    <p:extLst>
      <p:ext uri="{BB962C8B-B14F-4D97-AF65-F5344CB8AC3E}">
        <p14:creationId xmlns:p14="http://schemas.microsoft.com/office/powerpoint/2010/main" val="3022362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sp>
        <p:nvSpPr>
          <p:cNvPr id="3" name="Content Placeholder 2"/>
          <p:cNvSpPr>
            <a:spLocks noGrp="1"/>
          </p:cNvSpPr>
          <p:nvPr>
            <p:ph idx="1"/>
          </p:nvPr>
        </p:nvSpPr>
        <p:spPr>
          <a:xfrm>
            <a:off x="323528" y="1988840"/>
            <a:ext cx="5249912" cy="2274982"/>
          </a:xfrm>
        </p:spPr>
        <p:txBody>
          <a:bodyPr/>
          <a:lstStyle/>
          <a:p>
            <a:r>
              <a:rPr lang="en-GB" dirty="0"/>
              <a:t>Open data is the idea that certain data should be freely available to everyone to use and republish as they wish, without restrictions from copyright, patents or other mechanisms of </a:t>
            </a:r>
            <a:r>
              <a:rPr lang="en-GB" dirty="0" smtClean="0"/>
              <a:t>control</a:t>
            </a:r>
          </a:p>
          <a:p>
            <a:pPr marL="0" indent="0">
              <a:buNone/>
            </a:pPr>
            <a:endParaRPr lang="en-GB" sz="1200"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044" y="980728"/>
            <a:ext cx="2743596"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46846" y="6133164"/>
            <a:ext cx="3956794" cy="276999"/>
          </a:xfrm>
          <a:prstGeom prst="rect">
            <a:avLst/>
          </a:prstGeom>
        </p:spPr>
        <p:txBody>
          <a:bodyPr wrap="square">
            <a:spAutoFit/>
          </a:bodyPr>
          <a:lstStyle/>
          <a:p>
            <a:r>
              <a:rPr lang="en-GB" sz="1200" dirty="0">
                <a:hlinkClick r:id="rId3"/>
              </a:rPr>
              <a:t>http://</a:t>
            </a:r>
            <a:r>
              <a:rPr lang="en-GB" sz="1200" dirty="0" smtClean="0">
                <a:hlinkClick r:id="rId3"/>
              </a:rPr>
              <a:t>en.wikipedia.org/wiki/File:DNA_orbit_animated.gif</a:t>
            </a:r>
            <a:r>
              <a:rPr lang="en-GB" sz="1200" dirty="0" smtClean="0"/>
              <a:t> </a:t>
            </a:r>
            <a:endParaRPr lang="en-GB" sz="1200" dirty="0"/>
          </a:p>
        </p:txBody>
      </p:sp>
      <p:sp>
        <p:nvSpPr>
          <p:cNvPr id="5" name="Rectangle 4"/>
          <p:cNvSpPr/>
          <p:nvPr/>
        </p:nvSpPr>
        <p:spPr>
          <a:xfrm>
            <a:off x="854768" y="4511554"/>
            <a:ext cx="3816424" cy="1200329"/>
          </a:xfrm>
          <a:prstGeom prst="rect">
            <a:avLst/>
          </a:prstGeom>
        </p:spPr>
        <p:txBody>
          <a:bodyPr wrap="square">
            <a:spAutoFit/>
          </a:bodyPr>
          <a:lstStyle/>
          <a:p>
            <a:pPr lvl="0" eaLnBrk="0" hangingPunct="0">
              <a:spcBef>
                <a:spcPct val="20000"/>
              </a:spcBef>
            </a:pPr>
            <a:r>
              <a:rPr lang="en-GB" sz="1200" kern="0" dirty="0">
                <a:solidFill>
                  <a:srgbClr val="000000"/>
                </a:solidFill>
                <a:latin typeface="Arial"/>
              </a:rPr>
              <a:t>Auer, S. R.; Bizer, C.; Kobilarov, G.; Lehmann, J.; Cyganiak, R.; Ives, Z. (2007). "DBpedia: A Nucleus for a Web of Open Data". The Semantic Web. Lecture Notes in Computer Science 4825. p. 722. doi:10.1007/978-3-540-76298-0_52. ISBN 978-3-540-76297-3.</a:t>
            </a:r>
          </a:p>
        </p:txBody>
      </p:sp>
    </p:spTree>
    <p:extLst>
      <p:ext uri="{BB962C8B-B14F-4D97-AF65-F5344CB8AC3E}">
        <p14:creationId xmlns:p14="http://schemas.microsoft.com/office/powerpoint/2010/main" val="192375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6762080" cy="720750"/>
          </a:xfrm>
        </p:spPr>
        <p:txBody>
          <a:bodyPr/>
          <a:lstStyle/>
          <a:p>
            <a:r>
              <a:rPr lang="en-GB" dirty="0" smtClean="0"/>
              <a:t>LERU Roadmap for Research Data</a:t>
            </a:r>
            <a:endParaRPr lang="en-GB" dirty="0"/>
          </a:p>
        </p:txBody>
      </p:sp>
      <p:sp>
        <p:nvSpPr>
          <p:cNvPr id="3" name="Content Placeholder 2"/>
          <p:cNvSpPr>
            <a:spLocks noGrp="1"/>
          </p:cNvSpPr>
          <p:nvPr>
            <p:ph idx="1"/>
          </p:nvPr>
        </p:nvSpPr>
        <p:spPr>
          <a:xfrm>
            <a:off x="330200" y="1772817"/>
            <a:ext cx="4601840" cy="4393034"/>
          </a:xfrm>
        </p:spPr>
        <p:txBody>
          <a:bodyPr/>
          <a:lstStyle/>
          <a:p>
            <a:r>
              <a:rPr lang="en-GB" dirty="0" smtClean="0"/>
              <a:t>Overseen by Research Data Working Group </a:t>
            </a:r>
            <a:endParaRPr lang="en-GB" dirty="0"/>
          </a:p>
        </p:txBody>
      </p:sp>
      <p:sp>
        <p:nvSpPr>
          <p:cNvPr id="5" name="TextBox 4"/>
          <p:cNvSpPr txBox="1"/>
          <p:nvPr/>
        </p:nvSpPr>
        <p:spPr>
          <a:xfrm>
            <a:off x="395536" y="2985233"/>
            <a:ext cx="4752528" cy="2862322"/>
          </a:xfrm>
          <a:prstGeom prst="rect">
            <a:avLst/>
          </a:prstGeom>
          <a:noFill/>
        </p:spPr>
        <p:txBody>
          <a:bodyPr wrap="square" rtlCol="0">
            <a:spAutoFit/>
          </a:bodyPr>
          <a:lstStyle/>
          <a:p>
            <a:r>
              <a:rPr lang="en-GB" dirty="0" smtClean="0"/>
              <a:t>Pablo Achard (University of Geneva)</a:t>
            </a:r>
          </a:p>
          <a:p>
            <a:r>
              <a:rPr lang="en-GB" dirty="0" smtClean="0"/>
              <a:t>Paul Ayris (UCL, University College London)</a:t>
            </a:r>
            <a:endParaRPr lang="en-GB" dirty="0"/>
          </a:p>
          <a:p>
            <a:r>
              <a:rPr lang="en-GB" dirty="0" smtClean="0"/>
              <a:t>Serge Fdida (UPMC, Paris)</a:t>
            </a:r>
          </a:p>
          <a:p>
            <a:r>
              <a:rPr lang="en-GB" dirty="0" smtClean="0"/>
              <a:t>Stefan Gradmann (University of Leuven)</a:t>
            </a:r>
          </a:p>
          <a:p>
            <a:r>
              <a:rPr lang="en-GB" dirty="0" smtClean="0"/>
              <a:t>Wolfram Horstmann (University of Oxford)</a:t>
            </a:r>
          </a:p>
          <a:p>
            <a:r>
              <a:rPr lang="en-GB" dirty="0" smtClean="0"/>
              <a:t>Ignasi Labastida (University of Barcelona)</a:t>
            </a:r>
          </a:p>
          <a:p>
            <a:r>
              <a:rPr lang="en-GB" dirty="0" smtClean="0"/>
              <a:t>Liz Lyon (University of Bath)</a:t>
            </a:r>
          </a:p>
          <a:p>
            <a:r>
              <a:rPr lang="en-GB" dirty="0" smtClean="0"/>
              <a:t>Katrien Maes (LERU)</a:t>
            </a:r>
          </a:p>
          <a:p>
            <a:r>
              <a:rPr lang="en-GB" dirty="0" smtClean="0"/>
              <a:t>Susan Reilly (LIBER)</a:t>
            </a:r>
          </a:p>
          <a:p>
            <a:r>
              <a:rPr lang="en-GB" dirty="0" smtClean="0"/>
              <a:t>Anja Smit (University of Utrecht)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96190"/>
            <a:ext cx="3408532" cy="471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4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t>What is Open Scholarship?</a:t>
            </a:r>
          </a:p>
          <a:p>
            <a:pPr marL="457200" indent="-457200" eaLnBrk="1" hangingPunct="1">
              <a:buFont typeface="+mj-lt"/>
              <a:buAutoNum type="arabicPeriod"/>
              <a:defRPr/>
            </a:pPr>
            <a:r>
              <a:rPr lang="en-GB" dirty="0" smtClean="0"/>
              <a:t>Open Access to publications</a:t>
            </a:r>
          </a:p>
          <a:p>
            <a:pPr marL="457200" indent="-457200" eaLnBrk="1" hangingPunct="1">
              <a:buFont typeface="+mj-lt"/>
              <a:buAutoNum type="arabicPeriod"/>
              <a:defRPr/>
            </a:pPr>
            <a:r>
              <a:rPr lang="en-GB" dirty="0" smtClean="0"/>
              <a:t>Open data</a:t>
            </a:r>
          </a:p>
          <a:p>
            <a:pPr marL="457200" indent="-457200" eaLnBrk="1" hangingPunct="1">
              <a:buFont typeface="+mj-lt"/>
              <a:buAutoNum type="arabicPeriod"/>
              <a:defRPr/>
            </a:pPr>
            <a:r>
              <a:rPr lang="en-GB" dirty="0" smtClean="0"/>
              <a:t>Tools and Services for Open Scholarship</a:t>
            </a:r>
          </a:p>
          <a:p>
            <a:pPr marL="457200" indent="-457200" eaLnBrk="1" hangingPunct="1">
              <a:buFont typeface="+mj-lt"/>
              <a:buAutoNum type="arabicPeriod"/>
              <a:defRPr/>
            </a:pPr>
            <a:r>
              <a:rPr lang="en-GB" dirty="0" smtClean="0"/>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2</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LERU Roadmap for Research Data</a:t>
            </a:r>
          </a:p>
        </p:txBody>
      </p:sp>
      <p:sp>
        <p:nvSpPr>
          <p:cNvPr id="3" name="Content Placeholder 2"/>
          <p:cNvSpPr>
            <a:spLocks noGrp="1"/>
          </p:cNvSpPr>
          <p:nvPr>
            <p:ph idx="1"/>
          </p:nvPr>
        </p:nvSpPr>
        <p:spPr>
          <a:xfrm>
            <a:off x="251520" y="1628800"/>
            <a:ext cx="4680520" cy="4896544"/>
          </a:xfrm>
        </p:spPr>
        <p:txBody>
          <a:bodyPr/>
          <a:lstStyle/>
          <a:p>
            <a:pPr marL="457200" indent="-457200">
              <a:buFont typeface="+mj-lt"/>
              <a:buAutoNum type="arabicPeriod"/>
            </a:pPr>
            <a:r>
              <a:rPr lang="en-GB" dirty="0" smtClean="0"/>
              <a:t>Policy and Leadership</a:t>
            </a:r>
          </a:p>
          <a:p>
            <a:pPr marL="457200" indent="-457200">
              <a:buFont typeface="+mj-lt"/>
              <a:buAutoNum type="arabicPeriod"/>
            </a:pPr>
            <a:r>
              <a:rPr lang="en-GB" dirty="0" smtClean="0"/>
              <a:t>Advocacy</a:t>
            </a:r>
          </a:p>
          <a:p>
            <a:pPr marL="457200" indent="-457200">
              <a:buFont typeface="+mj-lt"/>
              <a:buAutoNum type="arabicPeriod"/>
            </a:pPr>
            <a:r>
              <a:rPr lang="en-GB" dirty="0" smtClean="0"/>
              <a:t>Selection and Collection, Curation, Description, Citation, Legal Issues</a:t>
            </a:r>
          </a:p>
          <a:p>
            <a:pPr marL="457200" indent="-457200">
              <a:buFont typeface="+mj-lt"/>
              <a:buAutoNum type="arabicPeriod"/>
            </a:pPr>
            <a:r>
              <a:rPr lang="en-GB" dirty="0" smtClean="0"/>
              <a:t>Research Data Infrastructure</a:t>
            </a:r>
          </a:p>
          <a:p>
            <a:pPr marL="457200" indent="-457200">
              <a:buFont typeface="+mj-lt"/>
              <a:buAutoNum type="arabicPeriod"/>
            </a:pPr>
            <a:r>
              <a:rPr lang="en-GB" dirty="0" smtClean="0"/>
              <a:t>Costs</a:t>
            </a:r>
          </a:p>
          <a:p>
            <a:pPr marL="457200" indent="-457200">
              <a:buFont typeface="+mj-lt"/>
              <a:buAutoNum type="arabicPeriod"/>
            </a:pPr>
            <a:r>
              <a:rPr lang="en-GB" dirty="0" smtClean="0"/>
              <a:t>Roles, Responsibilities and Skills</a:t>
            </a:r>
          </a:p>
          <a:p>
            <a:pPr marL="457200" indent="-457200">
              <a:buFont typeface="+mj-lt"/>
              <a:buAutoNum type="arabicPeriod"/>
            </a:pPr>
            <a:r>
              <a:rPr lang="en-GB" dirty="0" smtClean="0"/>
              <a:t>Recommendations to different stakeholder groups</a:t>
            </a:r>
            <a:endParaRPr lang="en-GB" dirty="0"/>
          </a:p>
        </p:txBody>
      </p:sp>
      <p:pic>
        <p:nvPicPr>
          <p:cNvPr id="2050" name="Picture 2" descr="N:\My Pictures\Cern 420561_463862893658614_42912717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276872"/>
            <a:ext cx="3888432" cy="2916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4148" y="5207659"/>
            <a:ext cx="2736304" cy="276999"/>
          </a:xfrm>
          <a:prstGeom prst="rect">
            <a:avLst/>
          </a:prstGeom>
          <a:noFill/>
        </p:spPr>
        <p:txBody>
          <a:bodyPr wrap="square" rtlCol="0">
            <a:spAutoFit/>
          </a:bodyPr>
          <a:lstStyle/>
          <a:p>
            <a:r>
              <a:rPr lang="en-GB" sz="1200" dirty="0" smtClean="0"/>
              <a:t>The Globe, Cern, Geneva</a:t>
            </a:r>
            <a:endParaRPr lang="en-GB" sz="1200" dirty="0"/>
          </a:p>
        </p:txBody>
      </p:sp>
    </p:spTree>
    <p:extLst>
      <p:ext uri="{BB962C8B-B14F-4D97-AF65-F5344CB8AC3E}">
        <p14:creationId xmlns:p14="http://schemas.microsoft.com/office/powerpoint/2010/main" val="8632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54687"/>
            <a:ext cx="824348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61293" y="6425733"/>
            <a:ext cx="3960440" cy="276999"/>
          </a:xfrm>
          <a:prstGeom prst="rect">
            <a:avLst/>
          </a:prstGeom>
          <a:noFill/>
        </p:spPr>
        <p:txBody>
          <a:bodyPr wrap="square" rtlCol="0">
            <a:spAutoFit/>
          </a:bodyPr>
          <a:lstStyle/>
          <a:p>
            <a:r>
              <a:rPr lang="en-GB" sz="1200" dirty="0"/>
              <a:t>See </a:t>
            </a:r>
            <a:r>
              <a:rPr lang="en-GB" sz="1200" dirty="0">
                <a:hlinkClick r:id="rId3"/>
              </a:rPr>
              <a:t>http://</a:t>
            </a:r>
            <a:r>
              <a:rPr lang="en-GB" sz="1200" dirty="0" smtClean="0">
                <a:hlinkClick r:id="rId3"/>
              </a:rPr>
              <a:t>www.ukoln.ac.uk/ukoln/staff/e.j.lyon/150.pdf</a:t>
            </a:r>
            <a:r>
              <a:rPr lang="en-GB" sz="1200" dirty="0" smtClean="0"/>
              <a:t> </a:t>
            </a:r>
            <a:endParaRPr lang="en-GB" sz="1200" dirty="0"/>
          </a:p>
        </p:txBody>
      </p:sp>
    </p:spTree>
    <p:extLst>
      <p:ext uri="{BB962C8B-B14F-4D97-AF65-F5344CB8AC3E}">
        <p14:creationId xmlns:p14="http://schemas.microsoft.com/office/powerpoint/2010/main" val="670579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097784" cy="648742"/>
          </a:xfrm>
        </p:spPr>
        <p:txBody>
          <a:bodyPr/>
          <a:lstStyle/>
          <a:p>
            <a:r>
              <a:rPr lang="en-GB" dirty="0" smtClean="0"/>
              <a:t>Key Messages</a:t>
            </a:r>
            <a:endParaRPr lang="en-GB" dirty="0"/>
          </a:p>
        </p:txBody>
      </p:sp>
      <p:sp>
        <p:nvSpPr>
          <p:cNvPr id="3" name="Content Placeholder 2"/>
          <p:cNvSpPr>
            <a:spLocks noGrp="1"/>
          </p:cNvSpPr>
          <p:nvPr>
            <p:ph idx="1"/>
          </p:nvPr>
        </p:nvSpPr>
        <p:spPr>
          <a:xfrm>
            <a:off x="258107" y="1700808"/>
            <a:ext cx="4320481" cy="4464496"/>
          </a:xfrm>
        </p:spPr>
        <p:txBody>
          <a:bodyPr/>
          <a:lstStyle/>
          <a:p>
            <a:r>
              <a:rPr lang="en-GB" dirty="0" smtClean="0"/>
              <a:t>Each LERU university needs a Research Data Management Strategy</a:t>
            </a:r>
          </a:p>
          <a:p>
            <a:r>
              <a:rPr lang="en-GB" dirty="0" smtClean="0"/>
              <a:t>Researchers should have </a:t>
            </a:r>
            <a:r>
              <a:rPr lang="en-GB" dirty="0"/>
              <a:t>R</a:t>
            </a:r>
            <a:r>
              <a:rPr lang="en-GB" dirty="0" smtClean="0"/>
              <a:t>esearch Data Management Plans</a:t>
            </a:r>
          </a:p>
          <a:p>
            <a:r>
              <a:rPr lang="en-GB" dirty="0" smtClean="0"/>
              <a:t>LERU universities need to bring stakeholders together</a:t>
            </a:r>
          </a:p>
          <a:p>
            <a:r>
              <a:rPr lang="en-GB" dirty="0" smtClean="0"/>
              <a:t>Benefits of ‘open data’ for sharing and re-use should be advocated and explored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844824"/>
            <a:ext cx="42291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64215" y="5077543"/>
            <a:ext cx="3024336" cy="276999"/>
          </a:xfrm>
          <a:prstGeom prst="rect">
            <a:avLst/>
          </a:prstGeom>
          <a:noFill/>
        </p:spPr>
        <p:txBody>
          <a:bodyPr wrap="square" rtlCol="0">
            <a:spAutoFit/>
          </a:bodyPr>
          <a:lstStyle/>
          <a:p>
            <a:r>
              <a:rPr lang="en-GB" sz="1200" dirty="0" smtClean="0"/>
              <a:t>King’s Cross, London</a:t>
            </a:r>
            <a:endParaRPr lang="en-GB" sz="1200" dirty="0"/>
          </a:p>
        </p:txBody>
      </p:sp>
    </p:spTree>
    <p:extLst>
      <p:ext uri="{BB962C8B-B14F-4D97-AF65-F5344CB8AC3E}">
        <p14:creationId xmlns:p14="http://schemas.microsoft.com/office/powerpoint/2010/main" val="13522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025776" cy="720750"/>
          </a:xfrm>
        </p:spPr>
        <p:txBody>
          <a:bodyPr/>
          <a:lstStyle/>
          <a:p>
            <a:r>
              <a:rPr lang="en-GB" dirty="0" smtClean="0"/>
              <a:t>Policy Development</a:t>
            </a:r>
            <a:endParaRPr lang="en-GB" dirty="0"/>
          </a:p>
        </p:txBody>
      </p:sp>
      <p:sp>
        <p:nvSpPr>
          <p:cNvPr id="3" name="Content Placeholder 2"/>
          <p:cNvSpPr>
            <a:spLocks noGrp="1"/>
          </p:cNvSpPr>
          <p:nvPr>
            <p:ph idx="1"/>
          </p:nvPr>
        </p:nvSpPr>
        <p:spPr>
          <a:xfrm>
            <a:off x="179512" y="1700808"/>
            <a:ext cx="4104456" cy="4871576"/>
          </a:xfrm>
        </p:spPr>
        <p:txBody>
          <a:bodyPr/>
          <a:lstStyle/>
          <a:p>
            <a:r>
              <a:rPr lang="en-GB" dirty="0" smtClean="0"/>
              <a:t>Case Study on Policy development from UCL</a:t>
            </a:r>
          </a:p>
          <a:p>
            <a:r>
              <a:rPr lang="en-GB" dirty="0" smtClean="0"/>
              <a:t>Drivers</a:t>
            </a:r>
          </a:p>
          <a:p>
            <a:pPr lvl="1"/>
            <a:r>
              <a:rPr lang="en-GB" dirty="0" smtClean="0"/>
              <a:t>External funders</a:t>
            </a:r>
          </a:p>
          <a:p>
            <a:pPr lvl="1"/>
            <a:r>
              <a:rPr lang="en-GB" dirty="0" smtClean="0"/>
              <a:t>Need to inform researchers</a:t>
            </a:r>
          </a:p>
          <a:p>
            <a:pPr lvl="1"/>
            <a:r>
              <a:rPr lang="en-GB" dirty="0" smtClean="0"/>
              <a:t>Raise awareness of issues facing UCL researchers</a:t>
            </a:r>
          </a:p>
          <a:p>
            <a:r>
              <a:rPr lang="en-GB" dirty="0" smtClean="0"/>
              <a:t>Identifies roles and responsibilities</a:t>
            </a:r>
          </a:p>
          <a:p>
            <a:r>
              <a:rPr lang="en-GB" dirty="0" smtClean="0"/>
              <a:t>Data to be made open in the most open manner appropriate</a:t>
            </a:r>
            <a:endParaRPr lang="en-GB" dirty="0"/>
          </a:p>
        </p:txBody>
      </p:sp>
      <p:sp>
        <p:nvSpPr>
          <p:cNvPr id="5" name="TextBox 4"/>
          <p:cNvSpPr txBox="1"/>
          <p:nvPr/>
        </p:nvSpPr>
        <p:spPr>
          <a:xfrm>
            <a:off x="4572000" y="5301207"/>
            <a:ext cx="3744416" cy="1323439"/>
          </a:xfrm>
          <a:prstGeom prst="rect">
            <a:avLst/>
          </a:prstGeom>
          <a:noFill/>
        </p:spPr>
        <p:txBody>
          <a:bodyPr wrap="square" rtlCol="0">
            <a:spAutoFit/>
          </a:bodyPr>
          <a:lstStyle/>
          <a:p>
            <a:pPr marL="285750" indent="-285750">
              <a:buFont typeface="Wingdings" panose="05000000000000000000" pitchFamily="2" charset="2"/>
              <a:buChar char="q"/>
            </a:pPr>
            <a:r>
              <a:rPr lang="en-GB" sz="2000" dirty="0" smtClean="0"/>
              <a:t>Researchers should have Data Management Plans</a:t>
            </a:r>
          </a:p>
          <a:p>
            <a:pPr marL="285750" indent="-285750">
              <a:buFont typeface="Wingdings" panose="05000000000000000000" pitchFamily="2" charset="2"/>
              <a:buChar char="q"/>
            </a:pPr>
            <a:r>
              <a:rPr lang="en-GB" sz="2000" dirty="0" smtClean="0">
                <a:solidFill>
                  <a:srgbClr val="C00000"/>
                </a:solidFill>
              </a:rPr>
              <a:t>LERU slams lack of data policies – </a:t>
            </a:r>
            <a:r>
              <a:rPr lang="en-GB" sz="2000" i="1" dirty="0" smtClean="0">
                <a:solidFill>
                  <a:srgbClr val="C00000"/>
                </a:solidFill>
              </a:rPr>
              <a:t>Research Europe</a:t>
            </a:r>
            <a:endParaRPr lang="en-GB" sz="2000"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348" y="836712"/>
            <a:ext cx="38481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0893" y="4702164"/>
            <a:ext cx="4288496" cy="461665"/>
          </a:xfrm>
          <a:prstGeom prst="rect">
            <a:avLst/>
          </a:prstGeom>
          <a:noFill/>
        </p:spPr>
        <p:txBody>
          <a:bodyPr wrap="square" rtlCol="0">
            <a:spAutoFit/>
          </a:bodyPr>
          <a:lstStyle/>
          <a:p>
            <a:r>
              <a:rPr lang="en-GB" sz="1200" dirty="0"/>
              <a:t>See </a:t>
            </a:r>
            <a:r>
              <a:rPr lang="en-GB" sz="1200" dirty="0">
                <a:hlinkClick r:id="rId3"/>
              </a:rPr>
              <a:t>www.lanecrothers.net/politicalprof/the-policy-cycle-and-our-frozen-politics</a:t>
            </a:r>
            <a:r>
              <a:rPr lang="en-GB" sz="1200" dirty="0" smtClean="0">
                <a:hlinkClick r:id="rId3"/>
              </a:rPr>
              <a:t>/</a:t>
            </a:r>
            <a:r>
              <a:rPr lang="en-GB" sz="1200" dirty="0" smtClean="0"/>
              <a:t> </a:t>
            </a:r>
            <a:endParaRPr lang="en-GB" sz="1200" dirty="0"/>
          </a:p>
        </p:txBody>
      </p:sp>
    </p:spTree>
    <p:extLst>
      <p:ext uri="{BB962C8B-B14F-4D97-AF65-F5344CB8AC3E}">
        <p14:creationId xmlns:p14="http://schemas.microsoft.com/office/powerpoint/2010/main" val="25160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 calcmode="lin" valueType="num">
                                      <p:cBhvr additive="base">
                                        <p:cTn id="4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5681960" cy="720750"/>
          </a:xfrm>
        </p:spPr>
        <p:txBody>
          <a:bodyPr/>
          <a:lstStyle/>
          <a:p>
            <a:r>
              <a:rPr lang="en-GB" dirty="0" smtClean="0"/>
              <a:t>Data: Open or Closed?</a:t>
            </a:r>
            <a:endParaRPr lang="en-GB" dirty="0"/>
          </a:p>
        </p:txBody>
      </p:sp>
      <p:sp>
        <p:nvSpPr>
          <p:cNvPr id="3" name="Content Placeholder 2"/>
          <p:cNvSpPr>
            <a:spLocks noGrp="1"/>
          </p:cNvSpPr>
          <p:nvPr>
            <p:ph idx="1"/>
          </p:nvPr>
        </p:nvSpPr>
        <p:spPr>
          <a:xfrm>
            <a:off x="179512" y="1211930"/>
            <a:ext cx="3744416" cy="5529438"/>
          </a:xfrm>
        </p:spPr>
        <p:txBody>
          <a:bodyPr/>
          <a:lstStyle/>
          <a:p>
            <a:r>
              <a:rPr lang="en-GB" dirty="0" smtClean="0"/>
              <a:t>Benefits</a:t>
            </a:r>
          </a:p>
          <a:p>
            <a:pPr lvl="1"/>
            <a:r>
              <a:rPr lang="en-GB" dirty="0" smtClean="0"/>
              <a:t>Tackle Grand Challenges in Society more easily</a:t>
            </a:r>
          </a:p>
          <a:p>
            <a:pPr lvl="1"/>
            <a:r>
              <a:rPr lang="en-GB" dirty="0" smtClean="0"/>
              <a:t>Better for research – interpretations can be checked</a:t>
            </a:r>
          </a:p>
          <a:p>
            <a:r>
              <a:rPr lang="en-GB" dirty="0" smtClean="0"/>
              <a:t>Dis-benefits</a:t>
            </a:r>
          </a:p>
          <a:p>
            <a:pPr lvl="1"/>
            <a:r>
              <a:rPr lang="en-GB" dirty="0" smtClean="0"/>
              <a:t>Sharing of data not embedded in research culture</a:t>
            </a:r>
          </a:p>
          <a:p>
            <a:pPr lvl="1"/>
            <a:r>
              <a:rPr lang="en-GB" dirty="0" smtClean="0"/>
              <a:t>Some data cannot be shared (data protection, security reasons)</a:t>
            </a:r>
          </a:p>
          <a:p>
            <a:r>
              <a:rPr lang="en-GB" dirty="0" smtClean="0"/>
              <a:t>Research community needs to decide…</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24</a:t>
            </a:fld>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681433"/>
            <a:ext cx="5015953" cy="3960440"/>
          </a:xfrm>
          <a:prstGeom prst="rect">
            <a:avLst/>
          </a:prstGeom>
          <a:noFill/>
          <a:ln>
            <a:noFill/>
          </a:ln>
        </p:spPr>
      </p:pic>
      <p:sp>
        <p:nvSpPr>
          <p:cNvPr id="6" name="Rectangle 5"/>
          <p:cNvSpPr/>
          <p:nvPr/>
        </p:nvSpPr>
        <p:spPr>
          <a:xfrm>
            <a:off x="5012251" y="5641873"/>
            <a:ext cx="3888432" cy="646331"/>
          </a:xfrm>
          <a:prstGeom prst="rect">
            <a:avLst/>
          </a:prstGeom>
        </p:spPr>
        <p:txBody>
          <a:bodyPr wrap="square">
            <a:spAutoFit/>
          </a:bodyPr>
          <a:lstStyle/>
          <a:p>
            <a:r>
              <a:rPr lang="en-GB" sz="1200" dirty="0"/>
              <a:t>See </a:t>
            </a:r>
            <a:r>
              <a:rPr lang="en-GB" sz="1200" u="sng" dirty="0">
                <a:hlinkClick r:id="rId3"/>
              </a:rPr>
              <a:t>http://www.alliancepermanentaccess.org/wp-content/uploads/downloads/2011/11/ODE-ReportOnIntegrationOfDataAndPublications-1_1.pdf</a:t>
            </a:r>
            <a:endParaRPr lang="en-GB" sz="1200" dirty="0"/>
          </a:p>
        </p:txBody>
      </p:sp>
    </p:spTree>
    <p:extLst>
      <p:ext uri="{BB962C8B-B14F-4D97-AF65-F5344CB8AC3E}">
        <p14:creationId xmlns:p14="http://schemas.microsoft.com/office/powerpoint/2010/main" val="3726545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2"/>
                </a:solidFill>
              </a:rPr>
              <a:t>What is Open Scholarship?</a:t>
            </a:r>
          </a:p>
          <a:p>
            <a:pPr marL="457200" indent="-457200" eaLnBrk="1" hangingPunct="1">
              <a:buFont typeface="+mj-lt"/>
              <a:buAutoNum type="arabicPeriod"/>
              <a:defRPr/>
            </a:pPr>
            <a:r>
              <a:rPr lang="en-GB" dirty="0" smtClean="0">
                <a:solidFill>
                  <a:schemeClr val="bg2"/>
                </a:solidFill>
              </a:rPr>
              <a:t>Open Access to publications</a:t>
            </a:r>
          </a:p>
          <a:p>
            <a:pPr marL="457200" indent="-457200" eaLnBrk="1" hangingPunct="1">
              <a:buFont typeface="+mj-lt"/>
              <a:buAutoNum type="arabicPeriod"/>
              <a:defRPr/>
            </a:pPr>
            <a:r>
              <a:rPr lang="en-GB" dirty="0" smtClean="0">
                <a:solidFill>
                  <a:schemeClr val="bg2"/>
                </a:solidFill>
              </a:rPr>
              <a:t>Open data</a:t>
            </a:r>
          </a:p>
          <a:p>
            <a:pPr marL="457200" indent="-457200" eaLnBrk="1" hangingPunct="1">
              <a:buFont typeface="+mj-lt"/>
              <a:buAutoNum type="arabicPeriod"/>
              <a:defRPr/>
            </a:pPr>
            <a:r>
              <a:rPr lang="en-GB" dirty="0" smtClean="0"/>
              <a:t>Tools and Services for Open Scholarship</a:t>
            </a:r>
          </a:p>
          <a:p>
            <a:pPr marL="457200" indent="-457200" eaLnBrk="1" hangingPunct="1">
              <a:buFont typeface="+mj-lt"/>
              <a:buAutoNum type="arabicPeriod"/>
              <a:defRPr/>
            </a:pPr>
            <a:r>
              <a:rPr lang="en-GB" dirty="0" smtClean="0">
                <a:solidFill>
                  <a:schemeClr val="bg2"/>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25</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287891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330200" y="908050"/>
            <a:ext cx="4241800" cy="792758"/>
          </a:xfrm>
        </p:spPr>
        <p:txBody>
          <a:bodyPr/>
          <a:lstStyle/>
          <a:p>
            <a:pPr eaLnBrk="1" hangingPunct="1"/>
            <a:r>
              <a:rPr lang="en-GB" dirty="0" smtClean="0"/>
              <a:t>Tools and Services</a:t>
            </a:r>
          </a:p>
        </p:txBody>
      </p:sp>
      <p:sp>
        <p:nvSpPr>
          <p:cNvPr id="61443" name="Rectangle 3"/>
          <p:cNvSpPr>
            <a:spLocks noGrp="1" noChangeArrowheads="1"/>
          </p:cNvSpPr>
          <p:nvPr>
            <p:ph type="body" idx="1"/>
          </p:nvPr>
        </p:nvSpPr>
        <p:spPr>
          <a:xfrm>
            <a:off x="330200" y="2492375"/>
            <a:ext cx="3871612" cy="3673475"/>
          </a:xfrm>
        </p:spPr>
        <p:txBody>
          <a:bodyPr/>
          <a:lstStyle/>
          <a:p>
            <a:pPr eaLnBrk="1" hangingPunct="1">
              <a:defRPr/>
            </a:pPr>
            <a:r>
              <a:rPr lang="en-GB" dirty="0" smtClean="0"/>
              <a:t>Open Access publishing</a:t>
            </a:r>
          </a:p>
          <a:p>
            <a:pPr eaLnBrk="1" hangingPunct="1">
              <a:defRPr/>
            </a:pPr>
            <a:r>
              <a:rPr lang="en-GB" dirty="0" smtClean="0"/>
              <a:t>Repository services</a:t>
            </a:r>
          </a:p>
          <a:p>
            <a:pPr marL="857250" lvl="1" indent="-457200" eaLnBrk="1" hangingPunct="1">
              <a:buFont typeface="Courier New" panose="02070309020205020404" pitchFamily="49" charset="0"/>
              <a:buChar char="o"/>
              <a:defRPr/>
            </a:pPr>
            <a:r>
              <a:rPr lang="en-GB" dirty="0"/>
              <a:t>LERU Law portal</a:t>
            </a:r>
          </a:p>
          <a:p>
            <a:pPr marL="857250" lvl="1" indent="-457200" eaLnBrk="1" hangingPunct="1">
              <a:buFont typeface="Courier New" panose="02070309020205020404" pitchFamily="49" charset="0"/>
              <a:buChar char="o"/>
              <a:defRPr/>
            </a:pPr>
            <a:r>
              <a:rPr lang="en-GB" dirty="0" smtClean="0"/>
              <a:t>DART-Europe</a:t>
            </a:r>
          </a:p>
          <a:p>
            <a:pPr marL="857250" lvl="1" indent="-457200" eaLnBrk="1" hangingPunct="1">
              <a:buFont typeface="Courier New" panose="02070309020205020404" pitchFamily="49" charset="0"/>
              <a:buChar char="o"/>
              <a:defRPr/>
            </a:pPr>
            <a:r>
              <a:rPr lang="en-GB" dirty="0" smtClean="0"/>
              <a:t>Copyright management</a:t>
            </a:r>
          </a:p>
          <a:p>
            <a:pPr eaLnBrk="1" hangingPunct="1">
              <a:defRPr/>
            </a:pPr>
            <a:r>
              <a:rPr lang="en-GB" dirty="0" smtClean="0"/>
              <a:t>LEARN</a:t>
            </a:r>
          </a:p>
          <a:p>
            <a:pPr eaLnBrk="1" hangingPunct="1">
              <a:defRPr/>
            </a:pPr>
            <a:r>
              <a:rPr lang="en-GB" dirty="0" smtClean="0"/>
              <a:t>LERU doctoral certificate?</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26</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236508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3058"/>
            <a:ext cx="5393928" cy="936774"/>
          </a:xfrm>
        </p:spPr>
        <p:txBody>
          <a:bodyPr/>
          <a:lstStyle/>
          <a:p>
            <a:r>
              <a:rPr lang="en-GB" dirty="0"/>
              <a:t>Open Access publishing</a:t>
            </a:r>
            <a:br>
              <a:rPr lang="en-GB" dirty="0"/>
            </a:br>
            <a:r>
              <a:rPr lang="en-GB" dirty="0"/>
              <a:t>UCL Press</a:t>
            </a:r>
          </a:p>
        </p:txBody>
      </p:sp>
      <p:sp>
        <p:nvSpPr>
          <p:cNvPr id="3" name="Content Placeholder 2"/>
          <p:cNvSpPr>
            <a:spLocks noGrp="1"/>
          </p:cNvSpPr>
          <p:nvPr>
            <p:ph idx="1"/>
          </p:nvPr>
        </p:nvSpPr>
        <p:spPr>
          <a:xfrm>
            <a:off x="395536" y="1838690"/>
            <a:ext cx="4680520" cy="4807786"/>
          </a:xfrm>
        </p:spPr>
        <p:txBody>
          <a:bodyPr/>
          <a:lstStyle/>
          <a:p>
            <a:r>
              <a:rPr lang="en-GB" dirty="0" smtClean="0"/>
              <a:t>Journal publishing platform </a:t>
            </a:r>
          </a:p>
          <a:p>
            <a:pPr lvl="1"/>
            <a:r>
              <a:rPr lang="en-GB" dirty="0" smtClean="0"/>
              <a:t>OJS (Open Journal Systems) overlaying UCL Discovery as storage layer</a:t>
            </a:r>
          </a:p>
          <a:p>
            <a:pPr lvl="1"/>
            <a:r>
              <a:rPr lang="en-GB" dirty="0" smtClean="0"/>
              <a:t>Peer-reviewed journals</a:t>
            </a:r>
          </a:p>
          <a:p>
            <a:pPr lvl="1"/>
            <a:r>
              <a:rPr lang="en-GB" dirty="0" smtClean="0"/>
              <a:t>Run by academic Editorial Committees</a:t>
            </a:r>
          </a:p>
          <a:p>
            <a:r>
              <a:rPr lang="en-GB" dirty="0" smtClean="0"/>
              <a:t>Research Monograph list </a:t>
            </a:r>
          </a:p>
          <a:p>
            <a:pPr lvl="1"/>
            <a:r>
              <a:rPr lang="en-GB" dirty="0" smtClean="0"/>
              <a:t>10 titles in 2014-15 </a:t>
            </a:r>
            <a:r>
              <a:rPr lang="en-GB" smtClean="0"/>
              <a:t>(Year </a:t>
            </a:r>
            <a:r>
              <a:rPr lang="en-GB" dirty="0" smtClean="0"/>
              <a:t>1)</a:t>
            </a:r>
          </a:p>
          <a:p>
            <a:pPr lvl="1"/>
            <a:r>
              <a:rPr lang="en-GB" dirty="0" smtClean="0"/>
              <a:t>Using Open Monograph Press</a:t>
            </a:r>
          </a:p>
          <a:p>
            <a:r>
              <a:rPr lang="en-GB" dirty="0" smtClean="0"/>
              <a:t>Textbook infrastructure</a:t>
            </a:r>
          </a:p>
          <a:p>
            <a:pPr lvl="1"/>
            <a:r>
              <a:rPr lang="en-GB" dirty="0" smtClean="0"/>
              <a:t>Being constructed with JISC project monies</a:t>
            </a:r>
          </a:p>
        </p:txBody>
      </p:sp>
      <p:sp>
        <p:nvSpPr>
          <p:cNvPr id="4" name="Slide Number Placeholder 3"/>
          <p:cNvSpPr>
            <a:spLocks noGrp="1"/>
          </p:cNvSpPr>
          <p:nvPr>
            <p:ph type="sldNum" sz="quarter" idx="10"/>
          </p:nvPr>
        </p:nvSpPr>
        <p:spPr/>
        <p:txBody>
          <a:bodyPr/>
          <a:lstStyle/>
          <a:p>
            <a:fld id="{7FCB502D-A5A1-4D1D-958E-197A5B586D99}" type="slidenum">
              <a:rPr lang="en-GB" smtClean="0"/>
              <a:pPr/>
              <a:t>27</a:t>
            </a:fld>
            <a:endParaRPr lang="en-GB" dirty="0"/>
          </a:p>
        </p:txBody>
      </p:sp>
      <p:sp>
        <p:nvSpPr>
          <p:cNvPr id="6" name="Content Placeholder 2"/>
          <p:cNvSpPr txBox="1">
            <a:spLocks/>
          </p:cNvSpPr>
          <p:nvPr/>
        </p:nvSpPr>
        <p:spPr bwMode="auto">
          <a:xfrm>
            <a:off x="4812692" y="2996952"/>
            <a:ext cx="3861746" cy="364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q"/>
              <a:defRPr sz="2000">
                <a:solidFill>
                  <a:schemeClr val="tx1"/>
                </a:solidFill>
                <a:latin typeface="+mn-lt"/>
              </a:defRPr>
            </a:lvl2pPr>
            <a:lvl3pPr marL="1143000" indent="-228600" algn="l" rtl="0" fontAlgn="base">
              <a:spcBef>
                <a:spcPct val="20000"/>
              </a:spcBef>
              <a:spcAft>
                <a:spcPct val="0"/>
              </a:spcAft>
              <a:buFont typeface="Wingdings" pitchFamily="2" charset="2"/>
              <a:buChar char="q"/>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smtClean="0"/>
              <a:t>Digital delivery the norm</a:t>
            </a:r>
          </a:p>
          <a:p>
            <a:r>
              <a:rPr lang="en-GB" kern="0" dirty="0" smtClean="0"/>
              <a:t>OA the basis for the Business Model</a:t>
            </a:r>
          </a:p>
          <a:p>
            <a:r>
              <a:rPr lang="en-GB" kern="0" dirty="0" smtClean="0"/>
              <a:t>Innovative technical solutions for Monographs and Textbooks </a:t>
            </a:r>
          </a:p>
          <a:p>
            <a:r>
              <a:rPr lang="en-GB" kern="0" dirty="0" smtClean="0"/>
              <a:t>Open up publishing to new communities</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850" y="594435"/>
            <a:ext cx="2436540" cy="182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3"/>
          <p:cNvSpPr txBox="1">
            <a:spLocks noChangeArrowheads="1"/>
          </p:cNvSpPr>
          <p:nvPr/>
        </p:nvSpPr>
        <p:spPr bwMode="auto">
          <a:xfrm>
            <a:off x="5220072" y="2466960"/>
            <a:ext cx="3634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a:t>Saint Jerome in his Study, fresco by Domenico Ghirlandaio, 1480. Church of Ognissanti, Florence</a:t>
            </a:r>
          </a:p>
        </p:txBody>
      </p:sp>
    </p:spTree>
    <p:extLst>
      <p:ext uri="{BB962C8B-B14F-4D97-AF65-F5344CB8AC3E}">
        <p14:creationId xmlns:p14="http://schemas.microsoft.com/office/powerpoint/2010/main" val="36736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additive="base">
                                        <p:cTn id="5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additive="base">
                                        <p:cTn id="6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 calcmode="lin" valueType="num">
                                      <p:cBhvr additive="base">
                                        <p:cTn id="6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241800" cy="720750"/>
          </a:xfrm>
        </p:spPr>
        <p:txBody>
          <a:bodyPr/>
          <a:lstStyle/>
          <a:p>
            <a:r>
              <a:rPr lang="en-GB" dirty="0" smtClean="0"/>
              <a:t>LERU OA Legal Portal</a:t>
            </a:r>
            <a:endParaRPr lang="en-GB" dirty="0"/>
          </a:p>
        </p:txBody>
      </p:sp>
      <p:sp>
        <p:nvSpPr>
          <p:cNvPr id="3" name="Content Placeholder 2"/>
          <p:cNvSpPr>
            <a:spLocks noGrp="1"/>
          </p:cNvSpPr>
          <p:nvPr>
            <p:ph idx="1"/>
          </p:nvPr>
        </p:nvSpPr>
        <p:spPr>
          <a:xfrm>
            <a:off x="519526" y="1544010"/>
            <a:ext cx="4464496" cy="4843685"/>
          </a:xfrm>
        </p:spPr>
        <p:txBody>
          <a:bodyPr/>
          <a:lstStyle/>
          <a:p>
            <a:r>
              <a:rPr lang="en-GB" dirty="0" smtClean="0"/>
              <a:t>LERU has 21 research intensive universities as members in Europe – see </a:t>
            </a:r>
            <a:r>
              <a:rPr lang="en-GB" dirty="0" smtClean="0">
                <a:hlinkClick r:id="rId2"/>
              </a:rPr>
              <a:t>http://www.leru.org</a:t>
            </a:r>
            <a:r>
              <a:rPr lang="en-GB" dirty="0" smtClean="0"/>
              <a:t> </a:t>
            </a:r>
          </a:p>
          <a:p>
            <a:r>
              <a:rPr lang="en-GB" dirty="0" smtClean="0"/>
              <a:t>Portal being built by TEL (The European Library)</a:t>
            </a:r>
          </a:p>
          <a:p>
            <a:r>
              <a:rPr lang="en-GB" dirty="0" smtClean="0"/>
              <a:t>All LERU OA legal publications brought together into one interface</a:t>
            </a:r>
          </a:p>
          <a:p>
            <a:r>
              <a:rPr lang="en-GB" dirty="0" smtClean="0"/>
              <a:t>Value-Added Services, such as Text and Data Mining, also possible</a:t>
            </a:r>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28</a:t>
            </a:fld>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615" y="1926478"/>
            <a:ext cx="3141793" cy="426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40977" y="6193613"/>
            <a:ext cx="3600400" cy="492443"/>
          </a:xfrm>
          <a:prstGeom prst="rect">
            <a:avLst/>
          </a:prstGeom>
        </p:spPr>
        <p:txBody>
          <a:bodyPr wrap="square">
            <a:spAutoFit/>
          </a:bodyPr>
          <a:lstStyle/>
          <a:p>
            <a:r>
              <a:rPr lang="en-GB" sz="1200" dirty="0" smtClean="0"/>
              <a:t>A Box of Useful Knowledge</a:t>
            </a:r>
          </a:p>
          <a:p>
            <a:r>
              <a:rPr lang="en-GB" sz="1200" dirty="0" smtClean="0"/>
              <a:t> (Brougham Papers, UCL Library Services</a:t>
            </a:r>
            <a:r>
              <a:rPr lang="en-GB" sz="1400" dirty="0" smtClean="0"/>
              <a:t>)</a:t>
            </a:r>
            <a:endParaRPr lang="en-GB" sz="14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615" y="836712"/>
            <a:ext cx="2462899" cy="93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441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29</a:t>
            </a:fld>
            <a:endParaRPr lang="en-GB" dirty="0"/>
          </a:p>
        </p:txBody>
      </p:sp>
      <p:pic>
        <p:nvPicPr>
          <p:cNvPr id="5" name="Picture 299"/>
          <p:cNvPicPr>
            <a:picLocks noChangeAspect="1" noChangeArrowheads="1"/>
          </p:cNvPicPr>
          <p:nvPr/>
        </p:nvPicPr>
        <p:blipFill>
          <a:blip r:embed="rId2">
            <a:extLst>
              <a:ext uri="{28A0092B-C50C-407E-A947-70E740481C1C}">
                <a14:useLocalDpi xmlns:a14="http://schemas.microsoft.com/office/drawing/2010/main" val="0"/>
              </a:ext>
            </a:extLst>
          </a:blip>
          <a:srcRect l="2376" t="11046" r="5676" b="32837"/>
          <a:stretch>
            <a:fillRect/>
          </a:stretch>
        </p:blipFill>
        <p:spPr bwMode="auto">
          <a:xfrm>
            <a:off x="467544" y="692696"/>
            <a:ext cx="84264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0"/>
          <p:cNvPicPr>
            <a:picLocks noChangeAspect="1" noChangeArrowheads="1"/>
          </p:cNvPicPr>
          <p:nvPr/>
        </p:nvPicPr>
        <p:blipFill>
          <a:blip r:embed="rId3">
            <a:extLst>
              <a:ext uri="{28A0092B-C50C-407E-A947-70E740481C1C}">
                <a14:useLocalDpi xmlns:a14="http://schemas.microsoft.com/office/drawing/2010/main" val="0"/>
              </a:ext>
            </a:extLst>
          </a:blip>
          <a:srcRect l="751" t="18002" r="2084" b="6001"/>
          <a:stretch>
            <a:fillRect/>
          </a:stretch>
        </p:blipFill>
        <p:spPr bwMode="auto">
          <a:xfrm>
            <a:off x="576262" y="2947750"/>
            <a:ext cx="5040313" cy="377983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01"/>
          <p:cNvPicPr>
            <a:picLocks noChangeAspect="1" noChangeArrowheads="1"/>
          </p:cNvPicPr>
          <p:nvPr/>
        </p:nvPicPr>
        <p:blipFill>
          <a:blip r:embed="rId4">
            <a:extLst>
              <a:ext uri="{28A0092B-C50C-407E-A947-70E740481C1C}">
                <a14:useLocalDpi xmlns:a14="http://schemas.microsoft.com/office/drawing/2010/main" val="0"/>
              </a:ext>
            </a:extLst>
          </a:blip>
          <a:srcRect l="15196" t="23262" r="12070" b="7474"/>
          <a:stretch>
            <a:fillRect/>
          </a:stretch>
        </p:blipFill>
        <p:spPr bwMode="auto">
          <a:xfrm>
            <a:off x="5616574" y="2780928"/>
            <a:ext cx="3114675" cy="3455988"/>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16575" y="6268800"/>
            <a:ext cx="2160240" cy="276999"/>
          </a:xfrm>
          <a:prstGeom prst="rect">
            <a:avLst/>
          </a:prstGeom>
          <a:noFill/>
        </p:spPr>
        <p:txBody>
          <a:bodyPr wrap="square" rtlCol="0">
            <a:spAutoFit/>
          </a:bodyPr>
          <a:lstStyle/>
          <a:p>
            <a:r>
              <a:rPr lang="en-GB" sz="1200" dirty="0" smtClean="0">
                <a:hlinkClick r:id="rId5"/>
              </a:rPr>
              <a:t>http://www.dart-europe.eu</a:t>
            </a:r>
            <a:r>
              <a:rPr lang="en-GB" sz="1200" dirty="0" smtClean="0"/>
              <a:t> </a:t>
            </a:r>
            <a:endParaRPr lang="en-GB" sz="1200" dirty="0"/>
          </a:p>
        </p:txBody>
      </p:sp>
    </p:spTree>
    <p:extLst>
      <p:ext uri="{BB962C8B-B14F-4D97-AF65-F5344CB8AC3E}">
        <p14:creationId xmlns:p14="http://schemas.microsoft.com/office/powerpoint/2010/main" val="216717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t>What is Open Scholarship?</a:t>
            </a:r>
          </a:p>
          <a:p>
            <a:pPr marL="457200" indent="-457200" eaLnBrk="1" hangingPunct="1">
              <a:buFont typeface="+mj-lt"/>
              <a:buAutoNum type="arabicPeriod"/>
              <a:defRPr/>
            </a:pPr>
            <a:r>
              <a:rPr lang="en-GB" dirty="0" smtClean="0">
                <a:solidFill>
                  <a:schemeClr val="bg2"/>
                </a:solidFill>
              </a:rPr>
              <a:t>Open Access to publications</a:t>
            </a:r>
          </a:p>
          <a:p>
            <a:pPr marL="457200" indent="-457200" eaLnBrk="1" hangingPunct="1">
              <a:buFont typeface="+mj-lt"/>
              <a:buAutoNum type="arabicPeriod"/>
              <a:defRPr/>
            </a:pPr>
            <a:r>
              <a:rPr lang="en-GB" dirty="0" smtClean="0">
                <a:solidFill>
                  <a:schemeClr val="bg2"/>
                </a:solidFill>
              </a:rPr>
              <a:t>Open data</a:t>
            </a:r>
          </a:p>
          <a:p>
            <a:pPr marL="457200" indent="-457200" eaLnBrk="1" hangingPunct="1">
              <a:buFont typeface="+mj-lt"/>
              <a:buAutoNum type="arabicPeriod"/>
              <a:defRPr/>
            </a:pPr>
            <a:r>
              <a:rPr lang="en-GB" dirty="0" smtClean="0">
                <a:solidFill>
                  <a:schemeClr val="bg2"/>
                </a:solidFill>
              </a:rPr>
              <a:t>Tools and Services for Open Scholarship</a:t>
            </a:r>
          </a:p>
          <a:p>
            <a:pPr marL="457200" indent="-457200" eaLnBrk="1" hangingPunct="1">
              <a:buFont typeface="+mj-lt"/>
              <a:buAutoNum type="arabicPeriod"/>
              <a:defRPr/>
            </a:pPr>
            <a:r>
              <a:rPr lang="en-GB" dirty="0" smtClean="0">
                <a:solidFill>
                  <a:schemeClr val="bg2"/>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3</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2375716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745856" cy="648742"/>
          </a:xfrm>
        </p:spPr>
        <p:txBody>
          <a:bodyPr/>
          <a:lstStyle/>
          <a:p>
            <a:r>
              <a:rPr lang="en-GB" dirty="0" smtClean="0"/>
              <a:t>Copyright management</a:t>
            </a:r>
            <a:br>
              <a:rPr lang="en-GB" dirty="0" smtClean="0"/>
            </a:b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30</a:t>
            </a:fld>
            <a:endParaRPr lang="en-GB"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7951294" cy="35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5111910"/>
            <a:ext cx="2380332" cy="276999"/>
          </a:xfrm>
          <a:prstGeom prst="rect">
            <a:avLst/>
          </a:prstGeom>
        </p:spPr>
        <p:txBody>
          <a:bodyPr wrap="none">
            <a:spAutoFit/>
          </a:bodyPr>
          <a:lstStyle/>
          <a:p>
            <a:r>
              <a:rPr lang="en-GB" sz="1200" dirty="0">
                <a:hlinkClick r:id="rId3"/>
              </a:rPr>
              <a:t>http://www.sherpa.ac.uk/romeo</a:t>
            </a:r>
            <a:r>
              <a:rPr lang="en-GB" sz="1200" dirty="0" smtClean="0">
                <a:hlinkClick r:id="rId3"/>
              </a:rPr>
              <a:t>/</a:t>
            </a:r>
            <a:r>
              <a:rPr lang="en-GB" sz="1200" dirty="0" smtClean="0"/>
              <a:t> </a:t>
            </a:r>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09" y="2492896"/>
            <a:ext cx="8706271" cy="3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842" y="5940946"/>
            <a:ext cx="3168352" cy="75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4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additive="base">
                                        <p:cTn id="17" dur="500" fill="hold"/>
                                        <p:tgtEl>
                                          <p:spTgt spid="13318"/>
                                        </p:tgtEl>
                                        <p:attrNameLst>
                                          <p:attrName>ppt_x</p:attrName>
                                        </p:attrNameLst>
                                      </p:cBhvr>
                                      <p:tavLst>
                                        <p:tav tm="0">
                                          <p:val>
                                            <p:strVal val="#ppt_x"/>
                                          </p:val>
                                        </p:tav>
                                        <p:tav tm="100000">
                                          <p:val>
                                            <p:strVal val="#ppt_x"/>
                                          </p:val>
                                        </p:tav>
                                      </p:tavLst>
                                    </p:anim>
                                    <p:anim calcmode="lin" valueType="num">
                                      <p:cBhvr additive="base">
                                        <p:cTn id="18" dur="500" fill="hold"/>
                                        <p:tgtEl>
                                          <p:spTgt spid="133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9"/>
                                        </p:tgtEl>
                                        <p:attrNameLst>
                                          <p:attrName>style.visibility</p:attrName>
                                        </p:attrNameLst>
                                      </p:cBhvr>
                                      <p:to>
                                        <p:strVal val="visible"/>
                                      </p:to>
                                    </p:set>
                                    <p:anim calcmode="lin" valueType="num">
                                      <p:cBhvr additive="base">
                                        <p:cTn id="21" dur="500" fill="hold"/>
                                        <p:tgtEl>
                                          <p:spTgt spid="13319"/>
                                        </p:tgtEl>
                                        <p:attrNameLst>
                                          <p:attrName>ppt_x</p:attrName>
                                        </p:attrNameLst>
                                      </p:cBhvr>
                                      <p:tavLst>
                                        <p:tav tm="0">
                                          <p:val>
                                            <p:strVal val="#ppt_x"/>
                                          </p:val>
                                        </p:tav>
                                        <p:tav tm="100000">
                                          <p:val>
                                            <p:strVal val="#ppt_x"/>
                                          </p:val>
                                        </p:tav>
                                      </p:tavLst>
                                    </p:anim>
                                    <p:anim calcmode="lin" valueType="num">
                                      <p:cBhvr additive="base">
                                        <p:cTn id="2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a:t>
            </a:r>
            <a:endParaRPr lang="en-GB" dirty="0"/>
          </a:p>
        </p:txBody>
      </p:sp>
      <p:sp>
        <p:nvSpPr>
          <p:cNvPr id="3" name="Content Placeholder 2"/>
          <p:cNvSpPr>
            <a:spLocks noGrp="1"/>
          </p:cNvSpPr>
          <p:nvPr>
            <p:ph idx="1"/>
          </p:nvPr>
        </p:nvSpPr>
        <p:spPr>
          <a:xfrm>
            <a:off x="323528" y="1628800"/>
            <a:ext cx="4385816" cy="4536504"/>
          </a:xfrm>
        </p:spPr>
        <p:txBody>
          <a:bodyPr/>
          <a:lstStyle/>
          <a:p>
            <a:r>
              <a:rPr lang="en-GB" b="1" dirty="0" err="1" smtClean="0"/>
              <a:t>LE</a:t>
            </a:r>
            <a:r>
              <a:rPr lang="en-GB" dirty="0" err="1" smtClean="0"/>
              <a:t>aders</a:t>
            </a:r>
            <a:r>
              <a:rPr lang="en-GB" dirty="0" smtClean="0"/>
              <a:t> </a:t>
            </a:r>
            <a:r>
              <a:rPr lang="en-GB" b="1" dirty="0" smtClean="0"/>
              <a:t>A</a:t>
            </a:r>
            <a:r>
              <a:rPr lang="en-GB" dirty="0" smtClean="0"/>
              <a:t>ctivating </a:t>
            </a:r>
            <a:r>
              <a:rPr lang="en-GB" b="1" dirty="0" smtClean="0"/>
              <a:t>R</a:t>
            </a:r>
            <a:r>
              <a:rPr lang="en-GB" dirty="0" smtClean="0"/>
              <a:t>esearch </a:t>
            </a:r>
            <a:r>
              <a:rPr lang="en-GB" b="1" dirty="0" smtClean="0"/>
              <a:t>N</a:t>
            </a:r>
            <a:r>
              <a:rPr lang="en-GB" dirty="0" smtClean="0"/>
              <a:t>etworks</a:t>
            </a:r>
            <a:endParaRPr lang="en-GB" dirty="0" smtClean="0"/>
          </a:p>
          <a:p>
            <a:r>
              <a:rPr lang="en-GB" dirty="0" smtClean="0"/>
              <a:t>EU bid submitted under Horizon 2020 by LERU CIO Community</a:t>
            </a:r>
          </a:p>
          <a:p>
            <a:r>
              <a:rPr lang="en-GB" dirty="0" smtClean="0"/>
              <a:t>Advocates principles of </a:t>
            </a:r>
            <a:r>
              <a:rPr lang="en-GB" u="sng" dirty="0" smtClean="0"/>
              <a:t>LERU Roadmap for Research Data</a:t>
            </a:r>
            <a:endParaRPr lang="en-GB" dirty="0" smtClean="0"/>
          </a:p>
          <a:p>
            <a:pPr lvl="1"/>
            <a:r>
              <a:rPr lang="en-GB" dirty="0" smtClean="0"/>
              <a:t>Model research data policy</a:t>
            </a:r>
          </a:p>
          <a:p>
            <a:pPr lvl="1"/>
            <a:r>
              <a:rPr lang="en-GB" u="sng" dirty="0" smtClean="0"/>
              <a:t>Toolkit</a:t>
            </a:r>
            <a:r>
              <a:rPr lang="en-GB" dirty="0" smtClean="0"/>
              <a:t> advocating best practice in research data management</a:t>
            </a:r>
          </a:p>
          <a:p>
            <a:pPr marL="0" indent="0">
              <a:buNone/>
            </a:pPr>
            <a:endParaRPr lang="en-GB" u="sng" dirty="0" smtClean="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31</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709" y="980728"/>
            <a:ext cx="3440365" cy="4824536"/>
          </a:xfrm>
          <a:prstGeom prst="rect">
            <a:avLst/>
          </a:prstGeom>
        </p:spPr>
      </p:pic>
      <p:sp>
        <p:nvSpPr>
          <p:cNvPr id="8" name="Content Placeholder 2"/>
          <p:cNvSpPr txBox="1">
            <a:spLocks/>
          </p:cNvSpPr>
          <p:nvPr/>
        </p:nvSpPr>
        <p:spPr bwMode="auto">
          <a:xfrm>
            <a:off x="4427984" y="4941168"/>
            <a:ext cx="4385816"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b="1" kern="0" dirty="0" err="1" smtClean="0"/>
              <a:t>LEaders</a:t>
            </a:r>
            <a:r>
              <a:rPr lang="en-GB" kern="0" dirty="0" smtClean="0"/>
              <a:t> </a:t>
            </a:r>
            <a:r>
              <a:rPr lang="en-GB" b="1" kern="0" dirty="0" smtClean="0"/>
              <a:t>A</a:t>
            </a:r>
            <a:r>
              <a:rPr lang="en-GB" kern="0" dirty="0" smtClean="0"/>
              <a:t>ctivating </a:t>
            </a:r>
            <a:r>
              <a:rPr lang="en-GB" b="1" kern="0" dirty="0" smtClean="0"/>
              <a:t>R</a:t>
            </a:r>
            <a:r>
              <a:rPr lang="en-GB" kern="0" dirty="0" smtClean="0"/>
              <a:t>esearch </a:t>
            </a:r>
            <a:r>
              <a:rPr lang="en-GB" b="1" kern="0" dirty="0" smtClean="0"/>
              <a:t>N</a:t>
            </a:r>
            <a:r>
              <a:rPr lang="en-GB" kern="0" dirty="0" smtClean="0"/>
              <a:t>etworks</a:t>
            </a:r>
          </a:p>
          <a:p>
            <a:pPr lvl="1"/>
            <a:r>
              <a:rPr lang="en-GB" kern="0" dirty="0" smtClean="0"/>
              <a:t>Could be adopted by any university in the world</a:t>
            </a:r>
          </a:p>
          <a:p>
            <a:pPr marL="0" indent="0">
              <a:buFont typeface="Wingdings" pitchFamily="2" charset="2"/>
              <a:buNone/>
            </a:pPr>
            <a:endParaRPr lang="en-GB" u="sng" kern="0" dirty="0" smtClean="0"/>
          </a:p>
          <a:p>
            <a:endParaRPr lang="en-GB" kern="0" dirty="0"/>
          </a:p>
        </p:txBody>
      </p:sp>
    </p:spTree>
    <p:extLst>
      <p:ext uri="{BB962C8B-B14F-4D97-AF65-F5344CB8AC3E}">
        <p14:creationId xmlns:p14="http://schemas.microsoft.com/office/powerpoint/2010/main" val="34125541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3737744" cy="1440830"/>
          </a:xfrm>
        </p:spPr>
        <p:txBody>
          <a:bodyPr/>
          <a:lstStyle/>
          <a:p>
            <a:r>
              <a:rPr lang="en-GB" dirty="0" smtClean="0"/>
              <a:t>LERU doctoral certificate in Open Scholarship?</a:t>
            </a:r>
            <a:endParaRPr lang="en-GB" dirty="0"/>
          </a:p>
        </p:txBody>
      </p:sp>
      <p:sp>
        <p:nvSpPr>
          <p:cNvPr id="3" name="Content Placeholder 2"/>
          <p:cNvSpPr>
            <a:spLocks noGrp="1"/>
          </p:cNvSpPr>
          <p:nvPr>
            <p:ph idx="1"/>
          </p:nvPr>
        </p:nvSpPr>
        <p:spPr>
          <a:xfrm>
            <a:off x="251520" y="2635007"/>
            <a:ext cx="4824536" cy="3775287"/>
          </a:xfrm>
        </p:spPr>
        <p:txBody>
          <a:bodyPr/>
          <a:lstStyle/>
          <a:p>
            <a:r>
              <a:rPr lang="en-GB" dirty="0" smtClean="0"/>
              <a:t>Certificate in Open Scholarship </a:t>
            </a:r>
          </a:p>
          <a:p>
            <a:pPr lvl="1"/>
            <a:r>
              <a:rPr lang="en-GB" dirty="0" smtClean="0"/>
              <a:t>A new way of undertaking and disseminating research</a:t>
            </a:r>
          </a:p>
          <a:p>
            <a:pPr lvl="1"/>
            <a:r>
              <a:rPr lang="en-GB" dirty="0" smtClean="0"/>
              <a:t>Should be taught as a support activity for all LERU research students</a:t>
            </a:r>
          </a:p>
          <a:p>
            <a:pPr lvl="1"/>
            <a:r>
              <a:rPr lang="en-GB" dirty="0" smtClean="0"/>
              <a:t>Leading to a LERU Certificate marking completion of training</a:t>
            </a:r>
          </a:p>
          <a:p>
            <a:pPr lvl="1"/>
            <a:r>
              <a:rPr lang="en-GB" dirty="0" smtClean="0"/>
              <a:t>Collaboration between LERU CIO and Doctoral Studies Communities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32</a:t>
            </a:fld>
            <a:endParaRPr lang="en-GB" dirty="0"/>
          </a:p>
        </p:txBody>
      </p:sp>
      <p:pic>
        <p:nvPicPr>
          <p:cNvPr id="6" name="Picture 2" descr="I:\Users\ucylpay\AppData\Local\Temp\3\482969_470850076293229_2522388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327015"/>
            <a:ext cx="3597864" cy="4797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61857" y="6244592"/>
            <a:ext cx="3024336" cy="276999"/>
          </a:xfrm>
          <a:prstGeom prst="rect">
            <a:avLst/>
          </a:prstGeom>
          <a:noFill/>
        </p:spPr>
        <p:txBody>
          <a:bodyPr wrap="square" rtlCol="0">
            <a:spAutoFit/>
          </a:bodyPr>
          <a:lstStyle/>
          <a:p>
            <a:r>
              <a:rPr lang="en-GB" sz="1200" dirty="0" smtClean="0"/>
              <a:t>St Michael, by John Flaxman, UCL</a:t>
            </a:r>
            <a:endParaRPr lang="en-GB" sz="1200" dirty="0"/>
          </a:p>
        </p:txBody>
      </p:sp>
    </p:spTree>
    <p:extLst>
      <p:ext uri="{BB962C8B-B14F-4D97-AF65-F5344CB8AC3E}">
        <p14:creationId xmlns:p14="http://schemas.microsoft.com/office/powerpoint/2010/main" val="1828064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2"/>
                </a:solidFill>
              </a:rPr>
              <a:t>What is Open Scholarship?</a:t>
            </a:r>
          </a:p>
          <a:p>
            <a:pPr marL="457200" indent="-457200" eaLnBrk="1" hangingPunct="1">
              <a:buFont typeface="+mj-lt"/>
              <a:buAutoNum type="arabicPeriod"/>
              <a:defRPr/>
            </a:pPr>
            <a:r>
              <a:rPr lang="en-GB" dirty="0" smtClean="0">
                <a:solidFill>
                  <a:schemeClr val="bg2"/>
                </a:solidFill>
              </a:rPr>
              <a:t>Open Access to publications</a:t>
            </a:r>
          </a:p>
          <a:p>
            <a:pPr marL="457200" indent="-457200" eaLnBrk="1" hangingPunct="1">
              <a:buFont typeface="+mj-lt"/>
              <a:buAutoNum type="arabicPeriod"/>
              <a:defRPr/>
            </a:pPr>
            <a:r>
              <a:rPr lang="en-GB" dirty="0" smtClean="0">
                <a:solidFill>
                  <a:schemeClr val="bg2"/>
                </a:solidFill>
              </a:rPr>
              <a:t>Open data</a:t>
            </a:r>
          </a:p>
          <a:p>
            <a:pPr marL="457200" indent="-457200" eaLnBrk="1" hangingPunct="1">
              <a:buFont typeface="+mj-lt"/>
              <a:buAutoNum type="arabicPeriod"/>
              <a:defRPr/>
            </a:pPr>
            <a:r>
              <a:rPr lang="en-GB" dirty="0" smtClean="0">
                <a:solidFill>
                  <a:schemeClr val="bg2"/>
                </a:solidFill>
              </a:rPr>
              <a:t>Tools and Services for Open Scholarship</a:t>
            </a:r>
          </a:p>
          <a:p>
            <a:pPr marL="457200" indent="-457200" eaLnBrk="1" hangingPunct="1">
              <a:buFont typeface="+mj-lt"/>
              <a:buAutoNum type="arabicPeriod"/>
              <a:defRPr/>
            </a:pPr>
            <a:r>
              <a:rPr lang="en-GB" dirty="0" smtClean="0"/>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33</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267176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3233688" cy="720080"/>
          </a:xfrm>
        </p:spPr>
        <p:txBody>
          <a:bodyPr/>
          <a:lstStyle/>
          <a:p>
            <a:r>
              <a:rPr lang="en-GB" dirty="0" smtClean="0"/>
              <a:t>Conclusions</a:t>
            </a:r>
            <a:endParaRPr lang="en-GB" dirty="0"/>
          </a:p>
        </p:txBody>
      </p:sp>
      <p:sp>
        <p:nvSpPr>
          <p:cNvPr id="3" name="Content Placeholder 2"/>
          <p:cNvSpPr>
            <a:spLocks noGrp="1"/>
          </p:cNvSpPr>
          <p:nvPr>
            <p:ph idx="1"/>
          </p:nvPr>
        </p:nvSpPr>
        <p:spPr>
          <a:xfrm>
            <a:off x="323528" y="1335100"/>
            <a:ext cx="3888432" cy="5190243"/>
          </a:xfrm>
        </p:spPr>
        <p:txBody>
          <a:bodyPr/>
          <a:lstStyle/>
          <a:p>
            <a:r>
              <a:rPr lang="en-GB" dirty="0" smtClean="0"/>
              <a:t>Open Scholarship is a new feature of the research landscape</a:t>
            </a:r>
          </a:p>
          <a:p>
            <a:r>
              <a:rPr lang="en-GB" dirty="0" smtClean="0"/>
              <a:t>Today we have discussed</a:t>
            </a:r>
          </a:p>
          <a:p>
            <a:pPr lvl="1"/>
            <a:r>
              <a:rPr lang="en-GB" dirty="0" smtClean="0"/>
              <a:t>New means of dissemination</a:t>
            </a:r>
          </a:p>
          <a:p>
            <a:pPr lvl="1"/>
            <a:r>
              <a:rPr lang="en-GB" dirty="0" smtClean="0"/>
              <a:t>Increased importance for research data</a:t>
            </a:r>
          </a:p>
          <a:p>
            <a:pPr lvl="1"/>
            <a:r>
              <a:rPr lang="en-GB" dirty="0" smtClean="0"/>
              <a:t>Tools, Services and Training needed to move forwards</a:t>
            </a:r>
          </a:p>
          <a:p>
            <a:r>
              <a:rPr lang="en-GB" dirty="0" smtClean="0"/>
              <a:t>Thanks for listening</a:t>
            </a:r>
          </a:p>
          <a:p>
            <a:r>
              <a:rPr lang="en-GB" dirty="0" smtClean="0"/>
              <a:t>Time for discussion</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34</a:t>
            </a:fld>
            <a:endParaRPr lang="en-GB" dirty="0"/>
          </a:p>
        </p:txBody>
      </p:sp>
      <p:sp>
        <p:nvSpPr>
          <p:cNvPr id="7" name="TextBox 6"/>
          <p:cNvSpPr txBox="1"/>
          <p:nvPr/>
        </p:nvSpPr>
        <p:spPr>
          <a:xfrm>
            <a:off x="4427984" y="6285348"/>
            <a:ext cx="2331769" cy="276999"/>
          </a:xfrm>
          <a:prstGeom prst="rect">
            <a:avLst/>
          </a:prstGeom>
          <a:noFill/>
        </p:spPr>
        <p:txBody>
          <a:bodyPr wrap="square" rtlCol="0">
            <a:spAutoFit/>
          </a:bodyPr>
          <a:lstStyle/>
          <a:p>
            <a:r>
              <a:rPr lang="en-GB" sz="1200" dirty="0" smtClean="0"/>
              <a:t>National Library of Latvia, Riga</a:t>
            </a:r>
            <a:endParaRPr lang="en-GB"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5" y="962833"/>
            <a:ext cx="3971326" cy="5295101"/>
          </a:xfrm>
          <a:prstGeom prst="rect">
            <a:avLst/>
          </a:prstGeom>
        </p:spPr>
      </p:pic>
    </p:spTree>
    <p:extLst>
      <p:ext uri="{BB962C8B-B14F-4D97-AF65-F5344CB8AC3E}">
        <p14:creationId xmlns:p14="http://schemas.microsoft.com/office/powerpoint/2010/main" val="73411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Scholarship?</a:t>
            </a:r>
            <a:endParaRPr lang="en-GB" dirty="0"/>
          </a:p>
        </p:txBody>
      </p:sp>
      <p:sp>
        <p:nvSpPr>
          <p:cNvPr id="3" name="Content Placeholder 2"/>
          <p:cNvSpPr>
            <a:spLocks noGrp="1"/>
          </p:cNvSpPr>
          <p:nvPr>
            <p:ph idx="1"/>
          </p:nvPr>
        </p:nvSpPr>
        <p:spPr>
          <a:xfrm>
            <a:off x="323528" y="3212976"/>
            <a:ext cx="8418264" cy="3096344"/>
          </a:xfrm>
        </p:spPr>
        <p:txBody>
          <a:bodyPr/>
          <a:lstStyle/>
          <a:p>
            <a:r>
              <a:rPr lang="en-GB" dirty="0" smtClean="0"/>
              <a:t>Open Scholarship, called by the European Commission Science 2.0, is a new framework for doing research</a:t>
            </a:r>
          </a:p>
          <a:p>
            <a:r>
              <a:rPr lang="en-GB" dirty="0"/>
              <a:t>Open </a:t>
            </a:r>
            <a:r>
              <a:rPr lang="en-GB" dirty="0" smtClean="0"/>
              <a:t>scholarship encompasses </a:t>
            </a:r>
            <a:r>
              <a:rPr lang="en-GB" dirty="0">
                <a:hlinkClick r:id="rId2" tooltip="Open Access"/>
              </a:rPr>
              <a:t>open access</a:t>
            </a:r>
            <a:r>
              <a:rPr lang="en-GB" dirty="0"/>
              <a:t>, </a:t>
            </a:r>
            <a:r>
              <a:rPr lang="en-GB" dirty="0">
                <a:hlinkClick r:id="rId3" tooltip="Open Data"/>
              </a:rPr>
              <a:t>open data</a:t>
            </a:r>
            <a:r>
              <a:rPr lang="en-GB" dirty="0"/>
              <a:t>, </a:t>
            </a:r>
            <a:r>
              <a:rPr lang="en-GB" dirty="0">
                <a:hlinkClick r:id="rId4" tooltip="Open Educational Resources"/>
              </a:rPr>
              <a:t>open educational resources</a:t>
            </a:r>
            <a:r>
              <a:rPr lang="en-GB" dirty="0"/>
              <a:t>, and all other forms of openness in the scholarly and research </a:t>
            </a:r>
            <a:r>
              <a:rPr lang="en-GB" dirty="0" smtClean="0"/>
              <a:t>environment</a:t>
            </a:r>
          </a:p>
          <a:p>
            <a:r>
              <a:rPr lang="en-GB" dirty="0" smtClean="0"/>
              <a:t>Open Scholarship </a:t>
            </a:r>
            <a:r>
              <a:rPr lang="en-GB" dirty="0"/>
              <a:t>website at </a:t>
            </a:r>
            <a:r>
              <a:rPr lang="en-GB" dirty="0">
                <a:hlinkClick r:id="rId5"/>
              </a:rPr>
              <a:t>http://</a:t>
            </a:r>
            <a:r>
              <a:rPr lang="en-GB" dirty="0" smtClean="0">
                <a:hlinkClick r:id="rId5"/>
              </a:rPr>
              <a:t>www.openscholarship.org/jcms/c_6160/en/open-scholarship</a:t>
            </a:r>
            <a:r>
              <a:rPr lang="en-GB" dirty="0" smtClean="0"/>
              <a:t>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4</a:t>
            </a:fld>
            <a:endParaRPr lang="en-GB"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970076"/>
            <a:ext cx="3390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1556792"/>
            <a:ext cx="4314310" cy="151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11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2.0 consultation</a:t>
            </a:r>
            <a:endParaRPr lang="en-GB" dirty="0"/>
          </a:p>
        </p:txBody>
      </p:sp>
      <p:sp>
        <p:nvSpPr>
          <p:cNvPr id="3" name="Content Placeholder 2"/>
          <p:cNvSpPr>
            <a:spLocks noGrp="1"/>
          </p:cNvSpPr>
          <p:nvPr>
            <p:ph idx="1"/>
          </p:nvPr>
        </p:nvSpPr>
        <p:spPr/>
        <p:txBody>
          <a:bodyPr/>
          <a:lstStyle/>
          <a:p>
            <a:r>
              <a:rPr lang="en-GB" dirty="0"/>
              <a:t>‘Science 2.0’ describes the on-going evolution in the modus operandi of doing research and organising science. These changes in the dynamics of science and research are enabled by digital technologies and driven by the globalisation of the scientific community, as well as the need to address the Grand Challenges of our times. They have an impact on the entire research cycle, from the inception of research to its publication, as well as on the way in which this cycle is organised</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5</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18" y="1594799"/>
            <a:ext cx="5021585" cy="100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59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2.0 consultation</a:t>
            </a:r>
            <a:endParaRPr lang="en-GB" dirty="0"/>
          </a:p>
        </p:txBody>
      </p:sp>
      <p:sp>
        <p:nvSpPr>
          <p:cNvPr id="3" name="Content Placeholder 2"/>
          <p:cNvSpPr>
            <a:spLocks noGrp="1"/>
          </p:cNvSpPr>
          <p:nvPr>
            <p:ph idx="1"/>
          </p:nvPr>
        </p:nvSpPr>
        <p:spPr>
          <a:xfrm>
            <a:off x="330200" y="2708275"/>
            <a:ext cx="8489950" cy="3457029"/>
          </a:xfrm>
        </p:spPr>
        <p:txBody>
          <a:bodyPr/>
          <a:lstStyle/>
          <a:p>
            <a:r>
              <a:rPr lang="en-GB" dirty="0" smtClean="0"/>
              <a:t>The </a:t>
            </a:r>
            <a:r>
              <a:rPr lang="en-GB" dirty="0"/>
              <a:t>three main objectives of the consultation are: </a:t>
            </a:r>
            <a:endParaRPr lang="en-GB" dirty="0" smtClean="0"/>
          </a:p>
          <a:p>
            <a:pPr lvl="1"/>
            <a:r>
              <a:rPr lang="en-GB" dirty="0" smtClean="0"/>
              <a:t>to </a:t>
            </a:r>
            <a:r>
              <a:rPr lang="en-GB" dirty="0"/>
              <a:t>assess the degree of awareness amongst the stakeholders of the changing modus </a:t>
            </a:r>
            <a:r>
              <a:rPr lang="en-GB" dirty="0" smtClean="0"/>
              <a:t>operandi</a:t>
            </a:r>
          </a:p>
          <a:p>
            <a:pPr lvl="1"/>
            <a:r>
              <a:rPr lang="en-GB" dirty="0" smtClean="0"/>
              <a:t>to </a:t>
            </a:r>
            <a:r>
              <a:rPr lang="en-GB" dirty="0"/>
              <a:t>assess the perception of the opportunities and challenges </a:t>
            </a:r>
            <a:r>
              <a:rPr lang="en-GB" dirty="0" smtClean="0"/>
              <a:t> </a:t>
            </a:r>
          </a:p>
          <a:p>
            <a:pPr lvl="1"/>
            <a:r>
              <a:rPr lang="en-GB" dirty="0" smtClean="0"/>
              <a:t>to </a:t>
            </a:r>
            <a:r>
              <a:rPr lang="en-GB" dirty="0"/>
              <a:t>identify possible policy implications and actions to strengthen the competitiveness of the European science and research system by enabling it to take full advantage of the opportunities offered by Science </a:t>
            </a:r>
            <a:r>
              <a:rPr lang="en-GB" dirty="0" smtClean="0"/>
              <a:t>2.0</a:t>
            </a:r>
          </a:p>
          <a:p>
            <a:r>
              <a:rPr lang="en-GB" dirty="0" smtClean="0"/>
              <a:t>LERU Vice-Rectors (Research) are making a response</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6</a:t>
            </a:fld>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18" y="1594799"/>
            <a:ext cx="5021585" cy="100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64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GB" dirty="0" smtClean="0"/>
              <a:t>Contents</a:t>
            </a:r>
          </a:p>
        </p:txBody>
      </p:sp>
      <p:sp>
        <p:nvSpPr>
          <p:cNvPr id="61443" name="Rectangle 3"/>
          <p:cNvSpPr>
            <a:spLocks noGrp="1" noChangeArrowheads="1"/>
          </p:cNvSpPr>
          <p:nvPr>
            <p:ph type="body" idx="1"/>
          </p:nvPr>
        </p:nvSpPr>
        <p:spPr>
          <a:xfrm>
            <a:off x="330200" y="2492375"/>
            <a:ext cx="3871612" cy="3673475"/>
          </a:xfrm>
        </p:spPr>
        <p:txBody>
          <a:bodyPr/>
          <a:lstStyle/>
          <a:p>
            <a:pPr marL="457200" indent="-457200" eaLnBrk="1" hangingPunct="1">
              <a:buFont typeface="+mj-lt"/>
              <a:buAutoNum type="arabicPeriod"/>
              <a:defRPr/>
            </a:pPr>
            <a:r>
              <a:rPr lang="en-GB" dirty="0" smtClean="0">
                <a:solidFill>
                  <a:schemeClr val="bg2"/>
                </a:solidFill>
              </a:rPr>
              <a:t>What is Open Scholarship?</a:t>
            </a:r>
          </a:p>
          <a:p>
            <a:pPr marL="457200" indent="-457200" eaLnBrk="1" hangingPunct="1">
              <a:buFont typeface="+mj-lt"/>
              <a:buAutoNum type="arabicPeriod"/>
              <a:defRPr/>
            </a:pPr>
            <a:r>
              <a:rPr lang="en-GB" dirty="0" smtClean="0"/>
              <a:t>Open Access to publications</a:t>
            </a:r>
          </a:p>
          <a:p>
            <a:pPr marL="457200" indent="-457200" eaLnBrk="1" hangingPunct="1">
              <a:buFont typeface="+mj-lt"/>
              <a:buAutoNum type="arabicPeriod"/>
              <a:defRPr/>
            </a:pPr>
            <a:r>
              <a:rPr lang="en-GB" dirty="0" smtClean="0">
                <a:solidFill>
                  <a:schemeClr val="bg2"/>
                </a:solidFill>
              </a:rPr>
              <a:t>Open data</a:t>
            </a:r>
          </a:p>
          <a:p>
            <a:pPr marL="457200" indent="-457200" eaLnBrk="1" hangingPunct="1">
              <a:buFont typeface="+mj-lt"/>
              <a:buAutoNum type="arabicPeriod"/>
              <a:defRPr/>
            </a:pPr>
            <a:r>
              <a:rPr lang="en-GB" dirty="0" smtClean="0">
                <a:solidFill>
                  <a:schemeClr val="bg2"/>
                </a:solidFill>
              </a:rPr>
              <a:t>Tools and Services for Open Scholarship</a:t>
            </a:r>
          </a:p>
          <a:p>
            <a:pPr marL="457200" indent="-457200" eaLnBrk="1" hangingPunct="1">
              <a:buFont typeface="+mj-lt"/>
              <a:buAutoNum type="arabicPeriod"/>
              <a:defRPr/>
            </a:pPr>
            <a:r>
              <a:rPr lang="en-GB" dirty="0" smtClean="0">
                <a:solidFill>
                  <a:schemeClr val="bg2"/>
                </a:solidFill>
              </a:rPr>
              <a:t>Conclusions</a:t>
            </a:r>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marL="457200" indent="-457200" eaLnBrk="1" hangingPunct="1">
              <a:buFont typeface="+mj-lt"/>
              <a:buAutoNum type="arabicPeriod"/>
              <a:defRPr/>
            </a:pPr>
            <a:endParaRPr lang="en-GB" dirty="0" smtClean="0"/>
          </a:p>
          <a:p>
            <a:pPr eaLnBrk="1" hangingPunct="1">
              <a:defRPr/>
            </a:pPr>
            <a:endParaRPr lang="en-GB" dirty="0" smtClean="0"/>
          </a:p>
          <a:p>
            <a:pPr eaLnBrk="1" hangingPunct="1">
              <a:defRPr/>
            </a:pPr>
            <a:endParaRPr lang="en-GB" dirty="0" smtClean="0"/>
          </a:p>
          <a:p>
            <a:pPr eaLnBrk="1" hangingPunct="1">
              <a:defRPr/>
            </a:pPr>
            <a:endParaRPr lang="en-GB" dirty="0"/>
          </a:p>
        </p:txBody>
      </p:sp>
      <p:sp>
        <p:nvSpPr>
          <p:cNvPr id="16387" name="Slide Number Placeholder 1"/>
          <p:cNvSpPr>
            <a:spLocks noGrp="1"/>
          </p:cNvSpPr>
          <p:nvPr>
            <p:ph type="sldNum" sz="quarter" idx="10"/>
          </p:nvPr>
        </p:nvSpPr>
        <p:spPr>
          <a:noFill/>
          <a:ln>
            <a:miter lim="800000"/>
            <a:headEnd/>
            <a:tailEnd/>
          </a:ln>
        </p:spPr>
        <p:txBody>
          <a:bodyPr/>
          <a:lstStyle/>
          <a:p>
            <a:fld id="{728A899F-0B63-44AC-BAA4-31DBE932207E}" type="slidenum">
              <a:rPr lang="en-GB" smtClean="0"/>
              <a:pPr/>
              <a:t>7</a:t>
            </a:fld>
            <a:endParaRPr lang="en-GB"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2288328"/>
            <a:ext cx="4479013" cy="3359260"/>
          </a:xfrm>
          <a:prstGeom prst="rect">
            <a:avLst/>
          </a:prstGeom>
        </p:spPr>
      </p:pic>
      <p:sp>
        <p:nvSpPr>
          <p:cNvPr id="7" name="TextBox 6"/>
          <p:cNvSpPr txBox="1"/>
          <p:nvPr/>
        </p:nvSpPr>
        <p:spPr>
          <a:xfrm>
            <a:off x="4174910" y="5659646"/>
            <a:ext cx="4646079" cy="276999"/>
          </a:xfrm>
          <a:prstGeom prst="rect">
            <a:avLst/>
          </a:prstGeom>
          <a:noFill/>
        </p:spPr>
        <p:txBody>
          <a:bodyPr wrap="square" rtlCol="0">
            <a:spAutoFit/>
          </a:bodyPr>
          <a:lstStyle/>
          <a:p>
            <a:r>
              <a:rPr lang="en-GB" sz="1200" dirty="0" smtClean="0"/>
              <a:t>Plaster Relief by John Flaxman, Flaxman Gallery, UCL</a:t>
            </a:r>
            <a:endParaRPr lang="en-GB" sz="1200" dirty="0"/>
          </a:p>
        </p:txBody>
      </p:sp>
    </p:spTree>
    <p:extLst>
      <p:ext uri="{BB962C8B-B14F-4D97-AF65-F5344CB8AC3E}">
        <p14:creationId xmlns:p14="http://schemas.microsoft.com/office/powerpoint/2010/main" val="78796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Access to publications</a:t>
            </a:r>
            <a:endParaRPr lang="en-GB" dirty="0"/>
          </a:p>
        </p:txBody>
      </p:sp>
      <p:sp>
        <p:nvSpPr>
          <p:cNvPr id="3" name="Content Placeholder 2"/>
          <p:cNvSpPr>
            <a:spLocks noGrp="1"/>
          </p:cNvSpPr>
          <p:nvPr>
            <p:ph idx="1"/>
          </p:nvPr>
        </p:nvSpPr>
        <p:spPr>
          <a:xfrm>
            <a:off x="330200" y="1484785"/>
            <a:ext cx="4601840" cy="4681066"/>
          </a:xfrm>
        </p:spPr>
        <p:txBody>
          <a:bodyPr/>
          <a:lstStyle/>
          <a:p>
            <a:r>
              <a:rPr lang="en-GB" dirty="0" smtClean="0"/>
              <a:t>Open Knowledge is</a:t>
            </a:r>
          </a:p>
          <a:p>
            <a:pPr lvl="1"/>
            <a:r>
              <a:rPr lang="en-GB" dirty="0" smtClean="0"/>
              <a:t>Any kind of information – sonnets to statistics, genes to geodata – that can be freely used, re-used and redistributed (2)</a:t>
            </a:r>
          </a:p>
          <a:p>
            <a:r>
              <a:rPr lang="en-GB" dirty="0" smtClean="0"/>
              <a:t>Open Scholarship refers</a:t>
            </a:r>
          </a:p>
          <a:p>
            <a:pPr lvl="1"/>
            <a:r>
              <a:rPr lang="en-GB" dirty="0" smtClean="0"/>
              <a:t>To the research that generated Open Knowledge (2)</a:t>
            </a:r>
          </a:p>
          <a:p>
            <a:r>
              <a:rPr lang="en-GB" dirty="0" smtClean="0"/>
              <a:t>Benefits accrue to </a:t>
            </a:r>
            <a:r>
              <a:rPr lang="en-GB" sz="2000" dirty="0" smtClean="0"/>
              <a:t>(5-16)</a:t>
            </a:r>
          </a:p>
          <a:p>
            <a:pPr lvl="1"/>
            <a:r>
              <a:rPr lang="en-GB" dirty="0" smtClean="0"/>
              <a:t>Researchers</a:t>
            </a:r>
          </a:p>
          <a:p>
            <a:pPr lvl="1"/>
            <a:r>
              <a:rPr lang="en-GB" dirty="0" smtClean="0"/>
              <a:t>Universities</a:t>
            </a:r>
          </a:p>
          <a:p>
            <a:pPr lvl="1"/>
            <a:r>
              <a:rPr lang="en-GB" dirty="0" smtClean="0"/>
              <a:t>Society </a:t>
            </a:r>
          </a:p>
          <a:p>
            <a:pPr marL="457200" lvl="1" indent="0">
              <a:buNone/>
            </a:pPr>
            <a:endParaRPr lang="en-GB" dirty="0"/>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8</a:t>
            </a:fld>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366" y="1484784"/>
            <a:ext cx="337825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3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4313808" cy="1296988"/>
          </a:xfrm>
        </p:spPr>
        <p:txBody>
          <a:bodyPr/>
          <a:lstStyle/>
          <a:p>
            <a:r>
              <a:rPr lang="en-GB" dirty="0"/>
              <a:t>Open Access to </a:t>
            </a:r>
            <a:r>
              <a:rPr lang="en-GB" dirty="0" smtClean="0"/>
              <a:t/>
            </a:r>
            <a:br>
              <a:rPr lang="en-GB" dirty="0" smtClean="0"/>
            </a:br>
            <a:r>
              <a:rPr lang="en-GB" dirty="0" smtClean="0"/>
              <a:t>publications</a:t>
            </a:r>
            <a:endParaRPr lang="en-GB" dirty="0"/>
          </a:p>
        </p:txBody>
      </p:sp>
      <p:sp>
        <p:nvSpPr>
          <p:cNvPr id="3" name="Content Placeholder 2"/>
          <p:cNvSpPr>
            <a:spLocks noGrp="1"/>
          </p:cNvSpPr>
          <p:nvPr>
            <p:ph idx="1"/>
          </p:nvPr>
        </p:nvSpPr>
        <p:spPr>
          <a:xfrm>
            <a:off x="330200" y="1988841"/>
            <a:ext cx="4745856" cy="4491202"/>
          </a:xfrm>
        </p:spPr>
        <p:txBody>
          <a:bodyPr/>
          <a:lstStyle/>
          <a:p>
            <a:r>
              <a:rPr lang="en-GB" dirty="0" smtClean="0"/>
              <a:t>Benefits for researchers </a:t>
            </a:r>
            <a:r>
              <a:rPr lang="en-GB" sz="2000" dirty="0" smtClean="0"/>
              <a:t>(6-10)</a:t>
            </a:r>
          </a:p>
          <a:p>
            <a:pPr lvl="1"/>
            <a:r>
              <a:rPr lang="en-GB" dirty="0" smtClean="0"/>
              <a:t>Authors gain increased visibility</a:t>
            </a:r>
          </a:p>
          <a:p>
            <a:pPr lvl="1"/>
            <a:r>
              <a:rPr lang="en-GB" dirty="0" smtClean="0"/>
              <a:t>Literature now used as data </a:t>
            </a:r>
          </a:p>
          <a:p>
            <a:pPr lvl="1"/>
            <a:r>
              <a:rPr lang="en-GB" dirty="0" smtClean="0"/>
              <a:t>This visibility and usage are new –in a subscription world, subscriptions are a barrier to access</a:t>
            </a:r>
          </a:p>
          <a:p>
            <a:pPr lvl="1"/>
            <a:r>
              <a:rPr lang="en-GB" dirty="0" smtClean="0"/>
              <a:t>Many lower-income countries report access to the literature as a barrier – despite efforts by commercial publishers</a:t>
            </a:r>
          </a:p>
          <a:p>
            <a:pPr lvl="1"/>
            <a:r>
              <a:rPr lang="en-GB" dirty="0" smtClean="0"/>
              <a:t>University’s Mission is to create Knowledge and share it</a:t>
            </a:r>
          </a:p>
        </p:txBody>
      </p:sp>
      <p:sp>
        <p:nvSpPr>
          <p:cNvPr id="4" name="Slide Number Placeholder 3"/>
          <p:cNvSpPr>
            <a:spLocks noGrp="1"/>
          </p:cNvSpPr>
          <p:nvPr>
            <p:ph type="sldNum" sz="quarter" idx="10"/>
          </p:nvPr>
        </p:nvSpPr>
        <p:spPr/>
        <p:txBody>
          <a:bodyPr/>
          <a:lstStyle/>
          <a:p>
            <a:pPr>
              <a:defRPr/>
            </a:pPr>
            <a:fld id="{D3E5F890-8D52-4FFF-B166-9BAAAC9CA437}" type="slidenum">
              <a:rPr lang="en-GB" smtClean="0"/>
              <a:pPr>
                <a:defRPr/>
              </a:pPr>
              <a:t>9</a:t>
            </a:fld>
            <a:endParaRPr lang="en-GB" dirty="0"/>
          </a:p>
        </p:txBody>
      </p:sp>
      <p:pic>
        <p:nvPicPr>
          <p:cNvPr id="8" name="Picture 3" descr="C:\My Pictures from N drive\UCL pictures\Library and 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276" y="1268760"/>
            <a:ext cx="3446339" cy="459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153276" y="5897367"/>
            <a:ext cx="3811591" cy="276999"/>
          </a:xfrm>
          <a:prstGeom prst="rect">
            <a:avLst/>
          </a:prstGeom>
          <a:noFill/>
        </p:spPr>
        <p:txBody>
          <a:bodyPr wrap="square" rtlCol="0">
            <a:spAutoFit/>
          </a:bodyPr>
          <a:lstStyle/>
          <a:p>
            <a:r>
              <a:rPr lang="en-GB" sz="1200" dirty="0" smtClean="0"/>
              <a:t>UCL (University College London</a:t>
            </a:r>
            <a:endParaRPr lang="en-GB" sz="1200" dirty="0"/>
          </a:p>
        </p:txBody>
      </p:sp>
    </p:spTree>
    <p:extLst>
      <p:ext uri="{BB962C8B-B14F-4D97-AF65-F5344CB8AC3E}">
        <p14:creationId xmlns:p14="http://schemas.microsoft.com/office/powerpoint/2010/main" val="1988536812"/>
      </p:ext>
    </p:extLst>
  </p:cSld>
  <p:clrMapOvr>
    <a:masterClrMapping/>
  </p:clrMapOvr>
</p:sld>
</file>

<file path=ppt/theme/theme1.xml><?xml version="1.0" encoding="utf-8"?>
<a:theme xmlns:a="http://schemas.openxmlformats.org/drawingml/2006/main" name="UCL Library Services">
  <a:themeElements>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UCL Library Serv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CL Library Servic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L Library Servic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L Library Servic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L Library Servic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L Library Servic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L Library Servic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L Library Servic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L Library Servic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L Library Servic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L Library Servic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L Library Servic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L Library Servic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CL Library Services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UCL Library Services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1595</TotalTime>
  <Words>1656</Words>
  <Application>Microsoft Office PowerPoint</Application>
  <PresentationFormat>On-screen Show (4:3)</PresentationFormat>
  <Paragraphs>297</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UCL Library Services</vt:lpstr>
      <vt:lpstr>Microsoft Excel Chart</vt:lpstr>
      <vt:lpstr>Open Scholarship  for doctoral studies</vt:lpstr>
      <vt:lpstr>Contents</vt:lpstr>
      <vt:lpstr>Contents</vt:lpstr>
      <vt:lpstr>What is Open Scholarship?</vt:lpstr>
      <vt:lpstr>Science 2.0 consultation</vt:lpstr>
      <vt:lpstr>Science 2.0 consultation</vt:lpstr>
      <vt:lpstr>Contents</vt:lpstr>
      <vt:lpstr>Open Access to publications</vt:lpstr>
      <vt:lpstr>Open Access to  publications</vt:lpstr>
      <vt:lpstr>Green route to Open Access (17-38, 52-3)</vt:lpstr>
      <vt:lpstr>UCL Discovery: OA records to June 2014</vt:lpstr>
      <vt:lpstr>UCL Discovery OA coverage, 2011–2014 (June)</vt:lpstr>
      <vt:lpstr>Gold route to Open Access (39-51)</vt:lpstr>
      <vt:lpstr>All APCs</vt:lpstr>
      <vt:lpstr>The Future – Green or Gold? </vt:lpstr>
      <vt:lpstr>Contents</vt:lpstr>
      <vt:lpstr>PowerPoint Presentation</vt:lpstr>
      <vt:lpstr>Open Data</vt:lpstr>
      <vt:lpstr>LERU Roadmap for Research Data</vt:lpstr>
      <vt:lpstr>LERU Roadmap for Research Data</vt:lpstr>
      <vt:lpstr>PowerPoint Presentation</vt:lpstr>
      <vt:lpstr>Key Messages</vt:lpstr>
      <vt:lpstr>Policy Development</vt:lpstr>
      <vt:lpstr>Data: Open or Closed?</vt:lpstr>
      <vt:lpstr>Contents</vt:lpstr>
      <vt:lpstr>Tools and Services</vt:lpstr>
      <vt:lpstr>Open Access publishing UCL Press</vt:lpstr>
      <vt:lpstr>LERU OA Legal Portal</vt:lpstr>
      <vt:lpstr>PowerPoint Presentation</vt:lpstr>
      <vt:lpstr>Copyright management </vt:lpstr>
      <vt:lpstr>LEARN</vt:lpstr>
      <vt:lpstr>LERU doctoral certificate in Open Scholarship?</vt:lpstr>
      <vt:lpstr>Contents</vt:lpstr>
      <vt:lpstr>Conclusions</vt:lpstr>
    </vt:vector>
  </TitlesOfParts>
  <Company>University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ucylpay</dc:creator>
  <cp:lastModifiedBy>Paul Ayris</cp:lastModifiedBy>
  <cp:revision>135</cp:revision>
  <dcterms:created xsi:type="dcterms:W3CDTF">2007-07-09T08:18:27Z</dcterms:created>
  <dcterms:modified xsi:type="dcterms:W3CDTF">2014-09-04T07:39:18Z</dcterms:modified>
</cp:coreProperties>
</file>