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1"/>
  </p:notesMasterIdLst>
  <p:sldIdLst>
    <p:sldId id="256" r:id="rId4"/>
    <p:sldId id="259" r:id="rId5"/>
    <p:sldId id="258" r:id="rId6"/>
    <p:sldId id="257" r:id="rId7"/>
    <p:sldId id="260" r:id="rId8"/>
    <p:sldId id="261" r:id="rId9"/>
    <p:sldId id="263" r:id="rId10"/>
    <p:sldId id="264" r:id="rId11"/>
    <p:sldId id="262" r:id="rId12"/>
    <p:sldId id="270" r:id="rId13"/>
    <p:sldId id="271" r:id="rId14"/>
    <p:sldId id="269" r:id="rId15"/>
    <p:sldId id="265" r:id="rId16"/>
    <p:sldId id="266" r:id="rId17"/>
    <p:sldId id="267" r:id="rId18"/>
    <p:sldId id="268" r:id="rId19"/>
    <p:sldId id="272" r:id="rId20"/>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BBBEF951-30CA-4E85-A105-7495699777A2}" type="datetimeFigureOut">
              <a:rPr lang="en-GB" smtClean="0"/>
              <a:t>07/10/2014</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B7CB4EAE-5DDA-439B-A170-81C7D941272B}" type="slidenum">
              <a:rPr lang="en-GB" smtClean="0"/>
              <a:t>‹#›</a:t>
            </a:fld>
            <a:endParaRPr lang="en-GB"/>
          </a:p>
        </p:txBody>
      </p:sp>
    </p:spTree>
    <p:extLst>
      <p:ext uri="{BB962C8B-B14F-4D97-AF65-F5344CB8AC3E}">
        <p14:creationId xmlns:p14="http://schemas.microsoft.com/office/powerpoint/2010/main" val="1002198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CB4EAE-5DDA-439B-A170-81C7D941272B}" type="slidenum">
              <a:rPr lang="en-GB" smtClean="0"/>
              <a:t>1</a:t>
            </a:fld>
            <a:endParaRPr lang="en-GB"/>
          </a:p>
        </p:txBody>
      </p:sp>
    </p:spTree>
    <p:extLst>
      <p:ext uri="{BB962C8B-B14F-4D97-AF65-F5344CB8AC3E}">
        <p14:creationId xmlns:p14="http://schemas.microsoft.com/office/powerpoint/2010/main" val="3879268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CB4EAE-5DDA-439B-A170-81C7D941272B}" type="slidenum">
              <a:rPr lang="en-GB" smtClean="0"/>
              <a:t>10</a:t>
            </a:fld>
            <a:endParaRPr lang="en-GB"/>
          </a:p>
        </p:txBody>
      </p:sp>
    </p:spTree>
    <p:extLst>
      <p:ext uri="{BB962C8B-B14F-4D97-AF65-F5344CB8AC3E}">
        <p14:creationId xmlns:p14="http://schemas.microsoft.com/office/powerpoint/2010/main" val="4275790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CB4EAE-5DDA-439B-A170-81C7D941272B}" type="slidenum">
              <a:rPr lang="en-GB" smtClean="0"/>
              <a:t>11</a:t>
            </a:fld>
            <a:endParaRPr lang="en-GB"/>
          </a:p>
        </p:txBody>
      </p:sp>
    </p:spTree>
    <p:extLst>
      <p:ext uri="{BB962C8B-B14F-4D97-AF65-F5344CB8AC3E}">
        <p14:creationId xmlns:p14="http://schemas.microsoft.com/office/powerpoint/2010/main" val="333917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CB4EAE-5DDA-439B-A170-81C7D941272B}" type="slidenum">
              <a:rPr lang="en-GB" smtClean="0"/>
              <a:t>12</a:t>
            </a:fld>
            <a:endParaRPr lang="en-GB"/>
          </a:p>
        </p:txBody>
      </p:sp>
    </p:spTree>
    <p:extLst>
      <p:ext uri="{BB962C8B-B14F-4D97-AF65-F5344CB8AC3E}">
        <p14:creationId xmlns:p14="http://schemas.microsoft.com/office/powerpoint/2010/main" val="258139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CB4EAE-5DDA-439B-A170-81C7D941272B}" type="slidenum">
              <a:rPr lang="en-GB" smtClean="0"/>
              <a:t>13</a:t>
            </a:fld>
            <a:endParaRPr lang="en-GB"/>
          </a:p>
        </p:txBody>
      </p:sp>
    </p:spTree>
    <p:extLst>
      <p:ext uri="{BB962C8B-B14F-4D97-AF65-F5344CB8AC3E}">
        <p14:creationId xmlns:p14="http://schemas.microsoft.com/office/powerpoint/2010/main" val="1014066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GB" i="1" dirty="0" smtClean="0"/>
              <a:t>Morality</a:t>
            </a:r>
            <a:r>
              <a:rPr lang="en-GB" i="1" baseline="0" dirty="0" smtClean="0"/>
              <a:t> is mod = BBC online 30/03/2010</a:t>
            </a:r>
          </a:p>
          <a:p>
            <a:pPr>
              <a:defRPr/>
            </a:pPr>
            <a:r>
              <a:rPr lang="en-GB" i="1" baseline="0" dirty="0" smtClean="0"/>
              <a:t>Zap to brain / genius = Daily Mail 08/02/2011</a:t>
            </a:r>
            <a:endParaRPr lang="en-GB" i="1" dirty="0" smtClean="0"/>
          </a:p>
          <a:p>
            <a:pPr>
              <a:defRPr/>
            </a:pPr>
            <a:r>
              <a:rPr lang="en-GB" i="1" dirty="0" smtClean="0"/>
              <a:t>“Paralysed man’s mind is “read</a:t>
            </a:r>
            <a:r>
              <a:rPr lang="en-GB" dirty="0" smtClean="0"/>
              <a:t>”</a:t>
            </a:r>
            <a:r>
              <a:rPr lang="en-GB" baseline="0" dirty="0" smtClean="0"/>
              <a:t> </a:t>
            </a:r>
            <a:r>
              <a:rPr lang="en-GB" dirty="0" smtClean="0"/>
              <a:t>BBC News Online (15 November 2007)</a:t>
            </a:r>
          </a:p>
          <a:p>
            <a:pPr>
              <a:defRPr/>
            </a:pPr>
            <a:r>
              <a:rPr lang="en-GB" i="1" dirty="0" smtClean="0"/>
              <a:t>“Coma victim able to speak again after pioneering magnetic field therapy”</a:t>
            </a:r>
            <a:r>
              <a:rPr lang="en-GB" i="0" baseline="0" dirty="0" smtClean="0"/>
              <a:t> </a:t>
            </a:r>
            <a:r>
              <a:rPr lang="en-GB" dirty="0" smtClean="0"/>
              <a:t>The Daily Mail Online (16 October 2008)</a:t>
            </a:r>
          </a:p>
          <a:p>
            <a:pPr>
              <a:defRPr/>
            </a:pPr>
            <a:r>
              <a:rPr lang="en-GB" i="1" dirty="0" smtClean="0"/>
              <a:t>“Stem cells can rescue the memory from Alzheimer’s disease, claim scientists” </a:t>
            </a:r>
            <a:r>
              <a:rPr lang="en-GB" i="0" dirty="0" smtClean="0"/>
              <a:t>T</a:t>
            </a:r>
            <a:r>
              <a:rPr lang="en-GB" dirty="0" smtClean="0"/>
              <a:t>he Telegraph Online (20 July 2009)</a:t>
            </a:r>
          </a:p>
          <a:p>
            <a:pPr>
              <a:defRPr/>
            </a:pPr>
            <a:endParaRPr lang="en-GB" dirty="0" smtClean="0"/>
          </a:p>
          <a:p>
            <a:pPr lvl="0"/>
            <a:r>
              <a:rPr lang="en-GB" dirty="0" smtClean="0">
                <a:latin typeface="Arial" pitchFamily="34" charset="0"/>
                <a:cs typeface="Arial" pitchFamily="34" charset="0"/>
              </a:rPr>
              <a:t>Contributions to ‘spiral of hype’</a:t>
            </a:r>
            <a:endParaRPr lang="en-US" dirty="0" smtClean="0">
              <a:latin typeface="Arial" pitchFamily="34" charset="0"/>
              <a:cs typeface="Arial" pitchFamily="34" charset="0"/>
            </a:endParaRPr>
          </a:p>
          <a:p>
            <a:pPr lvl="1"/>
            <a:r>
              <a:rPr lang="en-GB" dirty="0" smtClean="0"/>
              <a:t>24 hours news cycle</a:t>
            </a:r>
            <a:endParaRPr lang="en-US" dirty="0" smtClean="0"/>
          </a:p>
          <a:p>
            <a:pPr lvl="1"/>
            <a:r>
              <a:rPr lang="en-GB" dirty="0" smtClean="0"/>
              <a:t>Professionalisation of science PR</a:t>
            </a:r>
            <a:endParaRPr lang="en-US" dirty="0" smtClean="0"/>
          </a:p>
          <a:p>
            <a:pPr lvl="1"/>
            <a:r>
              <a:rPr lang="en-GB" dirty="0" smtClean="0"/>
              <a:t>Impact agenda in HE and national economic policy  </a:t>
            </a:r>
            <a:endParaRPr lang="en-US" dirty="0" smtClean="0"/>
          </a:p>
          <a:p>
            <a:pPr lvl="0"/>
            <a:r>
              <a:rPr lang="en-GB" dirty="0" smtClean="0"/>
              <a:t>Hype in med/tech journalism</a:t>
            </a:r>
            <a:endParaRPr lang="en-US" dirty="0" smtClean="0"/>
          </a:p>
          <a:p>
            <a:pPr lvl="1"/>
            <a:r>
              <a:rPr lang="en-GB" dirty="0" smtClean="0"/>
              <a:t>Extrapolation beyond methodology and findings</a:t>
            </a:r>
            <a:endParaRPr lang="en-US" dirty="0" smtClean="0"/>
          </a:p>
          <a:p>
            <a:pPr lvl="1"/>
            <a:r>
              <a:rPr lang="en-GB" dirty="0" smtClean="0"/>
              <a:t>Focus on ‘miracle’ stories and</a:t>
            </a:r>
            <a:r>
              <a:rPr lang="en-GB" baseline="0" dirty="0" smtClean="0"/>
              <a:t> arresting images</a:t>
            </a:r>
            <a:endParaRPr lang="en-US" dirty="0" smtClean="0"/>
          </a:p>
          <a:p>
            <a:pPr lvl="1"/>
            <a:r>
              <a:rPr lang="en-GB" dirty="0" smtClean="0"/>
              <a:t>Under-reporting of risks</a:t>
            </a:r>
            <a:endParaRPr lang="en-US" dirty="0" smtClean="0"/>
          </a:p>
          <a:p>
            <a:pPr lvl="1"/>
            <a:r>
              <a:rPr lang="en-GB" dirty="0" smtClean="0"/>
              <a:t>Uncritical reproduction of press releases</a:t>
            </a:r>
            <a:endParaRPr lang="en-US" dirty="0" smtClean="0"/>
          </a:p>
          <a:p>
            <a:pPr lvl="0"/>
            <a:r>
              <a:rPr lang="en-GB" dirty="0" smtClean="0"/>
              <a:t>Risks of hyping novel neurotechnologies</a:t>
            </a:r>
            <a:endParaRPr lang="en-US" dirty="0" smtClean="0"/>
          </a:p>
          <a:p>
            <a:pPr lvl="1"/>
            <a:r>
              <a:rPr lang="en-GB" dirty="0" smtClean="0"/>
              <a:t>Unsustainable hope</a:t>
            </a:r>
            <a:endParaRPr lang="en-US" dirty="0" smtClean="0"/>
          </a:p>
          <a:p>
            <a:pPr lvl="1"/>
            <a:r>
              <a:rPr lang="en-GB" dirty="0" smtClean="0"/>
              <a:t>Undermine informed consent</a:t>
            </a:r>
            <a:endParaRPr lang="en-US" dirty="0" smtClean="0"/>
          </a:p>
          <a:p>
            <a:pPr lvl="1"/>
            <a:r>
              <a:rPr lang="en-GB" dirty="0" smtClean="0"/>
              <a:t>Neuro-reductionism</a:t>
            </a:r>
            <a:endParaRPr lang="en-US" dirty="0" smtClean="0"/>
          </a:p>
          <a:p>
            <a:pPr lvl="1"/>
            <a:r>
              <a:rPr lang="en-GB" dirty="0" smtClean="0"/>
              <a:t>Investment backlash</a:t>
            </a:r>
          </a:p>
          <a:p>
            <a:pPr lvl="1"/>
            <a:endParaRPr lang="en-GB" dirty="0" smtClean="0"/>
          </a:p>
          <a:p>
            <a:pPr lvl="0"/>
            <a:r>
              <a:rPr lang="en-GB" dirty="0" smtClean="0"/>
              <a:t>ALL</a:t>
            </a:r>
            <a:r>
              <a:rPr lang="en-GB" baseline="0" dirty="0" smtClean="0"/>
              <a:t> PARTIES TO REFLECT ON THEIR CONTRIBUTION AND HOW TO DO BETTER </a:t>
            </a:r>
          </a:p>
          <a:p>
            <a:pPr lvl="0"/>
            <a:r>
              <a:rPr lang="en-GB" baseline="0" dirty="0" smtClean="0"/>
              <a:t>POLICY-MAKERS AND HE TO REFLECT ON UNINTENDED CONSEQUENCES OR IMPACT AGENDA</a:t>
            </a:r>
          </a:p>
          <a:p>
            <a:pPr lvl="0"/>
            <a:endParaRPr lang="en-US" dirty="0" smtClean="0"/>
          </a:p>
          <a:p>
            <a:pPr>
              <a:defRPr/>
            </a:pPr>
            <a:endParaRPr lang="en-GB"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882220-A77C-42D6-8FDE-EA37D54AACC1}" type="slidenum">
              <a:rPr lang="en-GB">
                <a:solidFill>
                  <a:prstClr val="black"/>
                </a:solidFill>
              </a:rPr>
              <a:pPr/>
              <a:t>14</a:t>
            </a:fld>
            <a:endParaRPr lang="en-GB"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CB4EAE-5DDA-439B-A170-81C7D941272B}" type="slidenum">
              <a:rPr lang="en-GB" smtClean="0"/>
              <a:t>15</a:t>
            </a:fld>
            <a:endParaRPr lang="en-GB"/>
          </a:p>
        </p:txBody>
      </p:sp>
    </p:spTree>
    <p:extLst>
      <p:ext uri="{BB962C8B-B14F-4D97-AF65-F5344CB8AC3E}">
        <p14:creationId xmlns:p14="http://schemas.microsoft.com/office/powerpoint/2010/main" val="984043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CB4EAE-5DDA-439B-A170-81C7D941272B}" type="slidenum">
              <a:rPr lang="en-GB" smtClean="0"/>
              <a:t>16</a:t>
            </a:fld>
            <a:endParaRPr lang="en-GB"/>
          </a:p>
        </p:txBody>
      </p:sp>
    </p:spTree>
    <p:extLst>
      <p:ext uri="{BB962C8B-B14F-4D97-AF65-F5344CB8AC3E}">
        <p14:creationId xmlns:p14="http://schemas.microsoft.com/office/powerpoint/2010/main" val="628065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CB4EAE-5DDA-439B-A170-81C7D941272B}" type="slidenum">
              <a:rPr lang="en-GB" smtClean="0"/>
              <a:t>17</a:t>
            </a:fld>
            <a:endParaRPr lang="en-GB"/>
          </a:p>
        </p:txBody>
      </p:sp>
    </p:spTree>
    <p:extLst>
      <p:ext uri="{BB962C8B-B14F-4D97-AF65-F5344CB8AC3E}">
        <p14:creationId xmlns:p14="http://schemas.microsoft.com/office/powerpoint/2010/main" val="368781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CB4EAE-5DDA-439B-A170-81C7D941272B}" type="slidenum">
              <a:rPr lang="en-GB" smtClean="0"/>
              <a:t>2</a:t>
            </a:fld>
            <a:endParaRPr lang="en-GB"/>
          </a:p>
        </p:txBody>
      </p:sp>
    </p:spTree>
    <p:extLst>
      <p:ext uri="{BB962C8B-B14F-4D97-AF65-F5344CB8AC3E}">
        <p14:creationId xmlns:p14="http://schemas.microsoft.com/office/powerpoint/2010/main" val="229771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CB4EAE-5DDA-439B-A170-81C7D941272B}" type="slidenum">
              <a:rPr lang="en-GB" smtClean="0"/>
              <a:t>3</a:t>
            </a:fld>
            <a:endParaRPr lang="en-GB"/>
          </a:p>
        </p:txBody>
      </p:sp>
    </p:spTree>
    <p:extLst>
      <p:ext uri="{BB962C8B-B14F-4D97-AF65-F5344CB8AC3E}">
        <p14:creationId xmlns:p14="http://schemas.microsoft.com/office/powerpoint/2010/main" val="1892322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CB4EAE-5DDA-439B-A170-81C7D941272B}" type="slidenum">
              <a:rPr lang="en-GB" smtClean="0"/>
              <a:t>4</a:t>
            </a:fld>
            <a:endParaRPr lang="en-GB"/>
          </a:p>
        </p:txBody>
      </p:sp>
    </p:spTree>
    <p:extLst>
      <p:ext uri="{BB962C8B-B14F-4D97-AF65-F5344CB8AC3E}">
        <p14:creationId xmlns:p14="http://schemas.microsoft.com/office/powerpoint/2010/main" val="268890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CB4EAE-5DDA-439B-A170-81C7D941272B}" type="slidenum">
              <a:rPr lang="en-GB" smtClean="0"/>
              <a:t>5</a:t>
            </a:fld>
            <a:endParaRPr lang="en-GB"/>
          </a:p>
        </p:txBody>
      </p:sp>
    </p:spTree>
    <p:extLst>
      <p:ext uri="{BB962C8B-B14F-4D97-AF65-F5344CB8AC3E}">
        <p14:creationId xmlns:p14="http://schemas.microsoft.com/office/powerpoint/2010/main" val="426332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CB4EAE-5DDA-439B-A170-81C7D941272B}" type="slidenum">
              <a:rPr lang="en-GB" smtClean="0"/>
              <a:t>6</a:t>
            </a:fld>
            <a:endParaRPr lang="en-GB"/>
          </a:p>
        </p:txBody>
      </p:sp>
    </p:spTree>
    <p:extLst>
      <p:ext uri="{BB962C8B-B14F-4D97-AF65-F5344CB8AC3E}">
        <p14:creationId xmlns:p14="http://schemas.microsoft.com/office/powerpoint/2010/main" val="187056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CB4EAE-5DDA-439B-A170-81C7D941272B}" type="slidenum">
              <a:rPr lang="en-GB" smtClean="0"/>
              <a:t>7</a:t>
            </a:fld>
            <a:endParaRPr lang="en-GB"/>
          </a:p>
        </p:txBody>
      </p:sp>
    </p:spTree>
    <p:extLst>
      <p:ext uri="{BB962C8B-B14F-4D97-AF65-F5344CB8AC3E}">
        <p14:creationId xmlns:p14="http://schemas.microsoft.com/office/powerpoint/2010/main" val="3271286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CB4EAE-5DDA-439B-A170-81C7D941272B}" type="slidenum">
              <a:rPr lang="en-GB" smtClean="0"/>
              <a:t>8</a:t>
            </a:fld>
            <a:endParaRPr lang="en-GB"/>
          </a:p>
        </p:txBody>
      </p:sp>
    </p:spTree>
    <p:extLst>
      <p:ext uri="{BB962C8B-B14F-4D97-AF65-F5344CB8AC3E}">
        <p14:creationId xmlns:p14="http://schemas.microsoft.com/office/powerpoint/2010/main" val="24668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CB4EAE-5DDA-439B-A170-81C7D941272B}" type="slidenum">
              <a:rPr lang="en-GB" smtClean="0"/>
              <a:t>9</a:t>
            </a:fld>
            <a:endParaRPr lang="en-GB"/>
          </a:p>
        </p:txBody>
      </p:sp>
    </p:spTree>
    <p:extLst>
      <p:ext uri="{BB962C8B-B14F-4D97-AF65-F5344CB8AC3E}">
        <p14:creationId xmlns:p14="http://schemas.microsoft.com/office/powerpoint/2010/main" val="2568108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endParaRPr lang="en-GB"/>
          </a:p>
        </p:txBody>
      </p:sp>
    </p:spTree>
    <p:extLst>
      <p:ext uri="{BB962C8B-B14F-4D97-AF65-F5344CB8AC3E}">
        <p14:creationId xmlns:p14="http://schemas.microsoft.com/office/powerpoint/2010/main" val="332279160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t>‹#›</a:t>
            </a:fld>
            <a:endParaRPr lang="en-GB"/>
          </a:p>
        </p:txBody>
      </p:sp>
    </p:spTree>
    <p:extLst>
      <p:ext uri="{BB962C8B-B14F-4D97-AF65-F5344CB8AC3E}">
        <p14:creationId xmlns:p14="http://schemas.microsoft.com/office/powerpoint/2010/main" val="172832473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t>‹#›</a:t>
            </a:fld>
            <a:endParaRPr lang="en-GB"/>
          </a:p>
        </p:txBody>
      </p:sp>
    </p:spTree>
    <p:extLst>
      <p:ext uri="{BB962C8B-B14F-4D97-AF65-F5344CB8AC3E}">
        <p14:creationId xmlns:p14="http://schemas.microsoft.com/office/powerpoint/2010/main" val="22603143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Snippet_NNcove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Date Placeholder 3"/>
          <p:cNvSpPr>
            <a:spLocks noGrp="1"/>
          </p:cNvSpPr>
          <p:nvPr>
            <p:ph type="dt" sz="half" idx="10"/>
          </p:nvPr>
        </p:nvSpPr>
        <p:spPr/>
        <p:txBody>
          <a:bodyPr/>
          <a:lstStyle>
            <a:lvl1pPr>
              <a:defRPr/>
            </a:lvl1pPr>
          </a:lstStyle>
          <a:p>
            <a:pPr>
              <a:defRPr/>
            </a:pPr>
            <a:fld id="{3009329F-7809-4A45-B2B7-8038D87BCB35}" type="datetimeFigureOut">
              <a:rPr lang="en-GB">
                <a:solidFill>
                  <a:prstClr val="black">
                    <a:tint val="75000"/>
                  </a:prstClr>
                </a:solidFill>
              </a:rPr>
              <a:pPr>
                <a:defRPr/>
              </a:pPr>
              <a:t>07/10/2014</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D81266-3AE6-492F-965B-F601C4AE9F5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12698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A545C4-6CF2-4B0D-90B8-1AF2917723E3}" type="datetimeFigureOut">
              <a:rPr lang="en-GB">
                <a:solidFill>
                  <a:prstClr val="black">
                    <a:tint val="75000"/>
                  </a:prstClr>
                </a:solidFill>
              </a:rPr>
              <a:pPr>
                <a:defRPr/>
              </a:pPr>
              <a:t>07/10/2014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89C309-185D-4EC3-9126-16B43D1D786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432440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9F7D20-77C6-458C-9613-C4F0E385E15F}" type="datetimeFigureOut">
              <a:rPr lang="en-GB">
                <a:solidFill>
                  <a:prstClr val="black">
                    <a:tint val="75000"/>
                  </a:prstClr>
                </a:solidFill>
              </a:rPr>
              <a:pPr>
                <a:defRPr/>
              </a:pPr>
              <a:t>07/10/2014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07280B-58B2-4F27-97E5-7B28EAC5B3A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9892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62B85EF-09E5-4FE0-8A85-302DB267D946}" type="datetimeFigureOut">
              <a:rPr lang="en-GB">
                <a:solidFill>
                  <a:prstClr val="black">
                    <a:tint val="75000"/>
                  </a:prstClr>
                </a:solidFill>
              </a:rPr>
              <a:pPr>
                <a:defRPr/>
              </a:pPr>
              <a:t>07/10/2014</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387193-5BB8-4A98-B110-B31D580420E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719187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8087932-9EAF-4F1F-BE78-FC8D7721F49A}" type="datetimeFigureOut">
              <a:rPr lang="en-GB">
                <a:solidFill>
                  <a:prstClr val="black">
                    <a:tint val="75000"/>
                  </a:prstClr>
                </a:solidFill>
              </a:rPr>
              <a:pPr>
                <a:defRPr/>
              </a:pPr>
              <a:t>07/10/2014</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BE0500F-03FD-44C3-BB68-DF2516BD8D4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329438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9B2721F-821F-42DE-BD21-15C7C97B07BA}" type="datetimeFigureOut">
              <a:rPr lang="en-GB">
                <a:solidFill>
                  <a:prstClr val="black">
                    <a:tint val="75000"/>
                  </a:prstClr>
                </a:solidFill>
              </a:rPr>
              <a:pPr>
                <a:defRPr/>
              </a:pPr>
              <a:t>07/10/2014</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519F66B-A4CE-4FDB-9AFC-4F8C544A8B8C}"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221285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7F8332-9926-4C4D-8671-593896E8A09A}" type="datetimeFigureOut">
              <a:rPr lang="en-GB">
                <a:solidFill>
                  <a:prstClr val="black">
                    <a:tint val="75000"/>
                  </a:prstClr>
                </a:solidFill>
              </a:rPr>
              <a:pPr>
                <a:defRPr/>
              </a:pPr>
              <a:t>07/10/2014</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985CF1B-2BD4-439E-A974-CC6D6C123DD5}"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31340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E27A0F-8F09-4B56-A1F5-679DE488F7CF}" type="datetimeFigureOut">
              <a:rPr lang="en-GB">
                <a:solidFill>
                  <a:prstClr val="black">
                    <a:tint val="75000"/>
                  </a:prstClr>
                </a:solidFill>
              </a:rPr>
              <a:pPr>
                <a:defRPr/>
              </a:pPr>
              <a:t>07/10/2014</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E6D8CEF-DB46-4EDC-B2C3-FECCB62647C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0208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t>‹#›</a:t>
            </a:fld>
            <a:endParaRPr lang="en-GB"/>
          </a:p>
        </p:txBody>
      </p:sp>
    </p:spTree>
    <p:extLst>
      <p:ext uri="{BB962C8B-B14F-4D97-AF65-F5344CB8AC3E}">
        <p14:creationId xmlns:p14="http://schemas.microsoft.com/office/powerpoint/2010/main" val="159135036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BC657E-22EA-4D3F-922F-C6CDC24A10D0}" type="datetimeFigureOut">
              <a:rPr lang="en-GB">
                <a:solidFill>
                  <a:prstClr val="black">
                    <a:tint val="75000"/>
                  </a:prstClr>
                </a:solidFill>
              </a:rPr>
              <a:pPr>
                <a:defRPr/>
              </a:pPr>
              <a:t>07/10/2014</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3249AE-7105-4496-BCBE-5B7A10DCF64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505531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2BA5A96-8A67-427F-97D2-35A0D2B3590B}" type="datetimeFigureOut">
              <a:rPr lang="en-GB">
                <a:solidFill>
                  <a:prstClr val="black">
                    <a:tint val="75000"/>
                  </a:prstClr>
                </a:solidFill>
              </a:rPr>
              <a:pPr>
                <a:defRPr/>
              </a:pPr>
              <a:t>07/10/2014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41BC70-C95B-402A-8DBC-741D0BBB797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45542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105111B-34EA-4D2A-BE45-1938789E3F1B}" type="datetimeFigureOut">
              <a:rPr lang="en-GB">
                <a:solidFill>
                  <a:prstClr val="black">
                    <a:tint val="75000"/>
                  </a:prstClr>
                </a:solidFill>
              </a:rPr>
              <a:pPr>
                <a:defRPr/>
              </a:pPr>
              <a:t>07/10/2014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C81642-56D8-43C2-9CB8-7008A211C61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51434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endParaRPr lang="en-GB">
              <a:solidFill>
                <a:srgbClr val="000000"/>
              </a:solidFill>
            </a:endParaRPr>
          </a:p>
        </p:txBody>
      </p:sp>
    </p:spTree>
    <p:extLst>
      <p:ext uri="{BB962C8B-B14F-4D97-AF65-F5344CB8AC3E}">
        <p14:creationId xmlns:p14="http://schemas.microsoft.com/office/powerpoint/2010/main" val="2734016488"/>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777141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83794432"/>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17893069"/>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187597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35811344"/>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5118871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t>‹#›</a:t>
            </a:fld>
            <a:endParaRPr lang="en-GB"/>
          </a:p>
        </p:txBody>
      </p:sp>
    </p:spTree>
    <p:extLst>
      <p:ext uri="{BB962C8B-B14F-4D97-AF65-F5344CB8AC3E}">
        <p14:creationId xmlns:p14="http://schemas.microsoft.com/office/powerpoint/2010/main" val="592569239"/>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78390834"/>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17231113"/>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1173509"/>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0116071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t>‹#›</a:t>
            </a:fld>
            <a:endParaRPr lang="en-GB"/>
          </a:p>
        </p:txBody>
      </p:sp>
    </p:spTree>
    <p:extLst>
      <p:ext uri="{BB962C8B-B14F-4D97-AF65-F5344CB8AC3E}">
        <p14:creationId xmlns:p14="http://schemas.microsoft.com/office/powerpoint/2010/main" val="161892178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t>‹#›</a:t>
            </a:fld>
            <a:endParaRPr lang="en-GB"/>
          </a:p>
        </p:txBody>
      </p:sp>
    </p:spTree>
    <p:extLst>
      <p:ext uri="{BB962C8B-B14F-4D97-AF65-F5344CB8AC3E}">
        <p14:creationId xmlns:p14="http://schemas.microsoft.com/office/powerpoint/2010/main" val="324996172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t>‹#›</a:t>
            </a:fld>
            <a:endParaRPr lang="en-GB"/>
          </a:p>
        </p:txBody>
      </p:sp>
    </p:spTree>
    <p:extLst>
      <p:ext uri="{BB962C8B-B14F-4D97-AF65-F5344CB8AC3E}">
        <p14:creationId xmlns:p14="http://schemas.microsoft.com/office/powerpoint/2010/main" val="157087450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t>‹#›</a:t>
            </a:fld>
            <a:endParaRPr lang="en-GB"/>
          </a:p>
        </p:txBody>
      </p:sp>
    </p:spTree>
    <p:extLst>
      <p:ext uri="{BB962C8B-B14F-4D97-AF65-F5344CB8AC3E}">
        <p14:creationId xmlns:p14="http://schemas.microsoft.com/office/powerpoint/2010/main" val="190936795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t>‹#›</a:t>
            </a:fld>
            <a:endParaRPr lang="en-GB"/>
          </a:p>
        </p:txBody>
      </p:sp>
    </p:spTree>
    <p:extLst>
      <p:ext uri="{BB962C8B-B14F-4D97-AF65-F5344CB8AC3E}">
        <p14:creationId xmlns:p14="http://schemas.microsoft.com/office/powerpoint/2010/main" val="58520846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EAB04BF-8A6B-4796-9DDF-4D5A186CF503}" type="slidenum">
              <a:rPr lang="en-GB" smtClean="0"/>
              <a:t>‹#›</a:t>
            </a:fld>
            <a:endParaRPr lang="en-GB"/>
          </a:p>
        </p:txBody>
      </p:sp>
    </p:spTree>
    <p:extLst>
      <p:ext uri="{BB962C8B-B14F-4D97-AF65-F5344CB8AC3E}">
        <p14:creationId xmlns:p14="http://schemas.microsoft.com/office/powerpoint/2010/main" val="276545002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EAB04BF-8A6B-4796-9DDF-4D5A186CF503}" type="slidenum">
              <a:rPr lang="en-GB" smtClean="0"/>
              <a:t>‹#›</a:t>
            </a:fld>
            <a:endParaRPr lang="en-GB"/>
          </a:p>
        </p:txBody>
      </p:sp>
      <p:pic>
        <p:nvPicPr>
          <p:cNvPr id="1029" name="Picture 17" descr="MidBlue9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iming>
    <p:tnLst>
      <p:par>
        <p:cTn id="1" dur="indefinite" restart="never" nodeType="tmRoot"/>
      </p:par>
    </p:tnLst>
  </p:timing>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defRPr>
      </a:lvl2pPr>
      <a:lvl3pPr algn="l" rtl="0" eaLnBrk="1" fontAlgn="base" hangingPunct="1">
        <a:spcBef>
          <a:spcPct val="0"/>
        </a:spcBef>
        <a:spcAft>
          <a:spcPct val="0"/>
        </a:spcAft>
        <a:defRPr sz="3000" b="1">
          <a:solidFill>
            <a:schemeClr val="tx2"/>
          </a:solidFill>
          <a:latin typeface="Arial" charset="0"/>
        </a:defRPr>
      </a:lvl3pPr>
      <a:lvl4pPr algn="l" rtl="0" eaLnBrk="1" fontAlgn="base" hangingPunct="1">
        <a:spcBef>
          <a:spcPct val="0"/>
        </a:spcBef>
        <a:spcAft>
          <a:spcPct val="0"/>
        </a:spcAft>
        <a:defRPr sz="3000" b="1">
          <a:solidFill>
            <a:schemeClr val="tx2"/>
          </a:solidFill>
          <a:latin typeface="Arial" charset="0"/>
        </a:defRPr>
      </a:lvl4pPr>
      <a:lvl5pPr algn="l" rtl="0" eaLnBrk="1" fontAlgn="base" hangingPunct="1">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8E2F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E5B920F-AA61-4ADD-BF36-0FA51DC62E01}" type="datetimeFigureOut">
              <a:rPr lang="en-GB">
                <a:solidFill>
                  <a:prstClr val="black">
                    <a:tint val="75000"/>
                  </a:prstClr>
                </a:solidFill>
              </a:rPr>
              <a:pPr>
                <a:defRPr/>
              </a:pPr>
              <a:t>07/10/2014</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57B5486-F4E4-439D-AB62-917537AFEDF4}" type="slidenum">
              <a:rPr lang="en-GB">
                <a:solidFill>
                  <a:prstClr val="black">
                    <a:tint val="75000"/>
                  </a:prstClr>
                </a:solidFill>
              </a:rPr>
              <a:pPr>
                <a:defRPr/>
              </a:pPr>
              <a:t>‹#›</a:t>
            </a:fld>
            <a:endParaRPr lang="en-GB" dirty="0">
              <a:solidFill>
                <a:prstClr val="black">
                  <a:tint val="75000"/>
                </a:prstClr>
              </a:solidFill>
            </a:endParaRPr>
          </a:p>
        </p:txBody>
      </p:sp>
      <p:pic>
        <p:nvPicPr>
          <p:cNvPr id="1031" name="Picture 6" descr="Snippet_NNcover.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45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NCOB logo inverse (high res).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80288" y="5805488"/>
            <a:ext cx="161925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215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cs typeface="Arial" charset="0"/>
        </a:defRPr>
      </a:lvl2pPr>
      <a:lvl3pPr algn="ctr" rtl="0" eaLnBrk="1" fontAlgn="base" hangingPunct="1">
        <a:spcBef>
          <a:spcPct val="0"/>
        </a:spcBef>
        <a:spcAft>
          <a:spcPct val="0"/>
        </a:spcAft>
        <a:defRPr sz="4400">
          <a:solidFill>
            <a:schemeClr val="tx1"/>
          </a:solidFill>
          <a:latin typeface="Arial" charset="0"/>
          <a:cs typeface="Arial" charset="0"/>
        </a:defRPr>
      </a:lvl3pPr>
      <a:lvl4pPr algn="ctr" rtl="0" eaLnBrk="1" fontAlgn="base" hangingPunct="1">
        <a:spcBef>
          <a:spcPct val="0"/>
        </a:spcBef>
        <a:spcAft>
          <a:spcPct val="0"/>
        </a:spcAft>
        <a:defRPr sz="4400">
          <a:solidFill>
            <a:schemeClr val="tx1"/>
          </a:solidFill>
          <a:latin typeface="Arial" charset="0"/>
          <a:cs typeface="Arial" charset="0"/>
        </a:defRPr>
      </a:lvl4pPr>
      <a:lvl5pPr algn="ctr" rtl="0" eaLnBrk="1" fontAlgn="base" hangingPunct="1">
        <a:spcBef>
          <a:spcPct val="0"/>
        </a:spcBef>
        <a:spcAft>
          <a:spcPct val="0"/>
        </a:spcAft>
        <a:defRPr sz="44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Arial" charset="0"/>
          <a:cs typeface="Arial" charset="0"/>
        </a:defRPr>
      </a:lvl6pPr>
      <a:lvl7pPr marL="914400" algn="ctr" rtl="0" eaLnBrk="1" fontAlgn="base" hangingPunct="1">
        <a:spcBef>
          <a:spcPct val="0"/>
        </a:spcBef>
        <a:spcAft>
          <a:spcPct val="0"/>
        </a:spcAft>
        <a:defRPr sz="4400">
          <a:solidFill>
            <a:schemeClr val="tx1"/>
          </a:solidFill>
          <a:latin typeface="Arial" charset="0"/>
          <a:cs typeface="Arial" charset="0"/>
        </a:defRPr>
      </a:lvl7pPr>
      <a:lvl8pPr marL="1371600" algn="ctr" rtl="0" eaLnBrk="1" fontAlgn="base" hangingPunct="1">
        <a:spcBef>
          <a:spcPct val="0"/>
        </a:spcBef>
        <a:spcAft>
          <a:spcPct val="0"/>
        </a:spcAft>
        <a:defRPr sz="4400">
          <a:solidFill>
            <a:schemeClr val="tx1"/>
          </a:solidFill>
          <a:latin typeface="Arial" charset="0"/>
          <a:cs typeface="Arial" charset="0"/>
        </a:defRPr>
      </a:lvl8pPr>
      <a:lvl9pPr marL="1828800" algn="ctr"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EAB04BF-8A6B-4796-9DDF-4D5A186CF503}" type="slidenum">
              <a:rPr lang="en-GB" smtClean="0">
                <a:solidFill>
                  <a:srgbClr val="000000"/>
                </a:solidFill>
              </a:rPr>
              <a:pPr/>
              <a:t>‹#›</a:t>
            </a:fld>
            <a:endParaRPr lang="en-GB">
              <a:solidFill>
                <a:srgbClr val="000000"/>
              </a:solidFill>
            </a:endParaRPr>
          </a:p>
        </p:txBody>
      </p:sp>
      <p:pic>
        <p:nvPicPr>
          <p:cNvPr id="1029" name="Picture 17" descr="MidBlue9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8474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iming>
    <p:tnLst>
      <p:par>
        <p:cTn id="1" dur="indefinite" restart="never" nodeType="tmRoot"/>
      </p:par>
    </p:tnLst>
  </p:timing>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defRPr>
      </a:lvl2pPr>
      <a:lvl3pPr algn="l" rtl="0" eaLnBrk="1" fontAlgn="base" hangingPunct="1">
        <a:spcBef>
          <a:spcPct val="0"/>
        </a:spcBef>
        <a:spcAft>
          <a:spcPct val="0"/>
        </a:spcAft>
        <a:defRPr sz="3000" b="1">
          <a:solidFill>
            <a:schemeClr val="tx2"/>
          </a:solidFill>
          <a:latin typeface="Arial" charset="0"/>
        </a:defRPr>
      </a:lvl3pPr>
      <a:lvl4pPr algn="l" rtl="0" eaLnBrk="1" fontAlgn="base" hangingPunct="1">
        <a:spcBef>
          <a:spcPct val="0"/>
        </a:spcBef>
        <a:spcAft>
          <a:spcPct val="0"/>
        </a:spcAft>
        <a:defRPr sz="3000" b="1">
          <a:solidFill>
            <a:schemeClr val="tx2"/>
          </a:solidFill>
          <a:latin typeface="Arial" charset="0"/>
        </a:defRPr>
      </a:lvl4pPr>
      <a:lvl5pPr algn="l" rtl="0" eaLnBrk="1" fontAlgn="base" hangingPunct="1">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988840"/>
            <a:ext cx="8496300" cy="1368425"/>
          </a:xfrm>
        </p:spPr>
        <p:txBody>
          <a:bodyPr/>
          <a:lstStyle/>
          <a:p>
            <a:r>
              <a:rPr lang="en-GB" sz="4800" dirty="0" smtClean="0"/>
              <a:t>Public Bioethics and the Challenges of Legitimation</a:t>
            </a:r>
            <a:endParaRPr lang="en-GB" sz="4800" dirty="0"/>
          </a:p>
        </p:txBody>
      </p:sp>
      <p:sp>
        <p:nvSpPr>
          <p:cNvPr id="3" name="Subtitle 2"/>
          <p:cNvSpPr>
            <a:spLocks noGrp="1"/>
          </p:cNvSpPr>
          <p:nvPr>
            <p:ph type="subTitle" idx="1"/>
          </p:nvPr>
        </p:nvSpPr>
        <p:spPr>
          <a:xfrm>
            <a:off x="323850" y="3861048"/>
            <a:ext cx="8496300" cy="2304802"/>
          </a:xfrm>
        </p:spPr>
        <p:txBody>
          <a:bodyPr/>
          <a:lstStyle/>
          <a:p>
            <a:r>
              <a:rPr lang="en-GB" dirty="0" smtClean="0"/>
              <a:t>Jonathan Montgomery</a:t>
            </a:r>
          </a:p>
          <a:p>
            <a:r>
              <a:rPr lang="en-GB" dirty="0" smtClean="0"/>
              <a:t>Professor of Health Care Law</a:t>
            </a:r>
          </a:p>
          <a:p>
            <a:r>
              <a:rPr lang="en-GB" dirty="0" smtClean="0"/>
              <a:t>University College London</a:t>
            </a:r>
            <a:endParaRPr lang="en-GB" dirty="0"/>
          </a:p>
        </p:txBody>
      </p:sp>
    </p:spTree>
    <p:extLst>
      <p:ext uri="{BB962C8B-B14F-4D97-AF65-F5344CB8AC3E}">
        <p14:creationId xmlns:p14="http://schemas.microsoft.com/office/powerpoint/2010/main" val="24666102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836712"/>
            <a:ext cx="3892761" cy="546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44951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1124744"/>
            <a:ext cx="3613643" cy="5087466"/>
          </a:xfrm>
          <a:prstGeom prst="rect">
            <a:avLst/>
          </a:prstGeom>
        </p:spPr>
      </p:pic>
    </p:spTree>
    <p:extLst>
      <p:ext uri="{BB962C8B-B14F-4D97-AF65-F5344CB8AC3E}">
        <p14:creationId xmlns:p14="http://schemas.microsoft.com/office/powerpoint/2010/main" val="143602163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0032" y="1268760"/>
            <a:ext cx="2540000" cy="3810000"/>
          </a:xfrm>
          <a:ln w="47625">
            <a:solidFill>
              <a:schemeClr val="accent1"/>
            </a:solidFill>
          </a:ln>
        </p:spPr>
      </p:pic>
      <p:sp>
        <p:nvSpPr>
          <p:cNvPr id="6" name="Text Placeholder 5"/>
          <p:cNvSpPr>
            <a:spLocks noGrp="1"/>
          </p:cNvSpPr>
          <p:nvPr>
            <p:ph type="body" sz="half" idx="2"/>
          </p:nvPr>
        </p:nvSpPr>
        <p:spPr>
          <a:xfrm>
            <a:off x="457200" y="1435100"/>
            <a:ext cx="3322712" cy="4691063"/>
          </a:xfrm>
        </p:spPr>
        <p:txBody>
          <a:bodyPr/>
          <a:lstStyle/>
          <a:p>
            <a:pPr marL="285750" indent="-285750">
              <a:buFont typeface="Arial" panose="020B0604020202020204" pitchFamily="34" charset="0"/>
              <a:buChar char="•"/>
            </a:pPr>
            <a:r>
              <a:rPr lang="en-GB" sz="3200" dirty="0"/>
              <a:t>279 submissions</a:t>
            </a:r>
          </a:p>
          <a:p>
            <a:pPr marL="285750" indent="-285750">
              <a:buFont typeface="Arial" panose="020B0604020202020204" pitchFamily="34" charset="0"/>
              <a:buChar char="•"/>
            </a:pPr>
            <a:r>
              <a:rPr lang="en-GB" sz="3200" dirty="0" smtClean="0"/>
              <a:t>6 public hearings</a:t>
            </a:r>
          </a:p>
          <a:p>
            <a:pPr marL="285750" indent="-285750">
              <a:buFont typeface="Arial" panose="020B0604020202020204" pitchFamily="34" charset="0"/>
              <a:buChar char="•"/>
            </a:pPr>
            <a:r>
              <a:rPr lang="en-GB" sz="3200" dirty="0" smtClean="0"/>
              <a:t>Judicial endorsement</a:t>
            </a:r>
          </a:p>
          <a:p>
            <a:pPr marL="285750" indent="-285750">
              <a:buFont typeface="Arial" panose="020B0604020202020204" pitchFamily="34" charset="0"/>
              <a:buChar char="•"/>
            </a:pPr>
            <a:r>
              <a:rPr lang="en-GB" sz="3200" dirty="0" smtClean="0"/>
              <a:t>Parliamentary discussion</a:t>
            </a:r>
            <a:endParaRPr lang="en-GB" sz="3200" dirty="0"/>
          </a:p>
        </p:txBody>
      </p:sp>
    </p:spTree>
    <p:extLst>
      <p:ext uri="{BB962C8B-B14F-4D97-AF65-F5344CB8AC3E}">
        <p14:creationId xmlns:p14="http://schemas.microsoft.com/office/powerpoint/2010/main" val="314269550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C Endorsement</a:t>
            </a:r>
            <a:endParaRPr lang="en-GB" sz="4000" dirty="0"/>
          </a:p>
        </p:txBody>
      </p:sp>
      <p:sp>
        <p:nvSpPr>
          <p:cNvPr id="3" name="Content Placeholder 2"/>
          <p:cNvSpPr>
            <a:spLocks noGrp="1"/>
          </p:cNvSpPr>
          <p:nvPr>
            <p:ph idx="1"/>
          </p:nvPr>
        </p:nvSpPr>
        <p:spPr/>
        <p:txBody>
          <a:bodyPr/>
          <a:lstStyle/>
          <a:p>
            <a:pPr marL="914400" lvl="1" indent="-514350">
              <a:buFont typeface="+mj-lt"/>
              <a:buAutoNum type="romanUcPeriod"/>
            </a:pPr>
            <a:r>
              <a:rPr lang="en-GB" sz="3600" dirty="0" smtClean="0"/>
              <a:t>Implementation</a:t>
            </a:r>
          </a:p>
          <a:p>
            <a:pPr marL="914400" lvl="1" indent="-514350">
              <a:buFont typeface="+mj-lt"/>
              <a:buAutoNum type="romanUcPeriod"/>
            </a:pPr>
            <a:r>
              <a:rPr lang="en-GB" sz="3600" dirty="0" smtClean="0"/>
              <a:t>Incorporation</a:t>
            </a:r>
          </a:p>
          <a:p>
            <a:pPr marL="914400" lvl="1" indent="-514350">
              <a:buFont typeface="+mj-lt"/>
              <a:buAutoNum type="romanUcPeriod"/>
            </a:pPr>
            <a:r>
              <a:rPr lang="en-GB" sz="3600" dirty="0" smtClean="0"/>
              <a:t>Ballot </a:t>
            </a:r>
            <a:r>
              <a:rPr lang="en-GB" sz="3600" dirty="0"/>
              <a:t>box</a:t>
            </a:r>
            <a:endParaRPr lang="en-GB" sz="3600" dirty="0" smtClean="0"/>
          </a:p>
          <a:p>
            <a:pPr marL="914400" lvl="1" indent="-514350">
              <a:buFont typeface="+mj-lt"/>
              <a:buAutoNum type="romanUcPeriod"/>
            </a:pPr>
            <a:endParaRPr lang="en-GB" dirty="0"/>
          </a:p>
        </p:txBody>
      </p:sp>
    </p:spTree>
    <p:extLst>
      <p:ext uri="{BB962C8B-B14F-4D97-AF65-F5344CB8AC3E}">
        <p14:creationId xmlns:p14="http://schemas.microsoft.com/office/powerpoint/2010/main" val="18008405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20035088">
            <a:off x="6156202" y="3003890"/>
            <a:ext cx="2736304" cy="1777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GB" sz="2800" dirty="0" smtClean="0">
                <a:solidFill>
                  <a:prstClr val="black"/>
                </a:solidFill>
                <a:latin typeface="Times New Roman" pitchFamily="18" charset="0"/>
                <a:cs typeface="Times New Roman" pitchFamily="18" charset="0"/>
              </a:rPr>
              <a:t>How a zap to the brain could bring  out the genius in you</a:t>
            </a:r>
            <a:endParaRPr lang="en-US" sz="2800" dirty="0">
              <a:solidFill>
                <a:prstClr val="black"/>
              </a:solidFill>
              <a:latin typeface="Times New Roman" pitchFamily="18" charset="0"/>
              <a:cs typeface="Times New Roman" pitchFamily="18" charset="0"/>
            </a:endParaRPr>
          </a:p>
        </p:txBody>
      </p:sp>
      <p:sp>
        <p:nvSpPr>
          <p:cNvPr id="19457" name="Title 1"/>
          <p:cNvSpPr>
            <a:spLocks noGrp="1"/>
          </p:cNvSpPr>
          <p:nvPr>
            <p:ph type="title"/>
          </p:nvPr>
        </p:nvSpPr>
        <p:spPr/>
        <p:txBody>
          <a:bodyPr/>
          <a:lstStyle/>
          <a:p>
            <a:r>
              <a:rPr lang="en-GB" b="1" dirty="0" smtClean="0">
                <a:solidFill>
                  <a:schemeClr val="tx2">
                    <a:lumMod val="60000"/>
                    <a:lumOff val="40000"/>
                  </a:schemeClr>
                </a:solidFill>
              </a:rPr>
              <a:t>Neurotechnology hype          in UK media</a:t>
            </a:r>
          </a:p>
        </p:txBody>
      </p:sp>
      <p:pic>
        <p:nvPicPr>
          <p:cNvPr id="4" name="Content Placeholder 3" descr="BBC_BCI.jpg"/>
          <p:cNvPicPr>
            <a:picLocks noGrp="1" noChangeAspect="1"/>
          </p:cNvPicPr>
          <p:nvPr>
            <p:ph idx="1"/>
          </p:nvPr>
        </p:nvPicPr>
        <p:blipFill>
          <a:blip r:embed="rId3" cstate="print"/>
          <a:srcRect b="42568"/>
          <a:stretch>
            <a:fillRect/>
          </a:stretch>
        </p:blipFill>
        <p:spPr>
          <a:xfrm>
            <a:off x="3895725" y="5255253"/>
            <a:ext cx="5248275" cy="1602747"/>
          </a:xfrm>
        </p:spPr>
      </p:pic>
      <p:pic>
        <p:nvPicPr>
          <p:cNvPr id="6" name="Picture 5" descr="Telegraph_StemCells.JPG"/>
          <p:cNvPicPr>
            <a:picLocks noChangeAspect="1"/>
          </p:cNvPicPr>
          <p:nvPr/>
        </p:nvPicPr>
        <p:blipFill>
          <a:blip r:embed="rId4" cstate="print"/>
          <a:srcRect t="20569"/>
          <a:stretch>
            <a:fillRect/>
          </a:stretch>
        </p:blipFill>
        <p:spPr>
          <a:xfrm>
            <a:off x="2627784" y="1556767"/>
            <a:ext cx="6343650" cy="1112168"/>
          </a:xfrm>
          <a:prstGeom prst="rect">
            <a:avLst/>
          </a:prstGeom>
        </p:spPr>
      </p:pic>
      <p:sp>
        <p:nvSpPr>
          <p:cNvPr id="9" name="Rectangle 8"/>
          <p:cNvSpPr/>
          <p:nvPr/>
        </p:nvSpPr>
        <p:spPr>
          <a:xfrm rot="714904">
            <a:off x="961643" y="5008418"/>
            <a:ext cx="2736304"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GB" sz="2800" b="1" dirty="0" smtClean="0">
                <a:solidFill>
                  <a:prstClr val="black"/>
                </a:solidFill>
                <a:latin typeface="Times New Roman" pitchFamily="18" charset="0"/>
                <a:cs typeface="Times New Roman" pitchFamily="18" charset="0"/>
              </a:rPr>
              <a:t>Morality is modified in the lab</a:t>
            </a:r>
            <a:endParaRPr lang="en-US" sz="2800" b="1" dirty="0">
              <a:solidFill>
                <a:prstClr val="black"/>
              </a:solidFill>
              <a:latin typeface="Times New Roman" pitchFamily="18" charset="0"/>
              <a:cs typeface="Times New Roman" pitchFamily="18" charset="0"/>
            </a:endParaRPr>
          </a:p>
        </p:txBody>
      </p:sp>
      <p:pic>
        <p:nvPicPr>
          <p:cNvPr id="7" name="Picture 6" descr="DailyMail_TMS.jpg"/>
          <p:cNvPicPr>
            <a:picLocks noChangeAspect="1"/>
          </p:cNvPicPr>
          <p:nvPr/>
        </p:nvPicPr>
        <p:blipFill>
          <a:blip r:embed="rId5" cstate="print"/>
          <a:stretch>
            <a:fillRect/>
          </a:stretch>
        </p:blipFill>
        <p:spPr>
          <a:xfrm>
            <a:off x="755576" y="2852936"/>
            <a:ext cx="4581525" cy="1952625"/>
          </a:xfrm>
          <a:prstGeom prst="rect">
            <a:avLst/>
          </a:prstGeom>
        </p:spPr>
      </p:pic>
    </p:spTree>
    <p:extLst>
      <p:ext uri="{BB962C8B-B14F-4D97-AF65-F5344CB8AC3E}">
        <p14:creationId xmlns:p14="http://schemas.microsoft.com/office/powerpoint/2010/main" val="1398140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88739925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56176" y="2348880"/>
            <a:ext cx="2443435" cy="3695695"/>
          </a:xfrm>
        </p:spPr>
      </p:pic>
      <p:sp>
        <p:nvSpPr>
          <p:cNvPr id="6" name="Text Placeholder 5"/>
          <p:cNvSpPr>
            <a:spLocks noGrp="1"/>
          </p:cNvSpPr>
          <p:nvPr>
            <p:ph type="body" sz="half" idx="2"/>
          </p:nvPr>
        </p:nvSpPr>
        <p:spPr>
          <a:xfrm>
            <a:off x="467544" y="908720"/>
            <a:ext cx="5184576" cy="4691063"/>
          </a:xfrm>
        </p:spPr>
        <p:txBody>
          <a:bodyPr/>
          <a:lstStyle/>
          <a:p>
            <a:r>
              <a:rPr lang="en-GB" sz="3600" dirty="0"/>
              <a:t>a novel expertise of ‘bioethics’ claiming the capacity to evaluate and adjudicate…has been enrolled in the government and legitimation of medical practices from bench to clinic and marketplace</a:t>
            </a:r>
          </a:p>
        </p:txBody>
      </p:sp>
    </p:spTree>
    <p:extLst>
      <p:ext uri="{BB962C8B-B14F-4D97-AF65-F5344CB8AC3E}">
        <p14:creationId xmlns:p14="http://schemas.microsoft.com/office/powerpoint/2010/main" val="34206729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ctljr3\Pictures\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3" y="1523389"/>
            <a:ext cx="9144000" cy="358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2366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The Challenges of Legitimacy</a:t>
            </a:r>
            <a:endParaRPr lang="en-GB" sz="4000" dirty="0"/>
          </a:p>
        </p:txBody>
      </p:sp>
      <p:sp>
        <p:nvSpPr>
          <p:cNvPr id="3" name="Content Placeholder 2"/>
          <p:cNvSpPr>
            <a:spLocks noGrp="1"/>
          </p:cNvSpPr>
          <p:nvPr>
            <p:ph idx="1"/>
          </p:nvPr>
        </p:nvSpPr>
        <p:spPr>
          <a:xfrm>
            <a:off x="251520" y="1988840"/>
            <a:ext cx="8489950" cy="3457575"/>
          </a:xfrm>
        </p:spPr>
        <p:txBody>
          <a:bodyPr/>
          <a:lstStyle/>
          <a:p>
            <a:pPr marL="0" indent="0">
              <a:buNone/>
            </a:pPr>
            <a:r>
              <a:rPr lang="en-GB" dirty="0" smtClean="0"/>
              <a:t>On what basis can we adopt a particular position on a contested bioethical issue?</a:t>
            </a:r>
          </a:p>
          <a:p>
            <a:pPr marL="0" indent="0">
              <a:buNone/>
            </a:pPr>
            <a:endParaRPr lang="en-GB" dirty="0" smtClean="0"/>
          </a:p>
          <a:p>
            <a:pPr marL="0" indent="0" algn="ctr">
              <a:buNone/>
            </a:pPr>
            <a:r>
              <a:rPr lang="en-GB" dirty="0" smtClean="0"/>
              <a:t>Pluralism: varieties of views</a:t>
            </a:r>
          </a:p>
          <a:p>
            <a:pPr marL="0" indent="0" algn="ctr">
              <a:buNone/>
            </a:pPr>
            <a:r>
              <a:rPr lang="en-GB" dirty="0" smtClean="0"/>
              <a:t>Liberalism: public and private conceptions</a:t>
            </a:r>
          </a:p>
          <a:p>
            <a:pPr marL="0" indent="0" algn="ctr">
              <a:buNone/>
            </a:pPr>
            <a:r>
              <a:rPr lang="en-GB" dirty="0" smtClean="0"/>
              <a:t>Authority: the need for closure</a:t>
            </a:r>
          </a:p>
          <a:p>
            <a:pPr lvl="1"/>
            <a:endParaRPr lang="en-GB" dirty="0"/>
          </a:p>
        </p:txBody>
      </p:sp>
    </p:spTree>
    <p:extLst>
      <p:ext uri="{BB962C8B-B14F-4D97-AF65-F5344CB8AC3E}">
        <p14:creationId xmlns:p14="http://schemas.microsoft.com/office/powerpoint/2010/main" val="71385965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Some characteristics of public bioethics</a:t>
            </a:r>
            <a:endParaRPr lang="en-GB" sz="4000" dirty="0"/>
          </a:p>
        </p:txBody>
      </p:sp>
      <p:sp>
        <p:nvSpPr>
          <p:cNvPr id="3" name="Content Placeholder 2"/>
          <p:cNvSpPr>
            <a:spLocks noGrp="1"/>
          </p:cNvSpPr>
          <p:nvPr>
            <p:ph idx="1"/>
          </p:nvPr>
        </p:nvSpPr>
        <p:spPr>
          <a:xfrm>
            <a:off x="1331640" y="2708275"/>
            <a:ext cx="7488510" cy="3457575"/>
          </a:xfrm>
        </p:spPr>
        <p:txBody>
          <a:bodyPr/>
          <a:lstStyle/>
          <a:p>
            <a:r>
              <a:rPr lang="en-GB" dirty="0" smtClean="0"/>
              <a:t>Collegiate</a:t>
            </a:r>
          </a:p>
          <a:p>
            <a:r>
              <a:rPr lang="en-GB" dirty="0" smtClean="0"/>
              <a:t>Practical </a:t>
            </a:r>
          </a:p>
          <a:p>
            <a:r>
              <a:rPr lang="en-GB" dirty="0" smtClean="0"/>
              <a:t>Contextual</a:t>
            </a:r>
          </a:p>
          <a:p>
            <a:r>
              <a:rPr lang="en-GB" dirty="0" smtClean="0"/>
              <a:t>Public facing</a:t>
            </a:r>
          </a:p>
          <a:p>
            <a:endParaRPr lang="en-GB" dirty="0"/>
          </a:p>
          <a:p>
            <a:pPr marL="0" indent="0">
              <a:buNone/>
            </a:pPr>
            <a:endParaRPr lang="en-GB" dirty="0"/>
          </a:p>
        </p:txBody>
      </p:sp>
    </p:spTree>
    <p:extLst>
      <p:ext uri="{BB962C8B-B14F-4D97-AF65-F5344CB8AC3E}">
        <p14:creationId xmlns:p14="http://schemas.microsoft.com/office/powerpoint/2010/main" val="246588205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489950" cy="1296988"/>
          </a:xfrm>
        </p:spPr>
        <p:txBody>
          <a:bodyPr/>
          <a:lstStyle/>
          <a:p>
            <a:r>
              <a:rPr lang="en-GB" sz="4000" dirty="0" smtClean="0"/>
              <a:t>Practising Bioethics?</a:t>
            </a:r>
            <a:endParaRPr lang="en-GB" sz="4000" dirty="0"/>
          </a:p>
        </p:txBody>
      </p:sp>
      <p:sp>
        <p:nvSpPr>
          <p:cNvPr id="3" name="Content Placeholder 2"/>
          <p:cNvSpPr>
            <a:spLocks noGrp="1"/>
          </p:cNvSpPr>
          <p:nvPr>
            <p:ph idx="1"/>
          </p:nvPr>
        </p:nvSpPr>
        <p:spPr>
          <a:xfrm>
            <a:off x="683568" y="2060848"/>
            <a:ext cx="7848872" cy="3457575"/>
          </a:xfrm>
        </p:spPr>
        <p:txBody>
          <a:bodyPr/>
          <a:lstStyle/>
          <a:p>
            <a:r>
              <a:rPr lang="en-GB" sz="3600" dirty="0" smtClean="0"/>
              <a:t>A field of study?</a:t>
            </a:r>
          </a:p>
          <a:p>
            <a:r>
              <a:rPr lang="en-GB" sz="3600" dirty="0" smtClean="0"/>
              <a:t>An academic enterprise, discipline or disciplines?</a:t>
            </a:r>
          </a:p>
          <a:p>
            <a:pPr lvl="1"/>
            <a:r>
              <a:rPr lang="en-GB" sz="3200" dirty="0" smtClean="0"/>
              <a:t>A ‘professional’ intervention?</a:t>
            </a:r>
          </a:p>
          <a:p>
            <a:r>
              <a:rPr lang="en-GB" sz="3600" dirty="0" smtClean="0"/>
              <a:t>A governance practice?</a:t>
            </a:r>
          </a:p>
          <a:p>
            <a:pPr lvl="1"/>
            <a:r>
              <a:rPr lang="en-GB" sz="3200" dirty="0" smtClean="0"/>
              <a:t>Standard Setting, Licensing, Holding to Account</a:t>
            </a:r>
          </a:p>
        </p:txBody>
      </p:sp>
    </p:spTree>
    <p:extLst>
      <p:ext uri="{BB962C8B-B14F-4D97-AF65-F5344CB8AC3E}">
        <p14:creationId xmlns:p14="http://schemas.microsoft.com/office/powerpoint/2010/main" val="16668037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Strategies for legitimation</a:t>
            </a:r>
            <a:endParaRPr lang="en-GB" sz="4000" dirty="0"/>
          </a:p>
        </p:txBody>
      </p:sp>
      <p:sp>
        <p:nvSpPr>
          <p:cNvPr id="3" name="Content Placeholder 2"/>
          <p:cNvSpPr>
            <a:spLocks noGrp="1"/>
          </p:cNvSpPr>
          <p:nvPr>
            <p:ph idx="1"/>
          </p:nvPr>
        </p:nvSpPr>
        <p:spPr>
          <a:xfrm>
            <a:off x="1331640" y="2708275"/>
            <a:ext cx="6048672" cy="3457575"/>
          </a:xfrm>
        </p:spPr>
        <p:txBody>
          <a:bodyPr/>
          <a:lstStyle/>
          <a:p>
            <a:pPr marL="742950" indent="-742950">
              <a:buFont typeface="+mj-lt"/>
              <a:buAutoNum type="alphaUcPeriod"/>
            </a:pPr>
            <a:r>
              <a:rPr lang="en-GB" sz="3600" dirty="0" smtClean="0"/>
              <a:t>Prior authority</a:t>
            </a:r>
          </a:p>
          <a:p>
            <a:pPr marL="742950" indent="-742950">
              <a:buFont typeface="+mj-lt"/>
              <a:buAutoNum type="alphaUcPeriod"/>
            </a:pPr>
            <a:r>
              <a:rPr lang="en-GB" sz="3600" dirty="0" smtClean="0"/>
              <a:t>Process </a:t>
            </a:r>
          </a:p>
          <a:p>
            <a:pPr marL="742950" indent="-742950">
              <a:buFont typeface="+mj-lt"/>
              <a:buAutoNum type="alphaUcPeriod"/>
            </a:pPr>
            <a:r>
              <a:rPr lang="en-GB" sz="3600" dirty="0" smtClean="0"/>
              <a:t>Endorsement </a:t>
            </a:r>
            <a:endParaRPr lang="en-GB" sz="3600" dirty="0"/>
          </a:p>
        </p:txBody>
      </p:sp>
    </p:spTree>
    <p:extLst>
      <p:ext uri="{BB962C8B-B14F-4D97-AF65-F5344CB8AC3E}">
        <p14:creationId xmlns:p14="http://schemas.microsoft.com/office/powerpoint/2010/main" val="20612699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A. Prior Authority</a:t>
            </a:r>
            <a:endParaRPr lang="en-GB" sz="4000" dirty="0"/>
          </a:p>
        </p:txBody>
      </p:sp>
      <p:sp>
        <p:nvSpPr>
          <p:cNvPr id="3" name="Content Placeholder 2"/>
          <p:cNvSpPr>
            <a:spLocks noGrp="1"/>
          </p:cNvSpPr>
          <p:nvPr>
            <p:ph idx="1"/>
          </p:nvPr>
        </p:nvSpPr>
        <p:spPr>
          <a:xfrm>
            <a:off x="1619672" y="2708275"/>
            <a:ext cx="5976664" cy="3457575"/>
          </a:xfrm>
        </p:spPr>
        <p:txBody>
          <a:bodyPr/>
          <a:lstStyle/>
          <a:p>
            <a:pPr marL="571500" indent="-571500">
              <a:buFont typeface="+mj-lt"/>
              <a:buAutoNum type="romanUcPeriod"/>
            </a:pPr>
            <a:r>
              <a:rPr lang="en-GB" sz="3600" dirty="0" smtClean="0"/>
              <a:t>Commission</a:t>
            </a:r>
          </a:p>
          <a:p>
            <a:pPr marL="571500" indent="-571500">
              <a:buFont typeface="+mj-lt"/>
              <a:buAutoNum type="romanUcPeriod"/>
            </a:pPr>
            <a:r>
              <a:rPr lang="en-GB" sz="3600" dirty="0" smtClean="0"/>
              <a:t>Tradition</a:t>
            </a:r>
          </a:p>
          <a:p>
            <a:pPr marL="571500" indent="-571500">
              <a:buFont typeface="+mj-lt"/>
              <a:buAutoNum type="romanUcPeriod"/>
            </a:pPr>
            <a:r>
              <a:rPr lang="en-GB" sz="3600" dirty="0" smtClean="0"/>
              <a:t>Expertise</a:t>
            </a:r>
            <a:endParaRPr lang="en-GB" sz="3600" dirty="0"/>
          </a:p>
        </p:txBody>
      </p:sp>
    </p:spTree>
    <p:extLst>
      <p:ext uri="{BB962C8B-B14F-4D97-AF65-F5344CB8AC3E}">
        <p14:creationId xmlns:p14="http://schemas.microsoft.com/office/powerpoint/2010/main" val="373454268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20688"/>
            <a:ext cx="8217544" cy="461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95536" y="2708920"/>
            <a:ext cx="8424614" cy="3528392"/>
          </a:xfrm>
          <a:ln/>
        </p:spPr>
        <p:style>
          <a:lnRef idx="2">
            <a:schemeClr val="dk1"/>
          </a:lnRef>
          <a:fillRef idx="1">
            <a:schemeClr val="lt1"/>
          </a:fillRef>
          <a:effectRef idx="0">
            <a:schemeClr val="dk1"/>
          </a:effectRef>
          <a:fontRef idx="minor">
            <a:schemeClr val="dk1"/>
          </a:fontRef>
        </p:style>
        <p:txBody>
          <a:bodyPr/>
          <a:lstStyle/>
          <a:p>
            <a:pPr marL="0" indent="0">
              <a:buNone/>
            </a:pPr>
            <a:r>
              <a:rPr lang="en-GB" dirty="0"/>
              <a:t>The Presidential Commission for the Study of Bioethical Issues (the Bioethics Commission) is an advisory panel of the nation’s leaders in medicine, science, ethics, religion, law, and engineering. The Bioethics Commission advises the President on bioethical issues arising from advances in biomedicine and related areas of science and technology. </a:t>
            </a:r>
          </a:p>
          <a:p>
            <a:pPr marL="0" indent="0">
              <a:buNone/>
            </a:pPr>
            <a:endParaRPr lang="en-GB" dirty="0"/>
          </a:p>
        </p:txBody>
      </p:sp>
    </p:spTree>
    <p:extLst>
      <p:ext uri="{BB962C8B-B14F-4D97-AF65-F5344CB8AC3E}">
        <p14:creationId xmlns:p14="http://schemas.microsoft.com/office/powerpoint/2010/main" val="413581930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92696"/>
            <a:ext cx="8814948" cy="4958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2564904"/>
            <a:ext cx="8712968" cy="3970318"/>
          </a:xfrm>
          <a:prstGeom prst="rect">
            <a:avLst/>
          </a:prstGeom>
          <a:solidFill>
            <a:schemeClr val="bg1"/>
          </a:solidFill>
          <a:ln>
            <a:solidFill>
              <a:schemeClr val="tx1"/>
            </a:solidFill>
          </a:ln>
        </p:spPr>
        <p:txBody>
          <a:bodyPr wrap="square" rtlCol="0">
            <a:spAutoFit/>
          </a:bodyPr>
          <a:lstStyle/>
          <a:p>
            <a:r>
              <a:rPr lang="en-GB" sz="2800" dirty="0"/>
              <a:t>a Roman Catholic academic institute that engages with the moral questions arising in clinical practice and biomedical research. It brings to bear on those questions principles of natural law, virtue ethics, and the teaching of the Catholic </a:t>
            </a:r>
            <a:r>
              <a:rPr lang="en-GB" sz="2800" dirty="0" smtClean="0"/>
              <a:t>Church…. </a:t>
            </a:r>
            <a:r>
              <a:rPr lang="en-GB" sz="2800" dirty="0"/>
              <a:t>The Centre engages in scholarly dialogue with academics and practitioners of other traditions. It contributes to public policy debates as well as to debates and consultations within the Church.</a:t>
            </a:r>
          </a:p>
        </p:txBody>
      </p:sp>
    </p:spTree>
    <p:extLst>
      <p:ext uri="{BB962C8B-B14F-4D97-AF65-F5344CB8AC3E}">
        <p14:creationId xmlns:p14="http://schemas.microsoft.com/office/powerpoint/2010/main" val="210614880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B Process</a:t>
            </a:r>
            <a:endParaRPr lang="en-GB" sz="4000" dirty="0"/>
          </a:p>
        </p:txBody>
      </p:sp>
      <p:sp>
        <p:nvSpPr>
          <p:cNvPr id="3" name="Content Placeholder 2"/>
          <p:cNvSpPr>
            <a:spLocks noGrp="1"/>
          </p:cNvSpPr>
          <p:nvPr>
            <p:ph idx="1"/>
          </p:nvPr>
        </p:nvSpPr>
        <p:spPr>
          <a:xfrm>
            <a:off x="1043608" y="2348880"/>
            <a:ext cx="6696744" cy="3457575"/>
          </a:xfrm>
        </p:spPr>
        <p:txBody>
          <a:bodyPr/>
          <a:lstStyle/>
          <a:p>
            <a:pPr marL="857250" indent="-857250">
              <a:buFont typeface="+mj-lt"/>
              <a:buAutoNum type="romanUcPeriod"/>
            </a:pPr>
            <a:r>
              <a:rPr lang="en-GB" sz="3600" dirty="0" smtClean="0"/>
              <a:t>Deliberation</a:t>
            </a:r>
          </a:p>
          <a:p>
            <a:pPr marL="857250" indent="-857250">
              <a:buFont typeface="+mj-lt"/>
              <a:buAutoNum type="romanUcPeriod"/>
            </a:pPr>
            <a:r>
              <a:rPr lang="en-GB" sz="3600" dirty="0" smtClean="0"/>
              <a:t>Rationality</a:t>
            </a:r>
          </a:p>
          <a:p>
            <a:pPr marL="857250" indent="-857250">
              <a:buFont typeface="+mj-lt"/>
              <a:buAutoNum type="romanUcPeriod"/>
            </a:pPr>
            <a:r>
              <a:rPr lang="en-GB" sz="3600" dirty="0" smtClean="0"/>
              <a:t>‘Earned authority’</a:t>
            </a:r>
          </a:p>
          <a:p>
            <a:endParaRPr lang="en-GB" sz="3600" dirty="0"/>
          </a:p>
          <a:p>
            <a:pPr marL="0" indent="0">
              <a:buNone/>
            </a:pPr>
            <a:r>
              <a:rPr lang="en-GB" sz="3600" dirty="0" smtClean="0"/>
              <a:t>Roles of consultation</a:t>
            </a:r>
            <a:endParaRPr lang="en-GB" sz="3600" dirty="0"/>
          </a:p>
        </p:txBody>
      </p:sp>
    </p:spTree>
    <p:extLst>
      <p:ext uri="{BB962C8B-B14F-4D97-AF65-F5344CB8AC3E}">
        <p14:creationId xmlns:p14="http://schemas.microsoft.com/office/powerpoint/2010/main" val="4248398851"/>
      </p:ext>
    </p:extLst>
  </p:cSld>
  <p:clrMapOvr>
    <a:masterClrMapping/>
  </p:clrMapOvr>
  <p:transition spd="slow">
    <p:wipe/>
  </p:transition>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N pp template w logo - compatib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Introductory Lecture</Template>
  <TotalTime>1000</TotalTime>
  <Words>500</Words>
  <Application>Microsoft Office PowerPoint</Application>
  <PresentationFormat>On-screen Show (4:3)</PresentationFormat>
  <Paragraphs>89</Paragraphs>
  <Slides>17</Slides>
  <Notes>17</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Custom Design</vt:lpstr>
      <vt:lpstr>NN pp template w logo - compatible</vt:lpstr>
      <vt:lpstr>1_Custom Design</vt:lpstr>
      <vt:lpstr>Public Bioethics and the Challenges of Legitimation</vt:lpstr>
      <vt:lpstr>The Challenges of Legitimacy</vt:lpstr>
      <vt:lpstr>Some characteristics of public bioethics</vt:lpstr>
      <vt:lpstr>Practising Bioethics?</vt:lpstr>
      <vt:lpstr>Strategies for legitimation</vt:lpstr>
      <vt:lpstr>A. Prior Authority</vt:lpstr>
      <vt:lpstr>PowerPoint Presentation</vt:lpstr>
      <vt:lpstr>PowerPoint Presentation</vt:lpstr>
      <vt:lpstr>B Process</vt:lpstr>
      <vt:lpstr>PowerPoint Presentation</vt:lpstr>
      <vt:lpstr>PowerPoint Presentation</vt:lpstr>
      <vt:lpstr>PowerPoint Presentation</vt:lpstr>
      <vt:lpstr>C Endorsement</vt:lpstr>
      <vt:lpstr>Neurotechnology hype          in UK media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Bioethics and the Challenges of Legitimation</dc:title>
  <dc:creator>Montgomery</dc:creator>
  <cp:lastModifiedBy>Jonathan Montgomery</cp:lastModifiedBy>
  <cp:revision>19</cp:revision>
  <cp:lastPrinted>2014-10-07T15:43:41Z</cp:lastPrinted>
  <dcterms:created xsi:type="dcterms:W3CDTF">2014-09-29T16:19:47Z</dcterms:created>
  <dcterms:modified xsi:type="dcterms:W3CDTF">2014-10-07T15:43:47Z</dcterms:modified>
</cp:coreProperties>
</file>