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80" y="-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CAEB-7F72-6D4E-8F1F-9CFB2F0BC34E}" type="datetimeFigureOut">
              <a:rPr lang="en-US" smtClean="0"/>
              <a:t>21/08/2015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444F-9637-1147-B182-F7F840542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CAEB-7F72-6D4E-8F1F-9CFB2F0BC34E}" type="datetimeFigureOut">
              <a:rPr lang="en-US" smtClean="0"/>
              <a:t>21/08/2015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444F-9637-1147-B182-F7F840542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CAEB-7F72-6D4E-8F1F-9CFB2F0BC34E}" type="datetimeFigureOut">
              <a:rPr lang="en-US" smtClean="0"/>
              <a:t>21/08/2015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444F-9637-1147-B182-F7F840542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CAEB-7F72-6D4E-8F1F-9CFB2F0BC34E}" type="datetimeFigureOut">
              <a:rPr lang="en-US" smtClean="0"/>
              <a:t>21/08/2015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444F-9637-1147-B182-F7F840542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CAEB-7F72-6D4E-8F1F-9CFB2F0BC34E}" type="datetimeFigureOut">
              <a:rPr lang="en-US" smtClean="0"/>
              <a:t>21/08/2015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444F-9637-1147-B182-F7F840542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CAEB-7F72-6D4E-8F1F-9CFB2F0BC34E}" type="datetimeFigureOut">
              <a:rPr lang="en-US" smtClean="0"/>
              <a:t>21/08/2015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444F-9637-1147-B182-F7F840542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CAEB-7F72-6D4E-8F1F-9CFB2F0BC34E}" type="datetimeFigureOut">
              <a:rPr lang="en-US" smtClean="0"/>
              <a:t>21/08/2015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444F-9637-1147-B182-F7F840542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CAEB-7F72-6D4E-8F1F-9CFB2F0BC34E}" type="datetimeFigureOut">
              <a:rPr lang="en-US" smtClean="0"/>
              <a:t>21/08/2015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444F-9637-1147-B182-F7F840542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CAEB-7F72-6D4E-8F1F-9CFB2F0BC34E}" type="datetimeFigureOut">
              <a:rPr lang="en-US" smtClean="0"/>
              <a:t>21/08/2015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444F-9637-1147-B182-F7F840542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CAEB-7F72-6D4E-8F1F-9CFB2F0BC34E}" type="datetimeFigureOut">
              <a:rPr lang="en-US" smtClean="0"/>
              <a:t>21/08/2015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444F-9637-1147-B182-F7F840542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2CAEB-7F72-6D4E-8F1F-9CFB2F0BC34E}" type="datetimeFigureOut">
              <a:rPr lang="en-US" smtClean="0"/>
              <a:t>21/08/2015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444F-9637-1147-B182-F7F840542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2CAEB-7F72-6D4E-8F1F-9CFB2F0BC34E}" type="datetimeFigureOut">
              <a:rPr lang="en-US" smtClean="0"/>
              <a:t>21/08/2015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6444F-9637-1147-B182-F7F8405421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01130" y="1584429"/>
            <a:ext cx="8271969" cy="3968177"/>
            <a:chOff x="401130" y="1584429"/>
            <a:chExt cx="8271969" cy="3968177"/>
          </a:xfrm>
        </p:grpSpPr>
        <p:sp>
          <p:nvSpPr>
            <p:cNvPr id="146" name="TextBox 145"/>
            <p:cNvSpPr txBox="1"/>
            <p:nvPr/>
          </p:nvSpPr>
          <p:spPr>
            <a:xfrm>
              <a:off x="8348733" y="1584429"/>
              <a:ext cx="1846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grpSp>
          <p:nvGrpSpPr>
            <p:cNvPr id="177" name="Group 176"/>
            <p:cNvGrpSpPr/>
            <p:nvPr/>
          </p:nvGrpSpPr>
          <p:grpSpPr>
            <a:xfrm>
              <a:off x="1101038" y="2262437"/>
              <a:ext cx="4303892" cy="590698"/>
              <a:chOff x="1151838" y="2376737"/>
              <a:chExt cx="4303892" cy="590698"/>
            </a:xfrm>
          </p:grpSpPr>
          <p:sp>
            <p:nvSpPr>
              <p:cNvPr id="74" name="Isosceles Triangle 73"/>
              <p:cNvSpPr>
                <a:spLocks noChangeAspect="1"/>
              </p:cNvSpPr>
              <p:nvPr/>
            </p:nvSpPr>
            <p:spPr>
              <a:xfrm flipV="1">
                <a:off x="1151838" y="2458173"/>
                <a:ext cx="118355" cy="177533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1345587" y="2376737"/>
                <a:ext cx="16690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latin typeface="Calibri" pitchFamily="34" charset="0"/>
                  </a:rPr>
                  <a:t>Out-of-frame </a:t>
                </a:r>
                <a:r>
                  <a:rPr lang="en-US" sz="1400" b="1" dirty="0" err="1" smtClean="0">
                    <a:latin typeface="Calibri" pitchFamily="34" charset="0"/>
                  </a:rPr>
                  <a:t>indel</a:t>
                </a:r>
                <a:endParaRPr lang="en-US" sz="1400" b="1" dirty="0">
                  <a:latin typeface="Calibri" pitchFamily="34" charset="0"/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345587" y="2647193"/>
                <a:ext cx="16690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latin typeface="Calibri" pitchFamily="34" charset="0"/>
                  </a:rPr>
                  <a:t>Nonsense mutation</a:t>
                </a:r>
                <a:endParaRPr lang="en-US" sz="1400" b="1" dirty="0">
                  <a:latin typeface="Calibri" pitchFamily="34" charset="0"/>
                </a:endParaRPr>
              </a:p>
            </p:txBody>
          </p:sp>
          <p:sp>
            <p:nvSpPr>
              <p:cNvPr id="80" name="Isosceles Triangle 79"/>
              <p:cNvSpPr>
                <a:spLocks noChangeAspect="1"/>
              </p:cNvSpPr>
              <p:nvPr/>
            </p:nvSpPr>
            <p:spPr>
              <a:xfrm flipV="1">
                <a:off x="3609421" y="2482125"/>
                <a:ext cx="118355" cy="177533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3791556" y="2376737"/>
                <a:ext cx="13056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latin typeface="Calibri" pitchFamily="34" charset="0"/>
                  </a:rPr>
                  <a:t>In-frame </a:t>
                </a:r>
                <a:r>
                  <a:rPr lang="en-US" sz="1400" b="1" dirty="0" err="1" smtClean="0">
                    <a:latin typeface="Calibri" pitchFamily="34" charset="0"/>
                  </a:rPr>
                  <a:t>indel</a:t>
                </a:r>
                <a:endParaRPr lang="en-US" sz="1400" b="1" dirty="0">
                  <a:latin typeface="Calibri" pitchFamily="34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3786674" y="2659658"/>
                <a:ext cx="16690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err="1" smtClean="0">
                    <a:latin typeface="Calibri" pitchFamily="34" charset="0"/>
                  </a:rPr>
                  <a:t>Missense</a:t>
                </a:r>
                <a:r>
                  <a:rPr lang="en-US" sz="1400" b="1" dirty="0" smtClean="0">
                    <a:latin typeface="Calibri" pitchFamily="34" charset="0"/>
                  </a:rPr>
                  <a:t> mutation</a:t>
                </a:r>
                <a:endParaRPr lang="en-US" sz="1400" b="1" dirty="0">
                  <a:latin typeface="Calibri" pitchFamily="34" charset="0"/>
                </a:endParaRPr>
              </a:p>
            </p:txBody>
          </p:sp>
          <p:sp>
            <p:nvSpPr>
              <p:cNvPr id="160" name="Flowchart: Connector 58"/>
              <p:cNvSpPr>
                <a:spLocks noChangeAspect="1"/>
              </p:cNvSpPr>
              <p:nvPr/>
            </p:nvSpPr>
            <p:spPr>
              <a:xfrm>
                <a:off x="1151993" y="2776533"/>
                <a:ext cx="135356" cy="135356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  <p:sp>
            <p:nvSpPr>
              <p:cNvPr id="161" name="Flowchart: Connector 58"/>
              <p:cNvSpPr>
                <a:spLocks noChangeAspect="1"/>
              </p:cNvSpPr>
              <p:nvPr/>
            </p:nvSpPr>
            <p:spPr>
              <a:xfrm>
                <a:off x="3593160" y="2770772"/>
                <a:ext cx="135356" cy="135356"/>
              </a:xfrm>
              <a:prstGeom prst="flowChartConnector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/>
              </a:p>
            </p:txBody>
          </p:sp>
        </p:grpSp>
        <p:sp>
          <p:nvSpPr>
            <p:cNvPr id="7" name="Isosceles Triangle 6"/>
            <p:cNvSpPr>
              <a:spLocks noChangeAspect="1"/>
            </p:cNvSpPr>
            <p:nvPr/>
          </p:nvSpPr>
          <p:spPr>
            <a:xfrm flipV="1">
              <a:off x="1905680" y="3730612"/>
              <a:ext cx="118355" cy="177533"/>
            </a:xfrm>
            <a:prstGeom prst="triangl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1" name="Isosceles Triangle 10"/>
            <p:cNvSpPr>
              <a:spLocks noChangeAspect="1"/>
            </p:cNvSpPr>
            <p:nvPr/>
          </p:nvSpPr>
          <p:spPr>
            <a:xfrm flipV="1">
              <a:off x="1947234" y="3511359"/>
              <a:ext cx="118355" cy="177533"/>
            </a:xfrm>
            <a:prstGeom prst="triangl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2" name="Isosceles Triangle 11"/>
            <p:cNvSpPr>
              <a:spLocks noChangeAspect="1"/>
            </p:cNvSpPr>
            <p:nvPr/>
          </p:nvSpPr>
          <p:spPr>
            <a:xfrm flipV="1">
              <a:off x="7349845" y="3730612"/>
              <a:ext cx="118355" cy="177533"/>
            </a:xfrm>
            <a:prstGeom prst="triangl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4" name="Isosceles Triangle 13"/>
            <p:cNvSpPr>
              <a:spLocks noChangeAspect="1"/>
            </p:cNvSpPr>
            <p:nvPr/>
          </p:nvSpPr>
          <p:spPr>
            <a:xfrm flipV="1">
              <a:off x="7409952" y="3511359"/>
              <a:ext cx="118355" cy="177533"/>
            </a:xfrm>
            <a:prstGeom prst="triangl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8" name="Isosceles Triangle 17"/>
            <p:cNvSpPr>
              <a:spLocks noChangeAspect="1"/>
            </p:cNvSpPr>
            <p:nvPr/>
          </p:nvSpPr>
          <p:spPr>
            <a:xfrm flipV="1">
              <a:off x="2422496" y="3730612"/>
              <a:ext cx="118355" cy="177533"/>
            </a:xfrm>
            <a:prstGeom prst="triangl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1143000" y="3963897"/>
              <a:ext cx="7315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Isosceles Triangle 52"/>
            <p:cNvSpPr>
              <a:spLocks noChangeAspect="1"/>
            </p:cNvSpPr>
            <p:nvPr/>
          </p:nvSpPr>
          <p:spPr>
            <a:xfrm flipV="1">
              <a:off x="7460663" y="3051049"/>
              <a:ext cx="118355" cy="177533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01130" y="3485072"/>
              <a:ext cx="882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alibri" pitchFamily="34" charset="0"/>
                </a:rPr>
                <a:t>D</a:t>
              </a:r>
              <a:r>
                <a:rPr lang="en-US" b="1" dirty="0" smtClean="0">
                  <a:latin typeface="Calibri" pitchFamily="34" charset="0"/>
                </a:rPr>
                <a:t>ouble</a:t>
              </a:r>
              <a:endParaRPr lang="en-US" b="1" dirty="0">
                <a:latin typeface="Calibri" pitchFamily="34" charset="0"/>
              </a:endParaRPr>
            </a:p>
          </p:txBody>
        </p:sp>
        <p:sp>
          <p:nvSpPr>
            <p:cNvPr id="56" name="Isosceles Triangle 55"/>
            <p:cNvSpPr>
              <a:spLocks noChangeAspect="1"/>
            </p:cNvSpPr>
            <p:nvPr/>
          </p:nvSpPr>
          <p:spPr>
            <a:xfrm flipV="1">
              <a:off x="2156250" y="3511359"/>
              <a:ext cx="118355" cy="177533"/>
            </a:xfrm>
            <a:prstGeom prst="triangl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7" name="Isosceles Triangle 56"/>
            <p:cNvSpPr>
              <a:spLocks noChangeAspect="1"/>
            </p:cNvSpPr>
            <p:nvPr/>
          </p:nvSpPr>
          <p:spPr>
            <a:xfrm flipV="1">
              <a:off x="1689973" y="3730612"/>
              <a:ext cx="118355" cy="177533"/>
            </a:xfrm>
            <a:prstGeom prst="triangl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8" name="Isosceles Triangle 57"/>
            <p:cNvSpPr>
              <a:spLocks noChangeAspect="1"/>
            </p:cNvSpPr>
            <p:nvPr/>
          </p:nvSpPr>
          <p:spPr>
            <a:xfrm flipV="1">
              <a:off x="5246681" y="3730612"/>
              <a:ext cx="118355" cy="177533"/>
            </a:xfrm>
            <a:prstGeom prst="triangl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9" name="Isosceles Triangle 58"/>
            <p:cNvSpPr>
              <a:spLocks noChangeAspect="1"/>
            </p:cNvSpPr>
            <p:nvPr/>
          </p:nvSpPr>
          <p:spPr>
            <a:xfrm flipV="1">
              <a:off x="3035561" y="3730612"/>
              <a:ext cx="118355" cy="177533"/>
            </a:xfrm>
            <a:prstGeom prst="triangl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60" name="Isosceles Triangle 59"/>
            <p:cNvSpPr>
              <a:spLocks noChangeAspect="1"/>
            </p:cNvSpPr>
            <p:nvPr/>
          </p:nvSpPr>
          <p:spPr>
            <a:xfrm flipV="1">
              <a:off x="2125340" y="3739880"/>
              <a:ext cx="118355" cy="177533"/>
            </a:xfrm>
            <a:prstGeom prst="triangl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63" name="Isosceles Triangle 62"/>
            <p:cNvSpPr>
              <a:spLocks noChangeAspect="1"/>
            </p:cNvSpPr>
            <p:nvPr/>
          </p:nvSpPr>
          <p:spPr>
            <a:xfrm flipV="1">
              <a:off x="1568235" y="3730612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67" name="Isosceles Triangle 66"/>
            <p:cNvSpPr>
              <a:spLocks noChangeAspect="1"/>
            </p:cNvSpPr>
            <p:nvPr/>
          </p:nvSpPr>
          <p:spPr>
            <a:xfrm flipV="1">
              <a:off x="4502847" y="3730612"/>
              <a:ext cx="118355" cy="177533"/>
            </a:xfrm>
            <a:prstGeom prst="triangl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68" name="Isosceles Triangle 67"/>
            <p:cNvSpPr>
              <a:spLocks noChangeAspect="1"/>
            </p:cNvSpPr>
            <p:nvPr/>
          </p:nvSpPr>
          <p:spPr>
            <a:xfrm flipV="1">
              <a:off x="1568274" y="3511359"/>
              <a:ext cx="118355" cy="177533"/>
            </a:xfrm>
            <a:prstGeom prst="triangl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69" name="Isosceles Triangle 68"/>
            <p:cNvSpPr>
              <a:spLocks noChangeAspect="1"/>
            </p:cNvSpPr>
            <p:nvPr/>
          </p:nvSpPr>
          <p:spPr>
            <a:xfrm flipV="1">
              <a:off x="2782374" y="3730612"/>
              <a:ext cx="118355" cy="177533"/>
            </a:xfrm>
            <a:prstGeom prst="triangl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70" name="Isosceles Triangle 69"/>
            <p:cNvSpPr>
              <a:spLocks noChangeAspect="1"/>
            </p:cNvSpPr>
            <p:nvPr/>
          </p:nvSpPr>
          <p:spPr>
            <a:xfrm flipV="1">
              <a:off x="7406494" y="3271605"/>
              <a:ext cx="118355" cy="177533"/>
            </a:xfrm>
            <a:prstGeom prst="triangl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71" name="Isosceles Triangle 70"/>
            <p:cNvSpPr>
              <a:spLocks noChangeAspect="1"/>
            </p:cNvSpPr>
            <p:nvPr/>
          </p:nvSpPr>
          <p:spPr>
            <a:xfrm flipV="1">
              <a:off x="1969675" y="3271605"/>
              <a:ext cx="118355" cy="177533"/>
            </a:xfrm>
            <a:prstGeom prst="triangle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3" name="Flowchart: Connector 58"/>
            <p:cNvSpPr>
              <a:spLocks noChangeAspect="1"/>
            </p:cNvSpPr>
            <p:nvPr/>
          </p:nvSpPr>
          <p:spPr>
            <a:xfrm>
              <a:off x="7995767" y="3751700"/>
              <a:ext cx="135356" cy="135356"/>
            </a:xfrm>
            <a:prstGeom prst="flowChartConnector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 smtClean="0"/>
                <a:t>7</a:t>
              </a:r>
              <a:endParaRPr lang="en-GB" sz="1200" dirty="0"/>
            </a:p>
          </p:txBody>
        </p:sp>
        <p:sp>
          <p:nvSpPr>
            <p:cNvPr id="164" name="Isosceles Triangle 163"/>
            <p:cNvSpPr>
              <a:spLocks noChangeAspect="1"/>
            </p:cNvSpPr>
            <p:nvPr/>
          </p:nvSpPr>
          <p:spPr>
            <a:xfrm flipV="1">
              <a:off x="7489231" y="2823140"/>
              <a:ext cx="118355" cy="177533"/>
            </a:xfrm>
            <a:prstGeom prst="triangl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5" name="Isosceles Triangle 164"/>
            <p:cNvSpPr>
              <a:spLocks noChangeAspect="1"/>
            </p:cNvSpPr>
            <p:nvPr/>
          </p:nvSpPr>
          <p:spPr>
            <a:xfrm flipV="1">
              <a:off x="7502245" y="3730612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6" name="Flowchart: Connector 58"/>
            <p:cNvSpPr>
              <a:spLocks noChangeAspect="1"/>
            </p:cNvSpPr>
            <p:nvPr/>
          </p:nvSpPr>
          <p:spPr>
            <a:xfrm>
              <a:off x="7716424" y="3751700"/>
              <a:ext cx="135356" cy="135356"/>
            </a:xfrm>
            <a:prstGeom prst="flowChartConnector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7" name="Isosceles Triangle 166"/>
            <p:cNvSpPr>
              <a:spLocks noChangeAspect="1"/>
            </p:cNvSpPr>
            <p:nvPr/>
          </p:nvSpPr>
          <p:spPr>
            <a:xfrm flipV="1">
              <a:off x="7748626" y="3511359"/>
              <a:ext cx="118355" cy="177533"/>
            </a:xfrm>
            <a:prstGeom prst="triangl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8" name="Flowchart: Connector 58"/>
            <p:cNvSpPr>
              <a:spLocks noChangeAspect="1"/>
            </p:cNvSpPr>
            <p:nvPr/>
          </p:nvSpPr>
          <p:spPr>
            <a:xfrm>
              <a:off x="7200010" y="3751700"/>
              <a:ext cx="135356" cy="135356"/>
            </a:xfrm>
            <a:prstGeom prst="flowChartConnector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6792361" y="4439378"/>
              <a:ext cx="588733" cy="62101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3744311" y="4458192"/>
              <a:ext cx="1464880" cy="57125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2572166" y="4421752"/>
              <a:ext cx="559746" cy="62759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Isosceles Triangle 3"/>
            <p:cNvSpPr>
              <a:spLocks noChangeAspect="1"/>
            </p:cNvSpPr>
            <p:nvPr/>
          </p:nvSpPr>
          <p:spPr>
            <a:xfrm flipV="1">
              <a:off x="3349777" y="4203199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" name="Isosceles Triangle 4"/>
            <p:cNvSpPr>
              <a:spLocks noChangeAspect="1"/>
            </p:cNvSpPr>
            <p:nvPr/>
          </p:nvSpPr>
          <p:spPr>
            <a:xfrm flipV="1">
              <a:off x="4919318" y="4203199"/>
              <a:ext cx="118355" cy="17753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" name="Isosceles Triangle 7"/>
            <p:cNvSpPr>
              <a:spLocks noChangeAspect="1"/>
            </p:cNvSpPr>
            <p:nvPr/>
          </p:nvSpPr>
          <p:spPr>
            <a:xfrm flipV="1">
              <a:off x="7631937" y="4203199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0" name="Isosceles Triangle 9"/>
            <p:cNvSpPr>
              <a:spLocks noChangeAspect="1"/>
            </p:cNvSpPr>
            <p:nvPr/>
          </p:nvSpPr>
          <p:spPr>
            <a:xfrm flipV="1">
              <a:off x="3467561" y="4203199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3" name="Isosceles Triangle 12"/>
            <p:cNvSpPr>
              <a:spLocks noChangeAspect="1"/>
            </p:cNvSpPr>
            <p:nvPr/>
          </p:nvSpPr>
          <p:spPr>
            <a:xfrm flipV="1">
              <a:off x="3102370" y="4203199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" name="Isosceles Triangle 14"/>
            <p:cNvSpPr>
              <a:spLocks noChangeAspect="1"/>
            </p:cNvSpPr>
            <p:nvPr/>
          </p:nvSpPr>
          <p:spPr>
            <a:xfrm flipV="1">
              <a:off x="1559093" y="4203199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" name="Isosceles Triangle 15"/>
            <p:cNvSpPr>
              <a:spLocks noChangeAspect="1"/>
            </p:cNvSpPr>
            <p:nvPr/>
          </p:nvSpPr>
          <p:spPr>
            <a:xfrm flipV="1">
              <a:off x="6713157" y="4203199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" name="Isosceles Triangle 16"/>
            <p:cNvSpPr>
              <a:spLocks noChangeAspect="1"/>
            </p:cNvSpPr>
            <p:nvPr/>
          </p:nvSpPr>
          <p:spPr>
            <a:xfrm flipV="1">
              <a:off x="1781980" y="4203199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43000" y="4434913"/>
              <a:ext cx="7315200" cy="614436"/>
            </a:xfrm>
            <a:prstGeom prst="rect">
              <a:avLst/>
            </a:pr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16200000" flipV="1">
              <a:off x="2252644" y="4742528"/>
              <a:ext cx="613641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7071727" y="4743570"/>
              <a:ext cx="609971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6485078" y="4742652"/>
              <a:ext cx="61180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 rot="16200000">
              <a:off x="2464106" y="4530374"/>
              <a:ext cx="716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alibri" pitchFamily="34" charset="0"/>
                </a:rPr>
                <a:t>TAD1</a:t>
              </a:r>
              <a:endParaRPr lang="en-US" b="1" dirty="0">
                <a:latin typeface="Calibri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25818" y="4548866"/>
              <a:ext cx="716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alibri" pitchFamily="34" charset="0"/>
                </a:rPr>
                <a:t>TAD2</a:t>
              </a:r>
              <a:endParaRPr lang="en-US" b="1" dirty="0">
                <a:latin typeface="Calibri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68030" y="4548866"/>
              <a:ext cx="716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alibri" pitchFamily="34" charset="0"/>
                </a:rPr>
                <a:t>DBD</a:t>
              </a:r>
              <a:endParaRPr lang="en-US" b="1" dirty="0">
                <a:latin typeface="Calibri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92456" y="4548866"/>
              <a:ext cx="716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alibri" pitchFamily="34" charset="0"/>
                </a:rPr>
                <a:t>LZD</a:t>
              </a:r>
              <a:endParaRPr lang="en-US" b="1" dirty="0">
                <a:latin typeface="Calibri" pitchFamily="34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1131065" y="5399737"/>
              <a:ext cx="440675" cy="0"/>
            </a:xfrm>
            <a:prstGeom prst="straightConnector1">
              <a:avLst/>
            </a:prstGeom>
            <a:ln w="19050"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1140244" y="5080245"/>
              <a:ext cx="1836" cy="328671"/>
            </a:xfrm>
            <a:prstGeom prst="straightConnector1">
              <a:avLst/>
            </a:prstGeom>
            <a:ln w="19050">
              <a:solidFill>
                <a:srgbClr val="0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501966" y="5183274"/>
              <a:ext cx="5636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alibri" pitchFamily="34" charset="0"/>
                </a:rPr>
                <a:t>p42</a:t>
              </a:r>
              <a:endParaRPr lang="en-US" b="1" dirty="0">
                <a:latin typeface="Calibri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79774" y="5183274"/>
              <a:ext cx="5636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alibri" pitchFamily="34" charset="0"/>
                </a:rPr>
                <a:t>p30</a:t>
              </a:r>
              <a:endParaRPr lang="en-US" b="1" dirty="0">
                <a:latin typeface="Calibri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1130" y="4052420"/>
              <a:ext cx="7525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alibri" pitchFamily="34" charset="0"/>
                </a:rPr>
                <a:t>Single</a:t>
              </a:r>
              <a:endParaRPr lang="en-US" b="1" dirty="0">
                <a:latin typeface="Calibri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218397" y="4978272"/>
              <a:ext cx="531895" cy="314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Calibri" pitchFamily="34" charset="0"/>
                </a:rPr>
                <a:t>307</a:t>
              </a:r>
              <a:endParaRPr lang="en-US" sz="1400" b="1" dirty="0">
                <a:latin typeface="Calibri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195378" y="4984864"/>
              <a:ext cx="4777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Calibri" pitchFamily="34" charset="0"/>
                </a:rPr>
                <a:t>358</a:t>
              </a:r>
              <a:endParaRPr lang="en-US" sz="1400" b="1" dirty="0">
                <a:latin typeface="Calibri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352307" y="4984864"/>
              <a:ext cx="4554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Calibri" pitchFamily="34" charset="0"/>
                </a:rPr>
                <a:t>7</a:t>
              </a:r>
              <a:r>
                <a:rPr lang="en-US" sz="1400" b="1" dirty="0" smtClean="0">
                  <a:latin typeface="Calibri" pitchFamily="34" charset="0"/>
                </a:rPr>
                <a:t>0</a:t>
              </a:r>
              <a:endParaRPr lang="en-US" sz="1400" b="1" dirty="0">
                <a:latin typeface="Calibri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57318" y="4984864"/>
              <a:ext cx="36500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Calibri" pitchFamily="34" charset="0"/>
                </a:rPr>
                <a:t>97</a:t>
              </a:r>
              <a:endParaRPr lang="en-US" sz="1400" b="1" dirty="0">
                <a:latin typeface="Calibri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25121" y="4984864"/>
              <a:ext cx="4888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Calibri" pitchFamily="34" charset="0"/>
                </a:rPr>
                <a:t>200</a:t>
              </a:r>
              <a:endParaRPr lang="en-US" sz="1400" b="1" dirty="0">
                <a:latin typeface="Calibri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632669" y="4984864"/>
              <a:ext cx="5673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Calibri" pitchFamily="34" charset="0"/>
                </a:rPr>
                <a:t>278</a:t>
              </a:r>
              <a:endParaRPr lang="en-US" sz="1400" b="1" dirty="0">
                <a:latin typeface="Calibri" pitchFamily="34" charset="0"/>
              </a:endParaRPr>
            </a:p>
          </p:txBody>
        </p:sp>
        <p:sp>
          <p:nvSpPr>
            <p:cNvPr id="47" name="Isosceles Triangle 46"/>
            <p:cNvSpPr>
              <a:spLocks noChangeAspect="1"/>
            </p:cNvSpPr>
            <p:nvPr/>
          </p:nvSpPr>
          <p:spPr>
            <a:xfrm flipV="1">
              <a:off x="7352032" y="4203199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48" name="Isosceles Triangle 47"/>
            <p:cNvSpPr>
              <a:spLocks noChangeAspect="1"/>
            </p:cNvSpPr>
            <p:nvPr/>
          </p:nvSpPr>
          <p:spPr>
            <a:xfrm flipV="1">
              <a:off x="6261161" y="4203199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49" name="Isosceles Triangle 48"/>
            <p:cNvSpPr>
              <a:spLocks noChangeAspect="1"/>
            </p:cNvSpPr>
            <p:nvPr/>
          </p:nvSpPr>
          <p:spPr>
            <a:xfrm flipV="1">
              <a:off x="6169457" y="4203199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2" name="Isosceles Triangle 51"/>
            <p:cNvSpPr>
              <a:spLocks noChangeAspect="1"/>
            </p:cNvSpPr>
            <p:nvPr/>
          </p:nvSpPr>
          <p:spPr>
            <a:xfrm flipV="1">
              <a:off x="2035167" y="4203199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4" name="Isosceles Triangle 53"/>
            <p:cNvSpPr>
              <a:spLocks noChangeAspect="1"/>
            </p:cNvSpPr>
            <p:nvPr/>
          </p:nvSpPr>
          <p:spPr>
            <a:xfrm flipV="1">
              <a:off x="5945136" y="4203199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cxnSp>
          <p:nvCxnSpPr>
            <p:cNvPr id="148" name="Straight Connector 147"/>
            <p:cNvCxnSpPr/>
            <p:nvPr/>
          </p:nvCxnSpPr>
          <p:spPr>
            <a:xfrm rot="5400000">
              <a:off x="2243984" y="4744912"/>
              <a:ext cx="629369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5400000">
              <a:off x="2820844" y="4740570"/>
              <a:ext cx="629369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rot="5400000">
              <a:off x="4908001" y="4744912"/>
              <a:ext cx="629369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/>
            <p:nvPr/>
          </p:nvCxnSpPr>
          <p:spPr>
            <a:xfrm>
              <a:off x="3515003" y="5432341"/>
              <a:ext cx="440675" cy="0"/>
            </a:xfrm>
            <a:prstGeom prst="straightConnector1">
              <a:avLst/>
            </a:prstGeom>
            <a:ln w="19050">
              <a:solidFill>
                <a:srgbClr val="0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>
            <a:xfrm flipV="1">
              <a:off x="3524182" y="5112849"/>
              <a:ext cx="1836" cy="328671"/>
            </a:xfrm>
            <a:prstGeom prst="straightConnector1">
              <a:avLst/>
            </a:prstGeom>
            <a:ln w="19050">
              <a:solidFill>
                <a:srgbClr val="00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Flowchart: Connector 58"/>
            <p:cNvSpPr>
              <a:spLocks noChangeAspect="1"/>
            </p:cNvSpPr>
            <p:nvPr/>
          </p:nvSpPr>
          <p:spPr>
            <a:xfrm>
              <a:off x="5454838" y="4224287"/>
              <a:ext cx="135356" cy="135356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8" name="Isosceles Triangle 157"/>
            <p:cNvSpPr>
              <a:spLocks noChangeAspect="1"/>
            </p:cNvSpPr>
            <p:nvPr/>
          </p:nvSpPr>
          <p:spPr>
            <a:xfrm flipV="1">
              <a:off x="3254770" y="4203199"/>
              <a:ext cx="118355" cy="17753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9" name="Flowchart: Connector 58"/>
            <p:cNvSpPr>
              <a:spLocks noChangeAspect="1"/>
            </p:cNvSpPr>
            <p:nvPr/>
          </p:nvSpPr>
          <p:spPr>
            <a:xfrm>
              <a:off x="7940264" y="4224287"/>
              <a:ext cx="135356" cy="135356"/>
            </a:xfrm>
            <a:prstGeom prst="flowChartConnector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3410010" y="5073089"/>
              <a:ext cx="199411" cy="1919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94043" y="4984864"/>
              <a:ext cx="5857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Calibri" pitchFamily="34" charset="0"/>
                </a:rPr>
                <a:t>120</a:t>
              </a:r>
              <a:endParaRPr lang="en-US" sz="1400" b="1" dirty="0">
                <a:latin typeface="Calibri" pitchFamily="34" charset="0"/>
              </a:endParaRPr>
            </a:p>
          </p:txBody>
        </p:sp>
        <p:cxnSp>
          <p:nvCxnSpPr>
            <p:cNvPr id="151" name="Straight Connector 150"/>
            <p:cNvCxnSpPr/>
            <p:nvPr/>
          </p:nvCxnSpPr>
          <p:spPr>
            <a:xfrm rot="5400000">
              <a:off x="3416132" y="4739153"/>
              <a:ext cx="629369" cy="1588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TextBox 178"/>
            <p:cNvSpPr txBox="1"/>
            <p:nvPr/>
          </p:nvSpPr>
          <p:spPr>
            <a:xfrm>
              <a:off x="492823" y="4984864"/>
              <a:ext cx="5231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Calibri" pitchFamily="34" charset="0"/>
                </a:rPr>
                <a:t>AA</a:t>
              </a:r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744679" y="621366"/>
            <a:ext cx="712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/>
                <a:cs typeface="Cambria"/>
              </a:rPr>
              <a:t>Fig. 1</a:t>
            </a:r>
            <a:endParaRPr lang="en-US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34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Rosemary Gale</dc:creator>
  <cp:lastModifiedBy>Microsoft Office User</cp:lastModifiedBy>
  <cp:revision>13</cp:revision>
  <dcterms:created xsi:type="dcterms:W3CDTF">2015-07-15T12:13:39Z</dcterms:created>
  <dcterms:modified xsi:type="dcterms:W3CDTF">2015-08-21T11:20:48Z</dcterms:modified>
</cp:coreProperties>
</file>