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8" r:id="rId2"/>
    <p:sldId id="26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78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6">
                <a:lumMod val="20000"/>
                <a:lumOff val="80000"/>
              </a:schemeClr>
            </a:solidFill>
          </c:spPr>
          <c:invertIfNegative val="0"/>
          <c:cat>
            <c:strRef>
              <c:f>Sheet1!$B$1:$C$1</c:f>
              <c:strCache>
                <c:ptCount val="2"/>
                <c:pt idx="0">
                  <c:v>No AFVS</c:v>
                </c:pt>
                <c:pt idx="1">
                  <c:v>AFVS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</c:numCache>
            </c:numRef>
          </c:val>
        </c:ser>
        <c:ser>
          <c:idx val="1"/>
          <c:order val="1"/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cat>
            <c:strRef>
              <c:f>Sheet1!$B$1:$C$1</c:f>
              <c:strCache>
                <c:ptCount val="2"/>
                <c:pt idx="0">
                  <c:v>No AFVS</c:v>
                </c:pt>
                <c:pt idx="1">
                  <c:v>AFVS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1662.79</c:v>
                </c:pt>
                <c:pt idx="1">
                  <c:v>1082.81</c:v>
                </c:pt>
              </c:numCache>
            </c:numRef>
          </c:val>
        </c:ser>
        <c:ser>
          <c:idx val="2"/>
          <c:order val="2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Sheet1!$B$1:$C$1</c:f>
              <c:strCache>
                <c:ptCount val="2"/>
                <c:pt idx="0">
                  <c:v>No AFVS</c:v>
                </c:pt>
                <c:pt idx="1">
                  <c:v>AFVS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13.5493971</c:v>
                </c:pt>
                <c:pt idx="1">
                  <c:v>41.4979528</c:v>
                </c:pt>
              </c:numCache>
            </c:numRef>
          </c:val>
        </c:ser>
        <c:ser>
          <c:idx val="3"/>
          <c:order val="3"/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Sheet1!$B$1:$C$1</c:f>
              <c:strCache>
                <c:ptCount val="2"/>
                <c:pt idx="0">
                  <c:v>No AFVS</c:v>
                </c:pt>
                <c:pt idx="1">
                  <c:v>AFVS</c:v>
                </c:pt>
              </c:strCache>
            </c:strRef>
          </c:cat>
          <c:val>
            <c:numRef>
              <c:f>Sheet1!$B$5:$C$5</c:f>
              <c:numCache>
                <c:formatCode>General</c:formatCode>
                <c:ptCount val="2"/>
                <c:pt idx="0">
                  <c:v>267.36785450000002</c:v>
                </c:pt>
                <c:pt idx="1">
                  <c:v>375.98082110000001</c:v>
                </c:pt>
              </c:numCache>
            </c:numRef>
          </c:val>
        </c:ser>
        <c:ser>
          <c:idx val="4"/>
          <c:order val="4"/>
          <c:spPr>
            <a:solidFill>
              <a:schemeClr val="accent4">
                <a:lumMod val="40000"/>
                <a:lumOff val="60000"/>
              </a:schemeClr>
            </a:solidFill>
          </c:spPr>
          <c:invertIfNegative val="0"/>
          <c:cat>
            <c:strRef>
              <c:f>Sheet1!$B$1:$C$1</c:f>
              <c:strCache>
                <c:ptCount val="2"/>
                <c:pt idx="0">
                  <c:v>No AFVS</c:v>
                </c:pt>
                <c:pt idx="1">
                  <c:v>AFVS</c:v>
                </c:pt>
              </c:strCache>
            </c:strRef>
          </c:cat>
          <c:val>
            <c:numRef>
              <c:f>Sheet1!$B$6:$C$6</c:f>
              <c:numCache>
                <c:formatCode>General</c:formatCode>
                <c:ptCount val="2"/>
                <c:pt idx="0">
                  <c:v>834.14084390000005</c:v>
                </c:pt>
                <c:pt idx="1">
                  <c:v>691.37155029999997</c:v>
                </c:pt>
              </c:numCache>
            </c:numRef>
          </c:val>
        </c:ser>
        <c:ser>
          <c:idx val="5"/>
          <c:order val="5"/>
          <c:spPr>
            <a:solidFill>
              <a:schemeClr val="bg1">
                <a:lumMod val="95000"/>
              </a:schemeClr>
            </a:solidFill>
          </c:spPr>
          <c:invertIfNegative val="0"/>
          <c:cat>
            <c:strRef>
              <c:f>Sheet1!$B$1:$C$1</c:f>
              <c:strCache>
                <c:ptCount val="2"/>
                <c:pt idx="0">
                  <c:v>No AFVS</c:v>
                </c:pt>
                <c:pt idx="1">
                  <c:v>AFVS</c:v>
                </c:pt>
              </c:strCache>
            </c:strRef>
          </c:cat>
          <c:val>
            <c:numRef>
              <c:f>Sheet1!$B$7:$C$7</c:f>
              <c:numCache>
                <c:formatCode>General</c:formatCode>
                <c:ptCount val="2"/>
                <c:pt idx="0">
                  <c:v>157.29287909999999</c:v>
                </c:pt>
                <c:pt idx="1">
                  <c:v>134.25584050000001</c:v>
                </c:pt>
              </c:numCache>
            </c:numRef>
          </c:val>
        </c:ser>
        <c:ser>
          <c:idx val="6"/>
          <c:order val="6"/>
          <c:spPr>
            <a:solidFill>
              <a:schemeClr val="bg1">
                <a:lumMod val="50000"/>
              </a:schemeClr>
            </a:solidFill>
          </c:spPr>
          <c:invertIfNegative val="0"/>
          <c:cat>
            <c:strRef>
              <c:f>Sheet1!$B$1:$C$1</c:f>
              <c:strCache>
                <c:ptCount val="2"/>
                <c:pt idx="0">
                  <c:v>No AFVS</c:v>
                </c:pt>
                <c:pt idx="1">
                  <c:v>AFVS</c:v>
                </c:pt>
              </c:strCache>
            </c:strRef>
          </c:cat>
          <c:val>
            <c:numRef>
              <c:f>Sheet1!$B$8:$C$8</c:f>
              <c:numCache>
                <c:formatCode>General</c:formatCode>
                <c:ptCount val="2"/>
                <c:pt idx="0">
                  <c:v>4.4347137999999999</c:v>
                </c:pt>
                <c:pt idx="1">
                  <c:v>3.4683617999999998</c:v>
                </c:pt>
              </c:numCache>
            </c:numRef>
          </c:val>
        </c:ser>
        <c:ser>
          <c:idx val="7"/>
          <c:order val="7"/>
          <c:spPr>
            <a:solidFill>
              <a:schemeClr val="accent5">
                <a:lumMod val="40000"/>
                <a:lumOff val="60000"/>
              </a:schemeClr>
            </a:solidFill>
          </c:spPr>
          <c:invertIfNegative val="0"/>
          <c:cat>
            <c:strRef>
              <c:f>Sheet1!$B$1:$C$1</c:f>
              <c:strCache>
                <c:ptCount val="2"/>
                <c:pt idx="0">
                  <c:v>No AFVS</c:v>
                </c:pt>
                <c:pt idx="1">
                  <c:v>AFVS</c:v>
                </c:pt>
              </c:strCache>
            </c:strRef>
          </c:cat>
          <c:val>
            <c:numRef>
              <c:f>Sheet1!$B$9:$C$9</c:f>
              <c:numCache>
                <c:formatCode>General</c:formatCode>
                <c:ptCount val="2"/>
                <c:pt idx="0">
                  <c:v>497.11649599999998</c:v>
                </c:pt>
                <c:pt idx="1">
                  <c:v>497.8249386</c:v>
                </c:pt>
              </c:numCache>
            </c:numRef>
          </c:val>
        </c:ser>
        <c:ser>
          <c:idx val="8"/>
          <c:order val="8"/>
          <c:invertIfNegative val="0"/>
          <c:dPt>
            <c:idx val="1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cat>
            <c:strRef>
              <c:f>Sheet1!$B$1:$C$1</c:f>
              <c:strCache>
                <c:ptCount val="2"/>
                <c:pt idx="0">
                  <c:v>No AFVS</c:v>
                </c:pt>
                <c:pt idx="1">
                  <c:v>AFVS</c:v>
                </c:pt>
              </c:strCache>
            </c:strRef>
          </c:cat>
          <c:val>
            <c:numRef>
              <c:f>Sheet1!$B$10:$C$10</c:f>
              <c:numCache>
                <c:formatCode>General</c:formatCode>
                <c:ptCount val="2"/>
                <c:pt idx="0">
                  <c:v>0</c:v>
                </c:pt>
                <c:pt idx="1">
                  <c:v>311.72483149999999</c:v>
                </c:pt>
              </c:numCache>
            </c:numRef>
          </c:val>
        </c:ser>
        <c:ser>
          <c:idx val="9"/>
          <c:order val="9"/>
          <c:invertIfNegative val="0"/>
          <c:cat>
            <c:strRef>
              <c:f>Sheet1!$B$1:$C$1</c:f>
              <c:strCache>
                <c:ptCount val="2"/>
                <c:pt idx="0">
                  <c:v>No AFVS</c:v>
                </c:pt>
                <c:pt idx="1">
                  <c:v>AFVS</c:v>
                </c:pt>
              </c:strCache>
            </c:strRef>
          </c:cat>
          <c:val>
            <c:numRef>
              <c:f>Sheet1!$B$11:$C$11</c:f>
              <c:numCache>
                <c:formatCode>General</c:formatCode>
                <c:ptCount val="2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7951504"/>
        <c:axId val="77950720"/>
      </c:barChart>
      <c:catAx>
        <c:axId val="779515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700"/>
            </a:pPr>
            <a:endParaRPr lang="en-US"/>
          </a:p>
        </c:txPr>
        <c:crossAx val="77950720"/>
        <c:crosses val="autoZero"/>
        <c:auto val="1"/>
        <c:lblAlgn val="ctr"/>
        <c:lblOffset val="100"/>
        <c:noMultiLvlLbl val="0"/>
      </c:catAx>
      <c:valAx>
        <c:axId val="77950720"/>
        <c:scaling>
          <c:orientation val="minMax"/>
          <c:max val="3500"/>
          <c:min val="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700"/>
            </a:pPr>
            <a:endParaRPr lang="en-US"/>
          </a:p>
        </c:txPr>
        <c:crossAx val="779515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84C0EC-7FD7-4B53-9F34-C52BD3E7687E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103733-A817-42C3-B061-8359E3A8EF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55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400" smtClean="0"/>
              <a:t>Now.....</a:t>
            </a:r>
            <a:endParaRPr lang="en-GB" sz="1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0C72A7-F7E0-4C75-8214-FC829EDC403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771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22678-FEF0-4C1D-8736-0458EEE7B624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A3C97-2700-46C0-812A-F64EAF2BA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73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22678-FEF0-4C1D-8736-0458EEE7B624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A3C97-2700-46C0-812A-F64EAF2BA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58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22678-FEF0-4C1D-8736-0458EEE7B624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A3C97-2700-46C0-812A-F64EAF2BA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31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22678-FEF0-4C1D-8736-0458EEE7B624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A3C97-2700-46C0-812A-F64EAF2BA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6923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22678-FEF0-4C1D-8736-0458EEE7B624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A3C97-2700-46C0-812A-F64EAF2BA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708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22678-FEF0-4C1D-8736-0458EEE7B624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A3C97-2700-46C0-812A-F64EAF2BA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283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22678-FEF0-4C1D-8736-0458EEE7B624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A3C97-2700-46C0-812A-F64EAF2BA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140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22678-FEF0-4C1D-8736-0458EEE7B624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A3C97-2700-46C0-812A-F64EAF2BA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6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22678-FEF0-4C1D-8736-0458EEE7B624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A3C97-2700-46C0-812A-F64EAF2BA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447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22678-FEF0-4C1D-8736-0458EEE7B624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A3C97-2700-46C0-812A-F64EAF2BA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507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22678-FEF0-4C1D-8736-0458EEE7B624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A3C97-2700-46C0-812A-F64EAF2BA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12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22678-FEF0-4C1D-8736-0458EEE7B624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A3C97-2700-46C0-812A-F64EAF2BA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52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15533" y="4679266"/>
            <a:ext cx="5844073" cy="206084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071813" y="1417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3958" tIns="45720" rIns="53958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655888" y="160020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116630"/>
            <a:ext cx="854214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mtClean="0">
                <a:ea typeface="Calibri"/>
                <a:cs typeface="Times New Roman"/>
              </a:rPr>
              <a:t>Overall programme costs in ($m over 20 years from 2022-2042) according to whether the</a:t>
            </a:r>
          </a:p>
          <a:p>
            <a:r>
              <a:rPr lang="en-GB" smtClean="0">
                <a:ea typeface="Calibri"/>
                <a:cs typeface="Times New Roman"/>
              </a:rPr>
              <a:t>ART-free viral suppression (AFVS) intervention is introduced or not (discounted at 3%  </a:t>
            </a:r>
          </a:p>
          <a:p>
            <a:r>
              <a:rPr lang="en-GB" smtClean="0">
                <a:ea typeface="Calibri"/>
                <a:cs typeface="Times New Roman"/>
              </a:rPr>
              <a:t>per annum from 2015 ) </a:t>
            </a:r>
            <a:endParaRPr lang="en-GB">
              <a:ea typeface="Calibri"/>
              <a:cs typeface="Times New Roman"/>
            </a:endParaRPr>
          </a:p>
        </p:txBody>
      </p:sp>
      <p:graphicFrame>
        <p:nvGraphicFramePr>
          <p:cNvPr id="7" name="Chart 6"/>
          <p:cNvGraphicFramePr/>
          <p:nvPr>
            <p:extLst/>
          </p:nvPr>
        </p:nvGraphicFramePr>
        <p:xfrm>
          <a:off x="539552" y="748000"/>
          <a:ext cx="7902133" cy="38479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/>
          <p:cNvSpPr/>
          <p:nvPr/>
        </p:nvSpPr>
        <p:spPr>
          <a:xfrm>
            <a:off x="611560" y="4679265"/>
            <a:ext cx="6858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smtClean="0"/>
              <a:t>ART</a:t>
            </a:r>
          </a:p>
          <a:p>
            <a:r>
              <a:rPr lang="en-GB" sz="1600" smtClean="0"/>
              <a:t>CD4 tests 	</a:t>
            </a:r>
          </a:p>
          <a:p>
            <a:r>
              <a:rPr lang="en-GB" sz="1600" smtClean="0"/>
              <a:t>VL tests 	</a:t>
            </a:r>
          </a:p>
          <a:p>
            <a:r>
              <a:rPr lang="en-GB" sz="1600" smtClean="0"/>
              <a:t>clinic visits 	</a:t>
            </a:r>
          </a:p>
          <a:p>
            <a:r>
              <a:rPr lang="en-GB" sz="1600" smtClean="0"/>
              <a:t>treatment and care for WHO stage 3 and 4 conditions </a:t>
            </a:r>
          </a:p>
          <a:p>
            <a:r>
              <a:rPr lang="en-GB" sz="1600" smtClean="0"/>
              <a:t>ART adherence intervention when VL &gt; 1000</a:t>
            </a:r>
            <a:r>
              <a:rPr lang="en-GB" sz="1600"/>
              <a:t>	</a:t>
            </a:r>
          </a:p>
          <a:p>
            <a:r>
              <a:rPr lang="en-GB" sz="1600" smtClean="0"/>
              <a:t>HIV testing</a:t>
            </a:r>
          </a:p>
          <a:p>
            <a:r>
              <a:rPr lang="en-GB" sz="1600" smtClean="0"/>
              <a:t>AFVS intervention</a:t>
            </a:r>
            <a:r>
              <a:rPr lang="en-GB" sz="1600"/>
              <a:t>	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95536" y="4786699"/>
            <a:ext cx="136727" cy="1538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395536" y="5002723"/>
            <a:ext cx="136727" cy="15380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825" y="5218747"/>
            <a:ext cx="136727" cy="15380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395536" y="5506779"/>
            <a:ext cx="136727" cy="15380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387585" y="5763005"/>
            <a:ext cx="136727" cy="1538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395536" y="6020627"/>
            <a:ext cx="136727" cy="153808"/>
          </a:xfrm>
          <a:prstGeom prst="rect">
            <a:avLst/>
          </a:prstGeom>
          <a:solidFill>
            <a:srgbClr val="B4DE86"/>
          </a:solidFill>
          <a:ln>
            <a:solidFill>
              <a:srgbClr val="B4DE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6444208" y="4509120"/>
            <a:ext cx="1564852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700" smtClean="0">
                <a:ea typeface="Calibri"/>
                <a:cs typeface="Times New Roman"/>
              </a:rPr>
              <a:t>Millions of US $</a:t>
            </a:r>
            <a:endParaRPr lang="en-GB" sz="1700"/>
          </a:p>
        </p:txBody>
      </p:sp>
      <p:sp>
        <p:nvSpPr>
          <p:cNvPr id="25" name="Rectangle 24"/>
          <p:cNvSpPr/>
          <p:nvPr/>
        </p:nvSpPr>
        <p:spPr>
          <a:xfrm>
            <a:off x="395536" y="6253649"/>
            <a:ext cx="136727" cy="1538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02825" y="6469673"/>
            <a:ext cx="136727" cy="1538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41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TextBox 236"/>
          <p:cNvSpPr txBox="1"/>
          <p:nvPr/>
        </p:nvSpPr>
        <p:spPr>
          <a:xfrm>
            <a:off x="3753258" y="1197688"/>
            <a:ext cx="132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smtClean="0"/>
              <a:t>% of people with access </a:t>
            </a:r>
          </a:p>
          <a:p>
            <a:r>
              <a:rPr lang="en-GB" sz="900" smtClean="0"/>
              <a:t>to AFVS intervention</a:t>
            </a:r>
            <a:endParaRPr lang="en-GB" sz="900"/>
          </a:p>
        </p:txBody>
      </p:sp>
      <p:sp>
        <p:nvSpPr>
          <p:cNvPr id="238" name="TextBox 237"/>
          <p:cNvSpPr txBox="1"/>
          <p:nvPr/>
        </p:nvSpPr>
        <p:spPr>
          <a:xfrm>
            <a:off x="3897274" y="1560667"/>
            <a:ext cx="4074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smtClean="0"/>
              <a:t> 90%</a:t>
            </a:r>
            <a:endParaRPr lang="en-GB" sz="900"/>
          </a:p>
        </p:txBody>
      </p:sp>
      <p:sp>
        <p:nvSpPr>
          <p:cNvPr id="239" name="TextBox 238"/>
          <p:cNvSpPr txBox="1"/>
          <p:nvPr/>
        </p:nvSpPr>
        <p:spPr>
          <a:xfrm>
            <a:off x="4451542" y="1560667"/>
            <a:ext cx="3818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/>
              <a:t>5</a:t>
            </a:r>
            <a:r>
              <a:rPr lang="en-GB" sz="900" smtClean="0"/>
              <a:t>0%</a:t>
            </a:r>
            <a:endParaRPr lang="en-GB" sz="900"/>
          </a:p>
        </p:txBody>
      </p:sp>
      <p:sp>
        <p:nvSpPr>
          <p:cNvPr id="122" name="TextBox 121"/>
          <p:cNvSpPr txBox="1"/>
          <p:nvPr/>
        </p:nvSpPr>
        <p:spPr>
          <a:xfrm>
            <a:off x="3969282" y="888600"/>
            <a:ext cx="35814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smtClean="0"/>
              <a:t>       80%	                       50%               	            20%</a:t>
            </a:r>
            <a:endParaRPr lang="en-GB" sz="1000"/>
          </a:p>
        </p:txBody>
      </p:sp>
      <p:cxnSp>
        <p:nvCxnSpPr>
          <p:cNvPr id="142" name="Straight Connector 141"/>
          <p:cNvCxnSpPr/>
          <p:nvPr/>
        </p:nvCxnSpPr>
        <p:spPr>
          <a:xfrm>
            <a:off x="3768977" y="1172295"/>
            <a:ext cx="42594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/>
          <p:cNvSpPr txBox="1"/>
          <p:nvPr/>
        </p:nvSpPr>
        <p:spPr>
          <a:xfrm>
            <a:off x="1331640" y="336707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smtClean="0"/>
              <a:t>VL</a:t>
            </a:r>
          </a:p>
          <a:p>
            <a:r>
              <a:rPr lang="en-GB" sz="900" smtClean="0"/>
              <a:t>cost</a:t>
            </a:r>
          </a:p>
        </p:txBody>
      </p:sp>
      <p:sp>
        <p:nvSpPr>
          <p:cNvPr id="191" name="TextBox 190"/>
          <p:cNvSpPr txBox="1"/>
          <p:nvPr/>
        </p:nvSpPr>
        <p:spPr>
          <a:xfrm>
            <a:off x="4716016" y="620688"/>
            <a:ext cx="27573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/>
              <a:t>% reduction in viral </a:t>
            </a:r>
            <a:r>
              <a:rPr lang="en-GB" sz="1000" smtClean="0"/>
              <a:t> rebound </a:t>
            </a:r>
            <a:r>
              <a:rPr lang="en-GB" sz="1000"/>
              <a:t>rate / year</a:t>
            </a:r>
          </a:p>
        </p:txBody>
      </p:sp>
      <p:sp>
        <p:nvSpPr>
          <p:cNvPr id="306" name="TextBox 305"/>
          <p:cNvSpPr txBox="1"/>
          <p:nvPr/>
        </p:nvSpPr>
        <p:spPr>
          <a:xfrm>
            <a:off x="1536291" y="2468708"/>
            <a:ext cx="4090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smtClean="0"/>
              <a:t>  $10</a:t>
            </a:r>
            <a:endParaRPr lang="en-GB" sz="900"/>
          </a:p>
        </p:txBody>
      </p:sp>
      <p:cxnSp>
        <p:nvCxnSpPr>
          <p:cNvPr id="307" name="Straight Connector 306"/>
          <p:cNvCxnSpPr/>
          <p:nvPr/>
        </p:nvCxnSpPr>
        <p:spPr>
          <a:xfrm flipH="1">
            <a:off x="1900362" y="2068392"/>
            <a:ext cx="3431" cy="31158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1" name="TextBox 670"/>
          <p:cNvSpPr txBox="1"/>
          <p:nvPr/>
        </p:nvSpPr>
        <p:spPr>
          <a:xfrm>
            <a:off x="1536291" y="4375332"/>
            <a:ext cx="4090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smtClean="0"/>
              <a:t>  $22</a:t>
            </a:r>
            <a:endParaRPr lang="en-GB" sz="900"/>
          </a:p>
        </p:txBody>
      </p:sp>
      <p:sp>
        <p:nvSpPr>
          <p:cNvPr id="673" name="Rectangle 672"/>
          <p:cNvSpPr/>
          <p:nvPr/>
        </p:nvSpPr>
        <p:spPr>
          <a:xfrm>
            <a:off x="323528" y="6150446"/>
            <a:ext cx="208338" cy="13987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9" name="Rectangle 18"/>
          <p:cNvSpPr/>
          <p:nvPr/>
        </p:nvSpPr>
        <p:spPr>
          <a:xfrm>
            <a:off x="499099" y="6107013"/>
            <a:ext cx="108876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/>
              <a:t>not cost effective</a:t>
            </a:r>
            <a:endParaRPr lang="en-GB"/>
          </a:p>
        </p:txBody>
      </p:sp>
      <p:sp>
        <p:nvSpPr>
          <p:cNvPr id="674" name="Rectangle 673"/>
          <p:cNvSpPr/>
          <p:nvPr/>
        </p:nvSpPr>
        <p:spPr>
          <a:xfrm>
            <a:off x="1617817" y="6150446"/>
            <a:ext cx="210193" cy="13987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675" name="Rectangle 674"/>
          <p:cNvSpPr/>
          <p:nvPr/>
        </p:nvSpPr>
        <p:spPr>
          <a:xfrm>
            <a:off x="1764027" y="6093296"/>
            <a:ext cx="147358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/>
              <a:t>cost effective at $</a:t>
            </a:r>
            <a:r>
              <a:rPr lang="en-GB" sz="1000" smtClean="0"/>
              <a:t>500</a:t>
            </a:r>
            <a:endParaRPr lang="en-GB"/>
          </a:p>
        </p:txBody>
      </p:sp>
      <p:sp>
        <p:nvSpPr>
          <p:cNvPr id="678" name="Rectangle 677"/>
          <p:cNvSpPr/>
          <p:nvPr/>
        </p:nvSpPr>
        <p:spPr>
          <a:xfrm>
            <a:off x="323528" y="6398756"/>
            <a:ext cx="208338" cy="13987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679" name="Rectangle 678"/>
          <p:cNvSpPr/>
          <p:nvPr/>
        </p:nvSpPr>
        <p:spPr>
          <a:xfrm>
            <a:off x="527674" y="6336273"/>
            <a:ext cx="282160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/>
              <a:t>less DALYs, lower cost </a:t>
            </a:r>
            <a:r>
              <a:rPr lang="en-GB" sz="1000" smtClean="0"/>
              <a:t>(&gt;20% saving in total  cost)</a:t>
            </a:r>
            <a:endParaRPr lang="en-GB" sz="1000"/>
          </a:p>
        </p:txBody>
      </p:sp>
      <p:sp>
        <p:nvSpPr>
          <p:cNvPr id="414" name="TextBox 413"/>
          <p:cNvSpPr txBox="1"/>
          <p:nvPr/>
        </p:nvSpPr>
        <p:spPr>
          <a:xfrm>
            <a:off x="5193418" y="1193813"/>
            <a:ext cx="132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smtClean="0"/>
              <a:t>% of people with access </a:t>
            </a:r>
          </a:p>
          <a:p>
            <a:r>
              <a:rPr lang="en-GB" sz="900" smtClean="0"/>
              <a:t>to AFVS intervention</a:t>
            </a:r>
            <a:endParaRPr lang="en-GB" sz="900"/>
          </a:p>
        </p:txBody>
      </p:sp>
      <p:sp>
        <p:nvSpPr>
          <p:cNvPr id="415" name="TextBox 414"/>
          <p:cNvSpPr txBox="1"/>
          <p:nvPr/>
        </p:nvSpPr>
        <p:spPr>
          <a:xfrm>
            <a:off x="5265426" y="1556792"/>
            <a:ext cx="4074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smtClean="0"/>
              <a:t> 90%</a:t>
            </a:r>
            <a:endParaRPr lang="en-GB" sz="900"/>
          </a:p>
        </p:txBody>
      </p:sp>
      <p:sp>
        <p:nvSpPr>
          <p:cNvPr id="416" name="TextBox 415"/>
          <p:cNvSpPr txBox="1"/>
          <p:nvPr/>
        </p:nvSpPr>
        <p:spPr>
          <a:xfrm>
            <a:off x="5819694" y="1556792"/>
            <a:ext cx="3818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/>
              <a:t>5</a:t>
            </a:r>
            <a:r>
              <a:rPr lang="en-GB" sz="900" smtClean="0"/>
              <a:t>0%</a:t>
            </a:r>
            <a:endParaRPr lang="en-GB" sz="900"/>
          </a:p>
        </p:txBody>
      </p:sp>
      <p:sp>
        <p:nvSpPr>
          <p:cNvPr id="453" name="TextBox 452"/>
          <p:cNvSpPr txBox="1"/>
          <p:nvPr/>
        </p:nvSpPr>
        <p:spPr>
          <a:xfrm>
            <a:off x="6705586" y="1193813"/>
            <a:ext cx="132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smtClean="0"/>
              <a:t>% of people with access </a:t>
            </a:r>
          </a:p>
          <a:p>
            <a:r>
              <a:rPr lang="en-GB" sz="900" smtClean="0"/>
              <a:t>to AFVS intervention</a:t>
            </a:r>
            <a:endParaRPr lang="en-GB" sz="900"/>
          </a:p>
        </p:txBody>
      </p:sp>
      <p:sp>
        <p:nvSpPr>
          <p:cNvPr id="454" name="TextBox 453"/>
          <p:cNvSpPr txBox="1"/>
          <p:nvPr/>
        </p:nvSpPr>
        <p:spPr>
          <a:xfrm>
            <a:off x="6777594" y="1556792"/>
            <a:ext cx="4074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smtClean="0"/>
              <a:t> 90%</a:t>
            </a:r>
            <a:endParaRPr lang="en-GB" sz="900"/>
          </a:p>
        </p:txBody>
      </p:sp>
      <p:sp>
        <p:nvSpPr>
          <p:cNvPr id="455" name="TextBox 454"/>
          <p:cNvSpPr txBox="1"/>
          <p:nvPr/>
        </p:nvSpPr>
        <p:spPr>
          <a:xfrm>
            <a:off x="7353658" y="1556792"/>
            <a:ext cx="3818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/>
              <a:t>5</a:t>
            </a:r>
            <a:r>
              <a:rPr lang="en-GB" sz="900" smtClean="0"/>
              <a:t>0%</a:t>
            </a:r>
            <a:endParaRPr lang="en-GB" sz="900"/>
          </a:p>
        </p:txBody>
      </p:sp>
      <p:sp>
        <p:nvSpPr>
          <p:cNvPr id="578" name="TextBox 577"/>
          <p:cNvSpPr txBox="1"/>
          <p:nvPr/>
        </p:nvSpPr>
        <p:spPr>
          <a:xfrm>
            <a:off x="1972069" y="4332187"/>
            <a:ext cx="537327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smtClean="0"/>
              <a:t>Cost of </a:t>
            </a:r>
          </a:p>
          <a:p>
            <a:r>
              <a:rPr lang="en-GB" sz="900" smtClean="0"/>
              <a:t>visits</a:t>
            </a:r>
          </a:p>
          <a:p>
            <a:r>
              <a:rPr lang="en-GB" sz="900" smtClean="0"/>
              <a:t>during </a:t>
            </a:r>
          </a:p>
          <a:p>
            <a:r>
              <a:rPr lang="en-GB" sz="900" smtClean="0"/>
              <a:t>AFVS</a:t>
            </a:r>
          </a:p>
          <a:p>
            <a:r>
              <a:rPr lang="en-GB" sz="900" smtClean="0"/>
              <a:t>success</a:t>
            </a:r>
            <a:endParaRPr lang="en-GB" sz="900"/>
          </a:p>
        </p:txBody>
      </p:sp>
      <p:cxnSp>
        <p:nvCxnSpPr>
          <p:cNvPr id="580" name="Straight Connector 579"/>
          <p:cNvCxnSpPr/>
          <p:nvPr/>
        </p:nvCxnSpPr>
        <p:spPr>
          <a:xfrm>
            <a:off x="2711395" y="3939019"/>
            <a:ext cx="0" cy="16936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1" name="TextBox 580"/>
          <p:cNvSpPr txBox="1"/>
          <p:nvPr/>
        </p:nvSpPr>
        <p:spPr>
          <a:xfrm>
            <a:off x="2326908" y="4139349"/>
            <a:ext cx="35137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smtClean="0"/>
              <a:t>  $5</a:t>
            </a:r>
            <a:endParaRPr lang="en-GB" sz="900"/>
          </a:p>
        </p:txBody>
      </p:sp>
      <p:sp>
        <p:nvSpPr>
          <p:cNvPr id="582" name="TextBox 581"/>
          <p:cNvSpPr txBox="1"/>
          <p:nvPr/>
        </p:nvSpPr>
        <p:spPr>
          <a:xfrm>
            <a:off x="2277862" y="5102209"/>
            <a:ext cx="4090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smtClean="0"/>
              <a:t>  $10</a:t>
            </a:r>
            <a:endParaRPr lang="en-GB" sz="900"/>
          </a:p>
        </p:txBody>
      </p:sp>
      <p:sp>
        <p:nvSpPr>
          <p:cNvPr id="639" name="Rectangle 638"/>
          <p:cNvSpPr/>
          <p:nvPr/>
        </p:nvSpPr>
        <p:spPr>
          <a:xfrm>
            <a:off x="3997055" y="4832860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642" name="Rectangle 641"/>
          <p:cNvSpPr/>
          <p:nvPr/>
        </p:nvSpPr>
        <p:spPr>
          <a:xfrm>
            <a:off x="3996389" y="5053339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645" name="Rectangle 644"/>
          <p:cNvSpPr/>
          <p:nvPr/>
        </p:nvSpPr>
        <p:spPr>
          <a:xfrm>
            <a:off x="3996389" y="5268203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648" name="Rectangle 647"/>
          <p:cNvSpPr/>
          <p:nvPr/>
        </p:nvSpPr>
        <p:spPr>
          <a:xfrm>
            <a:off x="4517831" y="4832860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651" name="Rectangle 650"/>
          <p:cNvSpPr/>
          <p:nvPr/>
        </p:nvSpPr>
        <p:spPr>
          <a:xfrm>
            <a:off x="4517165" y="5053339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654" name="Rectangle 653"/>
          <p:cNvSpPr/>
          <p:nvPr/>
        </p:nvSpPr>
        <p:spPr>
          <a:xfrm>
            <a:off x="4517165" y="5268203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657" name="Rectangle 656"/>
          <p:cNvSpPr/>
          <p:nvPr/>
        </p:nvSpPr>
        <p:spPr>
          <a:xfrm>
            <a:off x="5365207" y="4828985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660" name="Rectangle 659"/>
          <p:cNvSpPr/>
          <p:nvPr/>
        </p:nvSpPr>
        <p:spPr>
          <a:xfrm>
            <a:off x="5364541" y="5049464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663" name="Rectangle 662"/>
          <p:cNvSpPr/>
          <p:nvPr/>
        </p:nvSpPr>
        <p:spPr>
          <a:xfrm>
            <a:off x="5364541" y="5264328"/>
            <a:ext cx="228106" cy="1451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666" name="Rectangle 665"/>
          <p:cNvSpPr/>
          <p:nvPr/>
        </p:nvSpPr>
        <p:spPr>
          <a:xfrm>
            <a:off x="5885983" y="4828985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669" name="Rectangle 668"/>
          <p:cNvSpPr/>
          <p:nvPr/>
        </p:nvSpPr>
        <p:spPr>
          <a:xfrm>
            <a:off x="5885317" y="5049464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681" name="Rectangle 680"/>
          <p:cNvSpPr/>
          <p:nvPr/>
        </p:nvSpPr>
        <p:spPr>
          <a:xfrm>
            <a:off x="5885317" y="5264328"/>
            <a:ext cx="228106" cy="1451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972" name="Rectangle 971"/>
          <p:cNvSpPr/>
          <p:nvPr/>
        </p:nvSpPr>
        <p:spPr>
          <a:xfrm>
            <a:off x="6877375" y="4828985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975" name="Rectangle 974"/>
          <p:cNvSpPr/>
          <p:nvPr/>
        </p:nvSpPr>
        <p:spPr>
          <a:xfrm>
            <a:off x="6876709" y="5049464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978" name="Rectangle 977"/>
          <p:cNvSpPr/>
          <p:nvPr/>
        </p:nvSpPr>
        <p:spPr>
          <a:xfrm>
            <a:off x="6876709" y="5264328"/>
            <a:ext cx="228106" cy="1451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981" name="Rectangle 980"/>
          <p:cNvSpPr/>
          <p:nvPr/>
        </p:nvSpPr>
        <p:spPr>
          <a:xfrm>
            <a:off x="7398151" y="4828985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984" name="Rectangle 983"/>
          <p:cNvSpPr/>
          <p:nvPr/>
        </p:nvSpPr>
        <p:spPr>
          <a:xfrm>
            <a:off x="7397485" y="5049464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987" name="Rectangle 986"/>
          <p:cNvSpPr/>
          <p:nvPr/>
        </p:nvSpPr>
        <p:spPr>
          <a:xfrm>
            <a:off x="7397485" y="5264328"/>
            <a:ext cx="228106" cy="1451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990" name="TextBox 989"/>
          <p:cNvSpPr txBox="1"/>
          <p:nvPr/>
        </p:nvSpPr>
        <p:spPr>
          <a:xfrm>
            <a:off x="3337363" y="4779235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smtClean="0"/>
              <a:t>$200</a:t>
            </a:r>
            <a:endParaRPr lang="en-GB" sz="800"/>
          </a:p>
        </p:txBody>
      </p:sp>
      <p:sp>
        <p:nvSpPr>
          <p:cNvPr id="991" name="TextBox 990"/>
          <p:cNvSpPr txBox="1"/>
          <p:nvPr/>
        </p:nvSpPr>
        <p:spPr>
          <a:xfrm>
            <a:off x="2828670" y="4756977"/>
            <a:ext cx="4972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smtClean="0"/>
              <a:t>Cost </a:t>
            </a:r>
          </a:p>
          <a:p>
            <a:r>
              <a:rPr lang="en-GB" sz="900" smtClean="0"/>
              <a:t>AFVS</a:t>
            </a:r>
          </a:p>
          <a:p>
            <a:r>
              <a:rPr lang="en-GB" sz="900" smtClean="0"/>
              <a:t>interv-</a:t>
            </a:r>
          </a:p>
          <a:p>
            <a:r>
              <a:rPr lang="en-GB" sz="900" smtClean="0"/>
              <a:t>ention</a:t>
            </a:r>
            <a:endParaRPr lang="en-GB" sz="900"/>
          </a:p>
        </p:txBody>
      </p:sp>
      <p:sp>
        <p:nvSpPr>
          <p:cNvPr id="992" name="TextBox 991"/>
          <p:cNvSpPr txBox="1"/>
          <p:nvPr/>
        </p:nvSpPr>
        <p:spPr>
          <a:xfrm>
            <a:off x="3330191" y="5003182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smtClean="0"/>
              <a:t>$500</a:t>
            </a:r>
            <a:endParaRPr lang="en-GB" sz="800"/>
          </a:p>
        </p:txBody>
      </p:sp>
      <p:sp>
        <p:nvSpPr>
          <p:cNvPr id="993" name="TextBox 992"/>
          <p:cNvSpPr txBox="1"/>
          <p:nvPr/>
        </p:nvSpPr>
        <p:spPr>
          <a:xfrm>
            <a:off x="3320735" y="5240008"/>
            <a:ext cx="441146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800" smtClean="0"/>
              <a:t>$1000</a:t>
            </a:r>
            <a:endParaRPr lang="en-GB" sz="800"/>
          </a:p>
        </p:txBody>
      </p:sp>
      <p:sp>
        <p:nvSpPr>
          <p:cNvPr id="4" name="TextBox 3"/>
          <p:cNvSpPr txBox="1"/>
          <p:nvPr/>
        </p:nvSpPr>
        <p:spPr>
          <a:xfrm>
            <a:off x="5107180" y="116632"/>
            <a:ext cx="15576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smtClean="0"/>
              <a:t>Efficacy and access</a:t>
            </a:r>
            <a:endParaRPr lang="en-GB" sz="1400"/>
          </a:p>
        </p:txBody>
      </p:sp>
      <p:sp>
        <p:nvSpPr>
          <p:cNvPr id="282" name="TextBox 281"/>
          <p:cNvSpPr txBox="1"/>
          <p:nvPr/>
        </p:nvSpPr>
        <p:spPr>
          <a:xfrm>
            <a:off x="468194" y="3347475"/>
            <a:ext cx="5754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smtClean="0"/>
              <a:t>Costs</a:t>
            </a:r>
            <a:endParaRPr lang="en-GB" sz="1400"/>
          </a:p>
        </p:txBody>
      </p:sp>
      <p:sp>
        <p:nvSpPr>
          <p:cNvPr id="125" name="Rectangle 124"/>
          <p:cNvSpPr/>
          <p:nvPr/>
        </p:nvSpPr>
        <p:spPr>
          <a:xfrm>
            <a:off x="3101656" y="6150446"/>
            <a:ext cx="208338" cy="13987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29" name="Rectangle 128"/>
          <p:cNvSpPr/>
          <p:nvPr/>
        </p:nvSpPr>
        <p:spPr>
          <a:xfrm>
            <a:off x="3277227" y="6097488"/>
            <a:ext cx="311014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smtClean="0"/>
              <a:t>less DALYs, lower cost (up to 20% saving in total costs)</a:t>
            </a:r>
            <a:endParaRPr lang="en-GB"/>
          </a:p>
        </p:txBody>
      </p:sp>
      <p:sp>
        <p:nvSpPr>
          <p:cNvPr id="137" name="Rectangle 136"/>
          <p:cNvSpPr/>
          <p:nvPr/>
        </p:nvSpPr>
        <p:spPr>
          <a:xfrm>
            <a:off x="3999385" y="5474000"/>
            <a:ext cx="228106" cy="14517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38" name="Rectangle 137"/>
          <p:cNvSpPr/>
          <p:nvPr/>
        </p:nvSpPr>
        <p:spPr>
          <a:xfrm>
            <a:off x="4520161" y="5474000"/>
            <a:ext cx="228106" cy="14517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39" name="Rectangle 138"/>
          <p:cNvSpPr/>
          <p:nvPr/>
        </p:nvSpPr>
        <p:spPr>
          <a:xfrm>
            <a:off x="5367537" y="5470125"/>
            <a:ext cx="228106" cy="14517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40" name="Rectangle 139"/>
          <p:cNvSpPr/>
          <p:nvPr/>
        </p:nvSpPr>
        <p:spPr>
          <a:xfrm>
            <a:off x="5888313" y="5470125"/>
            <a:ext cx="228106" cy="14517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41" name="Rectangle 140"/>
          <p:cNvSpPr/>
          <p:nvPr/>
        </p:nvSpPr>
        <p:spPr>
          <a:xfrm>
            <a:off x="6879705" y="5470125"/>
            <a:ext cx="228106" cy="14517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43" name="Rectangle 142"/>
          <p:cNvSpPr/>
          <p:nvPr/>
        </p:nvSpPr>
        <p:spPr>
          <a:xfrm>
            <a:off x="7400481" y="5470125"/>
            <a:ext cx="228106" cy="14517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44" name="TextBox 143"/>
          <p:cNvSpPr txBox="1"/>
          <p:nvPr/>
        </p:nvSpPr>
        <p:spPr>
          <a:xfrm>
            <a:off x="3315780" y="5445804"/>
            <a:ext cx="441146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800" smtClean="0"/>
              <a:t>$2000</a:t>
            </a:r>
            <a:endParaRPr lang="en-GB" sz="800"/>
          </a:p>
        </p:txBody>
      </p:sp>
      <p:sp>
        <p:nvSpPr>
          <p:cNvPr id="145" name="Rectangle 144"/>
          <p:cNvSpPr/>
          <p:nvPr/>
        </p:nvSpPr>
        <p:spPr>
          <a:xfrm>
            <a:off x="4003795" y="3879121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46" name="Rectangle 145"/>
          <p:cNvSpPr/>
          <p:nvPr/>
        </p:nvSpPr>
        <p:spPr>
          <a:xfrm>
            <a:off x="4003129" y="4099600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47" name="Rectangle 146"/>
          <p:cNvSpPr/>
          <p:nvPr/>
        </p:nvSpPr>
        <p:spPr>
          <a:xfrm>
            <a:off x="4003129" y="4314464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48" name="Rectangle 147"/>
          <p:cNvSpPr/>
          <p:nvPr/>
        </p:nvSpPr>
        <p:spPr>
          <a:xfrm>
            <a:off x="4524571" y="3879121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49" name="Rectangle 148"/>
          <p:cNvSpPr/>
          <p:nvPr/>
        </p:nvSpPr>
        <p:spPr>
          <a:xfrm>
            <a:off x="4523905" y="4099600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50" name="Rectangle 149"/>
          <p:cNvSpPr/>
          <p:nvPr/>
        </p:nvSpPr>
        <p:spPr>
          <a:xfrm>
            <a:off x="4523905" y="4314464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51" name="Rectangle 150"/>
          <p:cNvSpPr/>
          <p:nvPr/>
        </p:nvSpPr>
        <p:spPr>
          <a:xfrm>
            <a:off x="5371947" y="3875246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52" name="Rectangle 151"/>
          <p:cNvSpPr/>
          <p:nvPr/>
        </p:nvSpPr>
        <p:spPr>
          <a:xfrm>
            <a:off x="5371281" y="4095725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53" name="Rectangle 152"/>
          <p:cNvSpPr/>
          <p:nvPr/>
        </p:nvSpPr>
        <p:spPr>
          <a:xfrm>
            <a:off x="5371281" y="4310589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54" name="Rectangle 153"/>
          <p:cNvSpPr/>
          <p:nvPr/>
        </p:nvSpPr>
        <p:spPr>
          <a:xfrm>
            <a:off x="5892723" y="3875246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55" name="Rectangle 154"/>
          <p:cNvSpPr/>
          <p:nvPr/>
        </p:nvSpPr>
        <p:spPr>
          <a:xfrm>
            <a:off x="5892057" y="4095725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56" name="Rectangle 155"/>
          <p:cNvSpPr/>
          <p:nvPr/>
        </p:nvSpPr>
        <p:spPr>
          <a:xfrm>
            <a:off x="5892057" y="4310589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57" name="Rectangle 156"/>
          <p:cNvSpPr/>
          <p:nvPr/>
        </p:nvSpPr>
        <p:spPr>
          <a:xfrm>
            <a:off x="6884115" y="3875246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58" name="Rectangle 157"/>
          <p:cNvSpPr/>
          <p:nvPr/>
        </p:nvSpPr>
        <p:spPr>
          <a:xfrm>
            <a:off x="6883449" y="4095725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59" name="Rectangle 158"/>
          <p:cNvSpPr/>
          <p:nvPr/>
        </p:nvSpPr>
        <p:spPr>
          <a:xfrm>
            <a:off x="6883449" y="4310589"/>
            <a:ext cx="228106" cy="1451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60" name="Rectangle 159"/>
          <p:cNvSpPr/>
          <p:nvPr/>
        </p:nvSpPr>
        <p:spPr>
          <a:xfrm>
            <a:off x="7404891" y="3875246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61" name="Rectangle 160"/>
          <p:cNvSpPr/>
          <p:nvPr/>
        </p:nvSpPr>
        <p:spPr>
          <a:xfrm>
            <a:off x="7404225" y="4095725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62" name="Rectangle 161"/>
          <p:cNvSpPr/>
          <p:nvPr/>
        </p:nvSpPr>
        <p:spPr>
          <a:xfrm>
            <a:off x="7404225" y="4310589"/>
            <a:ext cx="228106" cy="1451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63" name="TextBox 162"/>
          <p:cNvSpPr txBox="1"/>
          <p:nvPr/>
        </p:nvSpPr>
        <p:spPr>
          <a:xfrm>
            <a:off x="3344103" y="3825496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smtClean="0"/>
              <a:t>$200</a:t>
            </a:r>
            <a:endParaRPr lang="en-GB" sz="800"/>
          </a:p>
        </p:txBody>
      </p:sp>
      <p:sp>
        <p:nvSpPr>
          <p:cNvPr id="164" name="TextBox 163"/>
          <p:cNvSpPr txBox="1"/>
          <p:nvPr/>
        </p:nvSpPr>
        <p:spPr>
          <a:xfrm>
            <a:off x="2835410" y="3803238"/>
            <a:ext cx="4972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smtClean="0"/>
              <a:t>Cost </a:t>
            </a:r>
          </a:p>
          <a:p>
            <a:r>
              <a:rPr lang="en-GB" sz="900" smtClean="0"/>
              <a:t>AFVS</a:t>
            </a:r>
          </a:p>
          <a:p>
            <a:r>
              <a:rPr lang="en-GB" sz="900" smtClean="0"/>
              <a:t>interv-</a:t>
            </a:r>
          </a:p>
          <a:p>
            <a:r>
              <a:rPr lang="en-GB" sz="900" smtClean="0"/>
              <a:t>ention</a:t>
            </a:r>
            <a:endParaRPr lang="en-GB" sz="900"/>
          </a:p>
        </p:txBody>
      </p:sp>
      <p:sp>
        <p:nvSpPr>
          <p:cNvPr id="165" name="TextBox 164"/>
          <p:cNvSpPr txBox="1"/>
          <p:nvPr/>
        </p:nvSpPr>
        <p:spPr>
          <a:xfrm>
            <a:off x="3336931" y="4049443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smtClean="0"/>
              <a:t>$500</a:t>
            </a:r>
            <a:endParaRPr lang="en-GB" sz="800"/>
          </a:p>
        </p:txBody>
      </p:sp>
      <p:sp>
        <p:nvSpPr>
          <p:cNvPr id="166" name="TextBox 165"/>
          <p:cNvSpPr txBox="1"/>
          <p:nvPr/>
        </p:nvSpPr>
        <p:spPr>
          <a:xfrm>
            <a:off x="3327475" y="4286269"/>
            <a:ext cx="441146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800" smtClean="0"/>
              <a:t>$1000</a:t>
            </a:r>
            <a:endParaRPr lang="en-GB" sz="800"/>
          </a:p>
        </p:txBody>
      </p:sp>
      <p:sp>
        <p:nvSpPr>
          <p:cNvPr id="167" name="Rectangle 166"/>
          <p:cNvSpPr/>
          <p:nvPr/>
        </p:nvSpPr>
        <p:spPr>
          <a:xfrm>
            <a:off x="3998174" y="4520260"/>
            <a:ext cx="228106" cy="14517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68" name="Rectangle 167"/>
          <p:cNvSpPr/>
          <p:nvPr/>
        </p:nvSpPr>
        <p:spPr>
          <a:xfrm>
            <a:off x="4518950" y="4520260"/>
            <a:ext cx="228106" cy="14517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69" name="Rectangle 168"/>
          <p:cNvSpPr/>
          <p:nvPr/>
        </p:nvSpPr>
        <p:spPr>
          <a:xfrm>
            <a:off x="5366326" y="4516385"/>
            <a:ext cx="228106" cy="14517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70" name="Rectangle 169"/>
          <p:cNvSpPr/>
          <p:nvPr/>
        </p:nvSpPr>
        <p:spPr>
          <a:xfrm>
            <a:off x="5887102" y="4516385"/>
            <a:ext cx="228106" cy="14517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71" name="Rectangle 170"/>
          <p:cNvSpPr/>
          <p:nvPr/>
        </p:nvSpPr>
        <p:spPr>
          <a:xfrm>
            <a:off x="6878494" y="4516385"/>
            <a:ext cx="228106" cy="14517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72" name="Rectangle 171"/>
          <p:cNvSpPr/>
          <p:nvPr/>
        </p:nvSpPr>
        <p:spPr>
          <a:xfrm>
            <a:off x="7399270" y="4516385"/>
            <a:ext cx="228106" cy="14517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73" name="TextBox 172"/>
          <p:cNvSpPr txBox="1"/>
          <p:nvPr/>
        </p:nvSpPr>
        <p:spPr>
          <a:xfrm>
            <a:off x="3322520" y="4492065"/>
            <a:ext cx="441146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800" smtClean="0"/>
              <a:t>$2000</a:t>
            </a:r>
            <a:endParaRPr lang="en-GB" sz="800"/>
          </a:p>
        </p:txBody>
      </p:sp>
      <p:sp>
        <p:nvSpPr>
          <p:cNvPr id="174" name="TextBox 173"/>
          <p:cNvSpPr txBox="1"/>
          <p:nvPr/>
        </p:nvSpPr>
        <p:spPr>
          <a:xfrm>
            <a:off x="1975699" y="2304854"/>
            <a:ext cx="537327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smtClean="0"/>
              <a:t>Cost of </a:t>
            </a:r>
          </a:p>
          <a:p>
            <a:r>
              <a:rPr lang="en-GB" sz="900" smtClean="0"/>
              <a:t>visits</a:t>
            </a:r>
          </a:p>
          <a:p>
            <a:r>
              <a:rPr lang="en-GB" sz="900" smtClean="0"/>
              <a:t>during </a:t>
            </a:r>
          </a:p>
          <a:p>
            <a:r>
              <a:rPr lang="en-GB" sz="900" smtClean="0"/>
              <a:t>AFVS</a:t>
            </a:r>
          </a:p>
          <a:p>
            <a:r>
              <a:rPr lang="en-GB" sz="900" smtClean="0"/>
              <a:t>success</a:t>
            </a:r>
            <a:endParaRPr lang="en-GB" sz="900"/>
          </a:p>
        </p:txBody>
      </p:sp>
      <p:cxnSp>
        <p:nvCxnSpPr>
          <p:cNvPr id="175" name="Straight Connector 174"/>
          <p:cNvCxnSpPr/>
          <p:nvPr/>
        </p:nvCxnSpPr>
        <p:spPr>
          <a:xfrm>
            <a:off x="2715025" y="1911686"/>
            <a:ext cx="0" cy="16936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2330538" y="2112016"/>
            <a:ext cx="35137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smtClean="0"/>
              <a:t>  $5</a:t>
            </a:r>
            <a:endParaRPr lang="en-GB" sz="900"/>
          </a:p>
        </p:txBody>
      </p:sp>
      <p:sp>
        <p:nvSpPr>
          <p:cNvPr id="177" name="TextBox 176"/>
          <p:cNvSpPr txBox="1"/>
          <p:nvPr/>
        </p:nvSpPr>
        <p:spPr>
          <a:xfrm>
            <a:off x="2281492" y="3074876"/>
            <a:ext cx="4090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smtClean="0"/>
              <a:t>  $10</a:t>
            </a:r>
            <a:endParaRPr lang="en-GB" sz="900"/>
          </a:p>
        </p:txBody>
      </p:sp>
      <p:sp>
        <p:nvSpPr>
          <p:cNvPr id="178" name="Rectangle 177"/>
          <p:cNvSpPr/>
          <p:nvPr/>
        </p:nvSpPr>
        <p:spPr>
          <a:xfrm>
            <a:off x="4000685" y="2805527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79" name="Rectangle 178"/>
          <p:cNvSpPr/>
          <p:nvPr/>
        </p:nvSpPr>
        <p:spPr>
          <a:xfrm>
            <a:off x="4000019" y="3026006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80" name="Rectangle 179"/>
          <p:cNvSpPr/>
          <p:nvPr/>
        </p:nvSpPr>
        <p:spPr>
          <a:xfrm>
            <a:off x="4000019" y="3240870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81" name="Rectangle 180"/>
          <p:cNvSpPr/>
          <p:nvPr/>
        </p:nvSpPr>
        <p:spPr>
          <a:xfrm>
            <a:off x="4521461" y="2805527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82" name="Rectangle 181"/>
          <p:cNvSpPr/>
          <p:nvPr/>
        </p:nvSpPr>
        <p:spPr>
          <a:xfrm>
            <a:off x="4520795" y="3026006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83" name="Rectangle 182"/>
          <p:cNvSpPr/>
          <p:nvPr/>
        </p:nvSpPr>
        <p:spPr>
          <a:xfrm>
            <a:off x="4520795" y="3240870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84" name="Rectangle 183"/>
          <p:cNvSpPr/>
          <p:nvPr/>
        </p:nvSpPr>
        <p:spPr>
          <a:xfrm>
            <a:off x="5368837" y="2801652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85" name="Rectangle 184"/>
          <p:cNvSpPr/>
          <p:nvPr/>
        </p:nvSpPr>
        <p:spPr>
          <a:xfrm>
            <a:off x="5368171" y="3022131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86" name="Rectangle 185"/>
          <p:cNvSpPr/>
          <p:nvPr/>
        </p:nvSpPr>
        <p:spPr>
          <a:xfrm>
            <a:off x="5368171" y="3236995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88" name="Rectangle 187"/>
          <p:cNvSpPr/>
          <p:nvPr/>
        </p:nvSpPr>
        <p:spPr>
          <a:xfrm>
            <a:off x="5889613" y="2801652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89" name="Rectangle 188"/>
          <p:cNvSpPr/>
          <p:nvPr/>
        </p:nvSpPr>
        <p:spPr>
          <a:xfrm>
            <a:off x="5888947" y="3022131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90" name="Rectangle 189"/>
          <p:cNvSpPr/>
          <p:nvPr/>
        </p:nvSpPr>
        <p:spPr>
          <a:xfrm>
            <a:off x="5888947" y="3236995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93" name="Rectangle 192"/>
          <p:cNvSpPr/>
          <p:nvPr/>
        </p:nvSpPr>
        <p:spPr>
          <a:xfrm>
            <a:off x="6881005" y="2801652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94" name="Rectangle 193"/>
          <p:cNvSpPr/>
          <p:nvPr/>
        </p:nvSpPr>
        <p:spPr>
          <a:xfrm>
            <a:off x="6880339" y="3022131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95" name="Rectangle 194"/>
          <p:cNvSpPr/>
          <p:nvPr/>
        </p:nvSpPr>
        <p:spPr>
          <a:xfrm>
            <a:off x="6880339" y="3236995"/>
            <a:ext cx="228106" cy="1451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96" name="Rectangle 195"/>
          <p:cNvSpPr/>
          <p:nvPr/>
        </p:nvSpPr>
        <p:spPr>
          <a:xfrm>
            <a:off x="7401781" y="2801652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97" name="Rectangle 196"/>
          <p:cNvSpPr/>
          <p:nvPr/>
        </p:nvSpPr>
        <p:spPr>
          <a:xfrm>
            <a:off x="7401115" y="3022131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98" name="Rectangle 197"/>
          <p:cNvSpPr/>
          <p:nvPr/>
        </p:nvSpPr>
        <p:spPr>
          <a:xfrm>
            <a:off x="7401115" y="3236995"/>
            <a:ext cx="228106" cy="1451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199" name="TextBox 198"/>
          <p:cNvSpPr txBox="1"/>
          <p:nvPr/>
        </p:nvSpPr>
        <p:spPr>
          <a:xfrm>
            <a:off x="3340993" y="2751902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smtClean="0"/>
              <a:t>$200</a:t>
            </a:r>
            <a:endParaRPr lang="en-GB" sz="800"/>
          </a:p>
        </p:txBody>
      </p:sp>
      <p:sp>
        <p:nvSpPr>
          <p:cNvPr id="200" name="TextBox 199"/>
          <p:cNvSpPr txBox="1"/>
          <p:nvPr/>
        </p:nvSpPr>
        <p:spPr>
          <a:xfrm>
            <a:off x="2832300" y="2729644"/>
            <a:ext cx="4972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smtClean="0"/>
              <a:t>Cost </a:t>
            </a:r>
          </a:p>
          <a:p>
            <a:r>
              <a:rPr lang="en-GB" sz="900" smtClean="0"/>
              <a:t>AFVS</a:t>
            </a:r>
          </a:p>
          <a:p>
            <a:r>
              <a:rPr lang="en-GB" sz="900" smtClean="0"/>
              <a:t>interv-</a:t>
            </a:r>
          </a:p>
          <a:p>
            <a:r>
              <a:rPr lang="en-GB" sz="900" smtClean="0"/>
              <a:t>ention</a:t>
            </a:r>
            <a:endParaRPr lang="en-GB" sz="900"/>
          </a:p>
        </p:txBody>
      </p:sp>
      <p:sp>
        <p:nvSpPr>
          <p:cNvPr id="201" name="TextBox 200"/>
          <p:cNvSpPr txBox="1"/>
          <p:nvPr/>
        </p:nvSpPr>
        <p:spPr>
          <a:xfrm>
            <a:off x="3333821" y="2975849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smtClean="0"/>
              <a:t>$500</a:t>
            </a:r>
            <a:endParaRPr lang="en-GB" sz="800"/>
          </a:p>
        </p:txBody>
      </p:sp>
      <p:sp>
        <p:nvSpPr>
          <p:cNvPr id="202" name="TextBox 201"/>
          <p:cNvSpPr txBox="1"/>
          <p:nvPr/>
        </p:nvSpPr>
        <p:spPr>
          <a:xfrm>
            <a:off x="3324365" y="3212675"/>
            <a:ext cx="441146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800" smtClean="0"/>
              <a:t>$1000</a:t>
            </a:r>
            <a:endParaRPr lang="en-GB" sz="800"/>
          </a:p>
        </p:txBody>
      </p:sp>
      <p:sp>
        <p:nvSpPr>
          <p:cNvPr id="203" name="Rectangle 202"/>
          <p:cNvSpPr/>
          <p:nvPr/>
        </p:nvSpPr>
        <p:spPr>
          <a:xfrm>
            <a:off x="4003016" y="3446666"/>
            <a:ext cx="228106" cy="14517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204" name="Rectangle 203"/>
          <p:cNvSpPr/>
          <p:nvPr/>
        </p:nvSpPr>
        <p:spPr>
          <a:xfrm>
            <a:off x="4523792" y="3446666"/>
            <a:ext cx="228106" cy="14517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205" name="Rectangle 204"/>
          <p:cNvSpPr/>
          <p:nvPr/>
        </p:nvSpPr>
        <p:spPr>
          <a:xfrm>
            <a:off x="5371168" y="3442791"/>
            <a:ext cx="228106" cy="14517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206" name="Rectangle 205"/>
          <p:cNvSpPr/>
          <p:nvPr/>
        </p:nvSpPr>
        <p:spPr>
          <a:xfrm>
            <a:off x="5891944" y="3442791"/>
            <a:ext cx="228106" cy="14517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207" name="Rectangle 206"/>
          <p:cNvSpPr/>
          <p:nvPr/>
        </p:nvSpPr>
        <p:spPr>
          <a:xfrm>
            <a:off x="6883336" y="3442791"/>
            <a:ext cx="228106" cy="14517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208" name="Rectangle 207"/>
          <p:cNvSpPr/>
          <p:nvPr/>
        </p:nvSpPr>
        <p:spPr>
          <a:xfrm>
            <a:off x="7404112" y="3442791"/>
            <a:ext cx="228106" cy="14517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209" name="TextBox 208"/>
          <p:cNvSpPr txBox="1"/>
          <p:nvPr/>
        </p:nvSpPr>
        <p:spPr>
          <a:xfrm>
            <a:off x="3319410" y="3418471"/>
            <a:ext cx="441146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800" smtClean="0"/>
              <a:t>$2000</a:t>
            </a:r>
            <a:endParaRPr lang="en-GB" sz="800"/>
          </a:p>
        </p:txBody>
      </p:sp>
      <p:sp>
        <p:nvSpPr>
          <p:cNvPr id="210" name="Rectangle 209"/>
          <p:cNvSpPr/>
          <p:nvPr/>
        </p:nvSpPr>
        <p:spPr>
          <a:xfrm>
            <a:off x="4007425" y="1851788"/>
            <a:ext cx="228106" cy="14517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211" name="Rectangle 210"/>
          <p:cNvSpPr/>
          <p:nvPr/>
        </p:nvSpPr>
        <p:spPr>
          <a:xfrm>
            <a:off x="4006759" y="2072267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212" name="Rectangle 211"/>
          <p:cNvSpPr/>
          <p:nvPr/>
        </p:nvSpPr>
        <p:spPr>
          <a:xfrm>
            <a:off x="4006759" y="2287131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213" name="Rectangle 212"/>
          <p:cNvSpPr/>
          <p:nvPr/>
        </p:nvSpPr>
        <p:spPr>
          <a:xfrm>
            <a:off x="4528201" y="1851788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214" name="Rectangle 213"/>
          <p:cNvSpPr/>
          <p:nvPr/>
        </p:nvSpPr>
        <p:spPr>
          <a:xfrm>
            <a:off x="4527535" y="2072267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215" name="Rectangle 214"/>
          <p:cNvSpPr/>
          <p:nvPr/>
        </p:nvSpPr>
        <p:spPr>
          <a:xfrm>
            <a:off x="4527535" y="2287131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216" name="Rectangle 215"/>
          <p:cNvSpPr/>
          <p:nvPr/>
        </p:nvSpPr>
        <p:spPr>
          <a:xfrm>
            <a:off x="5375577" y="1847913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217" name="Rectangle 216"/>
          <p:cNvSpPr/>
          <p:nvPr/>
        </p:nvSpPr>
        <p:spPr>
          <a:xfrm>
            <a:off x="5374911" y="2068392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218" name="Rectangle 217"/>
          <p:cNvSpPr/>
          <p:nvPr/>
        </p:nvSpPr>
        <p:spPr>
          <a:xfrm>
            <a:off x="5374911" y="2283256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219" name="Rectangle 218"/>
          <p:cNvSpPr/>
          <p:nvPr/>
        </p:nvSpPr>
        <p:spPr>
          <a:xfrm>
            <a:off x="5896353" y="1847913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220" name="Rectangle 219"/>
          <p:cNvSpPr/>
          <p:nvPr/>
        </p:nvSpPr>
        <p:spPr>
          <a:xfrm>
            <a:off x="5895687" y="2068392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221" name="Rectangle 220"/>
          <p:cNvSpPr/>
          <p:nvPr/>
        </p:nvSpPr>
        <p:spPr>
          <a:xfrm>
            <a:off x="5895687" y="2283256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222" name="Rectangle 221"/>
          <p:cNvSpPr/>
          <p:nvPr/>
        </p:nvSpPr>
        <p:spPr>
          <a:xfrm>
            <a:off x="6887745" y="1847913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223" name="Rectangle 222"/>
          <p:cNvSpPr/>
          <p:nvPr/>
        </p:nvSpPr>
        <p:spPr>
          <a:xfrm>
            <a:off x="6887079" y="2068392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224" name="Rectangle 223"/>
          <p:cNvSpPr/>
          <p:nvPr/>
        </p:nvSpPr>
        <p:spPr>
          <a:xfrm>
            <a:off x="6887079" y="2283256"/>
            <a:ext cx="228106" cy="1451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225" name="Rectangle 224"/>
          <p:cNvSpPr/>
          <p:nvPr/>
        </p:nvSpPr>
        <p:spPr>
          <a:xfrm>
            <a:off x="7408521" y="1847913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226" name="Rectangle 225"/>
          <p:cNvSpPr/>
          <p:nvPr/>
        </p:nvSpPr>
        <p:spPr>
          <a:xfrm>
            <a:off x="7407855" y="2068392"/>
            <a:ext cx="228106" cy="145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227" name="Rectangle 226"/>
          <p:cNvSpPr/>
          <p:nvPr/>
        </p:nvSpPr>
        <p:spPr>
          <a:xfrm>
            <a:off x="7407855" y="2283256"/>
            <a:ext cx="228106" cy="1451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228" name="TextBox 227"/>
          <p:cNvSpPr txBox="1"/>
          <p:nvPr/>
        </p:nvSpPr>
        <p:spPr>
          <a:xfrm>
            <a:off x="3347733" y="1798163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smtClean="0"/>
              <a:t>$200</a:t>
            </a:r>
            <a:endParaRPr lang="en-GB" sz="800"/>
          </a:p>
        </p:txBody>
      </p:sp>
      <p:sp>
        <p:nvSpPr>
          <p:cNvPr id="229" name="TextBox 228"/>
          <p:cNvSpPr txBox="1"/>
          <p:nvPr/>
        </p:nvSpPr>
        <p:spPr>
          <a:xfrm>
            <a:off x="2839040" y="1775905"/>
            <a:ext cx="4972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smtClean="0"/>
              <a:t>Cost </a:t>
            </a:r>
          </a:p>
          <a:p>
            <a:r>
              <a:rPr lang="en-GB" sz="900" smtClean="0"/>
              <a:t>AFVS</a:t>
            </a:r>
          </a:p>
          <a:p>
            <a:r>
              <a:rPr lang="en-GB" sz="900" smtClean="0"/>
              <a:t>interv-</a:t>
            </a:r>
          </a:p>
          <a:p>
            <a:r>
              <a:rPr lang="en-GB" sz="900" smtClean="0"/>
              <a:t>ention</a:t>
            </a:r>
            <a:endParaRPr lang="en-GB" sz="900"/>
          </a:p>
        </p:txBody>
      </p:sp>
      <p:sp>
        <p:nvSpPr>
          <p:cNvPr id="230" name="TextBox 229"/>
          <p:cNvSpPr txBox="1"/>
          <p:nvPr/>
        </p:nvSpPr>
        <p:spPr>
          <a:xfrm>
            <a:off x="3340561" y="2022110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smtClean="0"/>
              <a:t>$500</a:t>
            </a:r>
            <a:endParaRPr lang="en-GB" sz="800"/>
          </a:p>
        </p:txBody>
      </p:sp>
      <p:sp>
        <p:nvSpPr>
          <p:cNvPr id="231" name="TextBox 230"/>
          <p:cNvSpPr txBox="1"/>
          <p:nvPr/>
        </p:nvSpPr>
        <p:spPr>
          <a:xfrm>
            <a:off x="3331105" y="2258936"/>
            <a:ext cx="441146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800" smtClean="0"/>
              <a:t>$1000</a:t>
            </a:r>
            <a:endParaRPr lang="en-GB" sz="800"/>
          </a:p>
        </p:txBody>
      </p:sp>
      <p:sp>
        <p:nvSpPr>
          <p:cNvPr id="232" name="Rectangle 231"/>
          <p:cNvSpPr/>
          <p:nvPr/>
        </p:nvSpPr>
        <p:spPr>
          <a:xfrm>
            <a:off x="4011838" y="2492927"/>
            <a:ext cx="228106" cy="14517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233" name="Rectangle 232"/>
          <p:cNvSpPr/>
          <p:nvPr/>
        </p:nvSpPr>
        <p:spPr>
          <a:xfrm>
            <a:off x="4532614" y="2492927"/>
            <a:ext cx="228106" cy="14517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234" name="Rectangle 233"/>
          <p:cNvSpPr/>
          <p:nvPr/>
        </p:nvSpPr>
        <p:spPr>
          <a:xfrm>
            <a:off x="5379990" y="2489052"/>
            <a:ext cx="228106" cy="14517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235" name="Rectangle 234"/>
          <p:cNvSpPr/>
          <p:nvPr/>
        </p:nvSpPr>
        <p:spPr>
          <a:xfrm>
            <a:off x="5900766" y="2489052"/>
            <a:ext cx="228106" cy="14517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236" name="Rectangle 235"/>
          <p:cNvSpPr/>
          <p:nvPr/>
        </p:nvSpPr>
        <p:spPr>
          <a:xfrm>
            <a:off x="6892158" y="2489052"/>
            <a:ext cx="228106" cy="14517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240" name="Rectangle 239"/>
          <p:cNvSpPr/>
          <p:nvPr/>
        </p:nvSpPr>
        <p:spPr>
          <a:xfrm>
            <a:off x="7412934" y="2489052"/>
            <a:ext cx="228106" cy="14517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241" name="TextBox 240"/>
          <p:cNvSpPr txBox="1"/>
          <p:nvPr/>
        </p:nvSpPr>
        <p:spPr>
          <a:xfrm>
            <a:off x="3326150" y="2464732"/>
            <a:ext cx="441146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800" smtClean="0"/>
              <a:t>$2000</a:t>
            </a:r>
            <a:endParaRPr lang="en-GB" sz="800"/>
          </a:p>
        </p:txBody>
      </p:sp>
    </p:spTree>
    <p:extLst>
      <p:ext uri="{BB962C8B-B14F-4D97-AF65-F5344CB8AC3E}">
        <p14:creationId xmlns:p14="http://schemas.microsoft.com/office/powerpoint/2010/main" val="316608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19314</TotalTime>
  <Words>217</Words>
  <Application>Microsoft Office PowerPoint</Application>
  <PresentationFormat>On-screen Show (4:3)</PresentationFormat>
  <Paragraphs>89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</dc:creator>
  <cp:lastModifiedBy>Marie Dewerpe</cp:lastModifiedBy>
  <cp:revision>97</cp:revision>
  <dcterms:created xsi:type="dcterms:W3CDTF">2015-08-08T12:00:16Z</dcterms:created>
  <dcterms:modified xsi:type="dcterms:W3CDTF">2017-01-13T12:27:19Z</dcterms:modified>
</cp:coreProperties>
</file>