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22"/>
  </p:notesMasterIdLst>
  <p:handoutMasterIdLst>
    <p:handoutMasterId r:id="rId23"/>
  </p:handoutMasterIdLst>
  <p:sldIdLst>
    <p:sldId id="257" r:id="rId4"/>
    <p:sldId id="287" r:id="rId5"/>
    <p:sldId id="300" r:id="rId6"/>
    <p:sldId id="290" r:id="rId7"/>
    <p:sldId id="291" r:id="rId8"/>
    <p:sldId id="292" r:id="rId9"/>
    <p:sldId id="301" r:id="rId10"/>
    <p:sldId id="288" r:id="rId11"/>
    <p:sldId id="293" r:id="rId12"/>
    <p:sldId id="289" r:id="rId13"/>
    <p:sldId id="295" r:id="rId14"/>
    <p:sldId id="294" r:id="rId15"/>
    <p:sldId id="296" r:id="rId16"/>
    <p:sldId id="297" r:id="rId17"/>
    <p:sldId id="298" r:id="rId18"/>
    <p:sldId id="299" r:id="rId19"/>
    <p:sldId id="302" r:id="rId20"/>
    <p:sldId id="286" r:id="rId21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398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3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80E6-ECB4-4A2D-9F37-401CE749605E}" type="datetimeFigureOut">
              <a:rPr lang="en-GB" smtClean="0"/>
              <a:t>19/06/2016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96346-8C91-4DD9-9295-5A3F2BF0AB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775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AC3ED-CC74-4DD9-BB2C-402E67AF9589}" type="datetimeFigureOut">
              <a:rPr lang="en-GB" smtClean="0"/>
              <a:t>19/06/2016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51D57-CE24-4E3A-8D20-D5A8347A0D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57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300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25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4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48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206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926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646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366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726275B-4112-4618-B2C1-0983091F261B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6116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300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25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44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48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206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926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646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366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D0FC81D-F6F5-40C7-A6A1-382E6F20E057}" type="slidenum">
              <a:rPr lang="en-GB" altLang="en-US"/>
              <a:pPr>
                <a:spcBef>
                  <a:spcPct val="0"/>
                </a:spcBef>
              </a:pPr>
              <a:t>18</a:t>
            </a:fld>
            <a:endParaRPr lang="en-GB" altLang="en-US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725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468313" y="376238"/>
            <a:ext cx="4678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FFFFFF"/>
                </a:solidFill>
              </a:rPr>
              <a:t>Centre for Transport</a:t>
            </a:r>
            <a:r>
              <a:rPr lang="en-GB" altLang="en-US" sz="2800" dirty="0">
                <a:solidFill>
                  <a:srgbClr val="000000"/>
                </a:solidFill>
              </a:rPr>
              <a:t> </a:t>
            </a:r>
            <a:r>
              <a:rPr lang="en-GB" altLang="en-US" sz="2800" dirty="0">
                <a:solidFill>
                  <a:srgbClr val="FFFFFF"/>
                </a:solidFill>
              </a:rPr>
              <a:t>Studies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</a:rPr>
              <a:t>CTS</a:t>
            </a:r>
            <a:r>
              <a:rPr lang="en-GB" altLang="en-US" sz="1000" dirty="0">
                <a:solidFill>
                  <a:srgbClr val="000000"/>
                </a:solidFill>
              </a:rPr>
              <a:t>      </a:t>
            </a:r>
            <a:r>
              <a:rPr lang="en-GB" altLang="en-US" sz="2800" dirty="0">
                <a:solidFill>
                  <a:srgbClr val="000000"/>
                </a:solidFill>
                <a:latin typeface="English111 Vivace BT" pitchFamily="66" charset="0"/>
              </a:rPr>
              <a:t>40th Anniversary Celebrations</a:t>
            </a:r>
            <a:r>
              <a:rPr lang="en-GB" altLang="en-US" dirty="0">
                <a:solidFill>
                  <a:srgbClr val="000000"/>
                </a:solidFill>
              </a:rPr>
              <a:t>			</a:t>
            </a:r>
            <a:r>
              <a:rPr lang="en-GB" altLang="en-US" sz="1600" dirty="0">
                <a:solidFill>
                  <a:srgbClr val="000000"/>
                </a:solidFill>
              </a:rPr>
              <a:t>22 September 2006</a:t>
            </a:r>
            <a:endParaRPr lang="en-US" altLang="en-US" sz="1600" dirty="0">
              <a:solidFill>
                <a:srgbClr val="000000"/>
              </a:solidFill>
              <a:latin typeface="English111 Vivace B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77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4DB08-64D1-4CAE-9836-B5DA419C28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5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D4FA5-420D-4FF6-8516-C4944B39AD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49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0200" y="2708275"/>
            <a:ext cx="8489950" cy="3457575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B41E2-4A2F-4049-AECD-07CC2043B4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56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30200" y="908050"/>
            <a:ext cx="848995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304AA-F477-47BD-A069-E2C8EC2DEF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21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468313" y="376238"/>
            <a:ext cx="4678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FFFFFF"/>
                </a:solidFill>
              </a:rPr>
              <a:t>Centre for Transport</a:t>
            </a:r>
            <a:r>
              <a:rPr lang="en-GB" altLang="en-US" sz="2800" dirty="0">
                <a:solidFill>
                  <a:srgbClr val="000000"/>
                </a:solidFill>
              </a:rPr>
              <a:t> </a:t>
            </a:r>
            <a:r>
              <a:rPr lang="en-GB" altLang="en-US" sz="2800" dirty="0">
                <a:solidFill>
                  <a:srgbClr val="FFFFFF"/>
                </a:solidFill>
              </a:rPr>
              <a:t>Studies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</a:rPr>
              <a:t>CTS</a:t>
            </a:r>
            <a:r>
              <a:rPr lang="en-GB" altLang="en-US" sz="1000" dirty="0">
                <a:solidFill>
                  <a:srgbClr val="000000"/>
                </a:solidFill>
              </a:rPr>
              <a:t>      </a:t>
            </a:r>
            <a:r>
              <a:rPr lang="en-GB" altLang="en-US" sz="2800" dirty="0">
                <a:solidFill>
                  <a:srgbClr val="000000"/>
                </a:solidFill>
                <a:latin typeface="English111 Vivace BT" pitchFamily="66" charset="0"/>
              </a:rPr>
              <a:t>40th Anniversary Celebrations</a:t>
            </a:r>
            <a:r>
              <a:rPr lang="en-GB" altLang="en-US" dirty="0">
                <a:solidFill>
                  <a:srgbClr val="000000"/>
                </a:solidFill>
              </a:rPr>
              <a:t>			</a:t>
            </a:r>
            <a:r>
              <a:rPr lang="en-GB" altLang="en-US" sz="1600" dirty="0">
                <a:solidFill>
                  <a:srgbClr val="000000"/>
                </a:solidFill>
              </a:rPr>
              <a:t>22 September 2006</a:t>
            </a:r>
            <a:endParaRPr lang="en-US" altLang="en-US" sz="1600" dirty="0">
              <a:solidFill>
                <a:srgbClr val="000000"/>
              </a:solidFill>
              <a:latin typeface="English111 Vivace B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250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47BB5-7F88-4736-B61C-048AA8EC14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252CD-BAF4-4A54-A737-FEE644482D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17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F294A-EB9E-4841-B973-FAAC664AE5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54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CD86B-C6D4-45D1-90D1-9F9930C8CD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05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B49B7-8DED-450B-90BF-525F938348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8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47BB5-7F88-4736-B61C-048AA8EC14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11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5F335-4E80-4B7F-A738-F97EEEB8E5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34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637C2-1AE5-4D52-8E63-49480636CF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56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0DA1C-E4CB-4466-85F0-EA92309183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12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4DB08-64D1-4CAE-9836-B5DA419C28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24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D4FA5-420D-4FF6-8516-C4944B39AD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21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0200" y="2708275"/>
            <a:ext cx="8489950" cy="3457575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B41E2-4A2F-4049-AECD-07CC2043B4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97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30200" y="908050"/>
            <a:ext cx="848995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304AA-F477-47BD-A069-E2C8EC2DEF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08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D-0D7C-40FD-A341-70EDFB927A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CCD9-3299-404D-9713-6B4EB78B5CC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76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826B0-D25E-407B-82A2-CAA50B6D832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66CBF-9F47-4A07-B9B7-D5F9293DE34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0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AD5FA-CE76-4E84-B57F-1D5EB3C895B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9631-73D2-4984-B6FE-6F76DEC6FF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6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252CD-BAF4-4A54-A737-FEE644482D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24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7FA08-83F4-47C7-A552-B22F413D1D1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3739-875D-48B9-B936-57DBED49816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58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11CF1-E31A-4A8A-9E27-925CD0DCB15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B06D2-B8B3-495D-B215-53D8EDC3CD7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64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EC0AC-5823-4632-822E-E79819AA9E1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0E340-5397-42F0-B929-4443AE2BE70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25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62DD1-00D4-4902-8624-0A439264E9F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E440C-36E3-498A-8B39-2A19BDCF15E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2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1A6C6-FDFD-4C83-AEDD-E0C1192CB06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64D93-8E8E-4EC2-AF0A-62FD9E878FD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8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52FB-48EF-4FAF-AB91-C8727C98EB4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982DC-C35D-4BE2-BEA3-5CB1F744984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59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F1F1-35B5-4AE7-BEA3-98DB204AF38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FAFB-A6C4-47DC-8592-587BB6BF949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34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F104-AB36-44E8-9365-B9596FA5E7C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396A7-BA6C-4A57-AF32-583C2273AC0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39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23612-2D8A-4248-AC63-1804A7EA9AA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642A3-5CB1-451A-B819-46FF760D101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F294A-EB9E-4841-B973-FAAC664AE5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4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CD86B-C6D4-45D1-90D1-9F9930C8CD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4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B49B7-8DED-450B-90BF-525F938348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5F335-4E80-4B7F-A738-F97EEEB8E5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3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637C2-1AE5-4D52-8E63-49480636CF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0DA1C-E4CB-4466-85F0-EA92309183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3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E615B4-A769-434E-8467-704434D779E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29" name="Picture 13" descr="DarkBlue102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5"/>
          <p:cNvSpPr txBox="1">
            <a:spLocks noChangeArrowheads="1"/>
          </p:cNvSpPr>
          <p:nvPr userDrawn="1"/>
        </p:nvSpPr>
        <p:spPr bwMode="auto">
          <a:xfrm>
            <a:off x="323850" y="44450"/>
            <a:ext cx="4030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FFFFFF"/>
                </a:solidFill>
              </a:rPr>
              <a:t>Centre for Transport</a:t>
            </a:r>
            <a:r>
              <a:rPr lang="en-GB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dirty="0">
                <a:solidFill>
                  <a:srgbClr val="FFFFFF"/>
                </a:solidFill>
              </a:rPr>
              <a:t>Studies</a:t>
            </a:r>
            <a:endParaRPr lang="en-US" alt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5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E615B4-A769-434E-8467-704434D779E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29" name="Picture 13" descr="DarkBlue102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5"/>
          <p:cNvSpPr txBox="1">
            <a:spLocks noChangeArrowheads="1"/>
          </p:cNvSpPr>
          <p:nvPr userDrawn="1"/>
        </p:nvSpPr>
        <p:spPr bwMode="auto">
          <a:xfrm>
            <a:off x="323850" y="44450"/>
            <a:ext cx="4030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FFFFFF"/>
                </a:solidFill>
              </a:rPr>
              <a:t>Centre for Transport</a:t>
            </a:r>
            <a:r>
              <a:rPr lang="en-GB" altLang="en-US" sz="2400" dirty="0">
                <a:solidFill>
                  <a:srgbClr val="000000"/>
                </a:solidFill>
              </a:rPr>
              <a:t> </a:t>
            </a:r>
            <a:r>
              <a:rPr lang="en-GB" altLang="en-US" sz="2400" dirty="0">
                <a:solidFill>
                  <a:srgbClr val="FFFFFF"/>
                </a:solidFill>
              </a:rPr>
              <a:t>Studies</a:t>
            </a:r>
            <a:endParaRPr lang="en-US" alt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29DEE8-2E59-446F-8EBA-E0B87FFCD92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3F9F0F-4986-406F-993B-C568C91D310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0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628800"/>
            <a:ext cx="8642350" cy="1079500"/>
          </a:xfrm>
          <a:noFill/>
        </p:spPr>
        <p:txBody>
          <a:bodyPr/>
          <a:lstStyle/>
          <a:p>
            <a:pPr algn="ctr" eaLnBrk="1" hangingPunct="1"/>
            <a:r>
              <a:rPr lang="en-GB" altLang="en-US" sz="3600" dirty="0" smtClean="0"/>
              <a:t>Transport Planning: Turning the Process on its Head</a:t>
            </a:r>
            <a:br>
              <a:rPr lang="en-GB" altLang="en-US" sz="3600" dirty="0" smtClean="0"/>
            </a:br>
            <a:r>
              <a:rPr lang="en-GB" altLang="en-US" sz="3600" dirty="0" smtClean="0"/>
              <a:t/>
            </a:r>
            <a:br>
              <a:rPr lang="en-GB" altLang="en-US" sz="3600" dirty="0" smtClean="0"/>
            </a:br>
            <a:r>
              <a:rPr lang="en-GB" altLang="en-US" sz="2800" dirty="0" smtClean="0"/>
              <a:t>From ‘Predict and Provide’ to Vision and Validate’</a:t>
            </a:r>
            <a:endParaRPr lang="en-US" altLang="en-US" sz="3600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124225"/>
            <a:ext cx="7632700" cy="1897063"/>
          </a:xfrm>
        </p:spPr>
        <p:txBody>
          <a:bodyPr/>
          <a:lstStyle/>
          <a:p>
            <a:pPr algn="ctr" eaLnBrk="1" hangingPunct="1"/>
            <a:r>
              <a:rPr lang="en-GB" altLang="en-US" b="1" dirty="0" smtClean="0"/>
              <a:t>Peter </a:t>
            </a:r>
            <a:r>
              <a:rPr lang="en-GB" altLang="en-US" b="1" dirty="0" smtClean="0"/>
              <a:t>Jones</a:t>
            </a:r>
          </a:p>
          <a:p>
            <a:pPr algn="ctr" eaLnBrk="1" hangingPunct="1"/>
            <a:r>
              <a:rPr lang="en-GB" altLang="en-US" sz="2400" dirty="0" smtClean="0"/>
              <a:t>Centre for Transport Studies, UCL</a:t>
            </a:r>
            <a:endParaRPr lang="en-US" altLang="en-US" sz="2400" dirty="0" smtClean="0"/>
          </a:p>
          <a:p>
            <a:pPr algn="ctr" eaLnBrk="1" hangingPunct="1">
              <a:lnSpc>
                <a:spcPct val="75000"/>
              </a:lnSpc>
            </a:pPr>
            <a:endParaRPr lang="en-US" altLang="en-US" sz="2600" dirty="0" smtClean="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3528" y="5291138"/>
            <a:ext cx="8496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dirty="0" smtClean="0">
                <a:solidFill>
                  <a:srgbClr val="000000"/>
                </a:solidFill>
              </a:rPr>
              <a:t>Presentation to the </a:t>
            </a:r>
            <a:r>
              <a:rPr lang="en-GB" altLang="en-US" sz="1800" dirty="0" smtClean="0">
                <a:solidFill>
                  <a:srgbClr val="000000"/>
                </a:solidFill>
              </a:rPr>
              <a:t>UCLTI Radical Transport Conference, June 20</a:t>
            </a:r>
            <a:r>
              <a:rPr lang="en-GB" altLang="en-US" sz="1800" baseline="30000" dirty="0" smtClean="0">
                <a:solidFill>
                  <a:srgbClr val="000000"/>
                </a:solidFill>
              </a:rPr>
              <a:t>th</a:t>
            </a:r>
            <a:r>
              <a:rPr lang="en-GB" altLang="en-US" sz="1800" dirty="0" smtClean="0">
                <a:solidFill>
                  <a:srgbClr val="000000"/>
                </a:solidFill>
              </a:rPr>
              <a:t> 2016</a:t>
            </a:r>
            <a:endParaRPr lang="en-GB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686799" cy="620688"/>
          </a:xfrm>
        </p:spPr>
        <p:txBody>
          <a:bodyPr/>
          <a:lstStyle/>
          <a:p>
            <a:r>
              <a:rPr lang="en-GB" dirty="0" smtClean="0"/>
              <a:t>Road Traffic Forecast Scenarios 2015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90" y="680625"/>
            <a:ext cx="8609219" cy="620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Variant: NZ scenario set 2042 </a:t>
            </a:r>
            <a:r>
              <a:rPr lang="en-GB" sz="3600" dirty="0" smtClean="0"/>
              <a:t>(Lyons and Davidson, 2016)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65" y="1268760"/>
            <a:ext cx="8216367" cy="544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36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Backcasting </a:t>
            </a:r>
            <a:r>
              <a:rPr lang="en-GB" sz="3600" dirty="0" smtClean="0"/>
              <a:t>(Banister &amp; Hickman, 2013)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72816"/>
            <a:ext cx="8928670" cy="432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12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‘Pluralistic backcasting</a:t>
            </a:r>
            <a:r>
              <a:rPr lang="en-GB" dirty="0"/>
              <a:t> (</a:t>
            </a:r>
            <a:r>
              <a:rPr lang="en-GB" dirty="0" smtClean="0"/>
              <a:t>Tuominen </a:t>
            </a:r>
            <a:r>
              <a:rPr lang="en-GB" i="1" dirty="0" smtClean="0"/>
              <a:t>et al</a:t>
            </a:r>
            <a:r>
              <a:rPr lang="en-GB" dirty="0" smtClean="0"/>
              <a:t>, 2014)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Variant: Scenarios + Backcasting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496" t="25706" r="26172" b="14230"/>
          <a:stretch/>
        </p:blipFill>
        <p:spPr>
          <a:xfrm>
            <a:off x="899592" y="2348880"/>
            <a:ext cx="697857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46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Proposal: ‘Vision and Validation’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61648" cy="4525963"/>
          </a:xfrm>
        </p:spPr>
        <p:txBody>
          <a:bodyPr/>
          <a:lstStyle/>
          <a:p>
            <a:r>
              <a:rPr lang="en-GB" sz="3000" dirty="0" smtClean="0"/>
              <a:t>Develop comprehensive future city/country vision</a:t>
            </a:r>
          </a:p>
          <a:p>
            <a:r>
              <a:rPr lang="en-GB" sz="3000" dirty="0" smtClean="0"/>
              <a:t>Identify what role transport should contribute to delivering the vision:  major investments - plus (more flexible) pricing and regulatory measures</a:t>
            </a:r>
          </a:p>
          <a:p>
            <a:r>
              <a:rPr lang="en-GB" sz="3000" dirty="0" smtClean="0"/>
              <a:t>Determine under what future set of conditions this major investment would have proved to have provided good value for money</a:t>
            </a:r>
          </a:p>
          <a:p>
            <a:r>
              <a:rPr lang="en-GB" sz="3000" dirty="0" smtClean="0"/>
              <a:t>See if the programme can be tweaked to increase robustness – Real Options Analysis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522025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Simplified Description of ‘V&amp;V’ Process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544760"/>
            <a:ext cx="2170584" cy="163121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Comprehensive, multi-sector vision for the future development of a city or country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483767" y="1844824"/>
            <a:ext cx="2160241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Identify role that transport can play in delivering vision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3473713"/>
            <a:ext cx="2232248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Ranges for possible future population, incomes, etc.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1844824"/>
            <a:ext cx="2088232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Develop preliminary set of investment plans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777680" y="3317665"/>
            <a:ext cx="231460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Stress test/validate: under what range of future conditions would this be valid?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272392" y="5113545"/>
            <a:ext cx="1800200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Recommended transport investments</a:t>
            </a:r>
            <a:endParaRPr lang="en-GB" sz="2000" dirty="0"/>
          </a:p>
        </p:txBody>
      </p:sp>
      <p:cxnSp>
        <p:nvCxnSpPr>
          <p:cNvPr id="12" name="Straight Arrow Connector 11"/>
          <p:cNvCxnSpPr>
            <a:stCxn id="3" idx="3"/>
            <a:endCxn id="4" idx="1"/>
          </p:cNvCxnSpPr>
          <p:nvPr/>
        </p:nvCxnSpPr>
        <p:spPr>
          <a:xfrm flipV="1">
            <a:off x="2278088" y="2352656"/>
            <a:ext cx="205679" cy="77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4008" y="2348880"/>
            <a:ext cx="2056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20072" y="2855387"/>
            <a:ext cx="0" cy="4622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516216" y="2848455"/>
            <a:ext cx="0" cy="4692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  <a:endCxn id="7" idx="1"/>
          </p:cNvCxnSpPr>
          <p:nvPr/>
        </p:nvCxnSpPr>
        <p:spPr>
          <a:xfrm flipV="1">
            <a:off x="4499992" y="3979385"/>
            <a:ext cx="277688" cy="21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77680" y="5106017"/>
            <a:ext cx="2314600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Iterate to increase the robustness of the investments</a:t>
            </a:r>
            <a:endParaRPr lang="en-GB" sz="20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220072" y="4643739"/>
            <a:ext cx="0" cy="4622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516216" y="4636807"/>
            <a:ext cx="0" cy="4692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5" idx="2"/>
            <a:endCxn id="25" idx="1"/>
          </p:cNvCxnSpPr>
          <p:nvPr/>
        </p:nvCxnSpPr>
        <p:spPr>
          <a:xfrm rot="16200000" flipH="1">
            <a:off x="3518538" y="4354706"/>
            <a:ext cx="1124473" cy="139381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3"/>
            <a:endCxn id="8" idx="1"/>
          </p:cNvCxnSpPr>
          <p:nvPr/>
        </p:nvCxnSpPr>
        <p:spPr>
          <a:xfrm>
            <a:off x="7092280" y="5613849"/>
            <a:ext cx="180112" cy="75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923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But, would this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en-GB" sz="3000" dirty="0" smtClean="0"/>
              <a:t>Many core cities have developed multi-sector visions; also some nations - the ‘Wales we want national conversation’</a:t>
            </a:r>
          </a:p>
          <a:p>
            <a:r>
              <a:rPr lang="en-GB" sz="3000" dirty="0" smtClean="0"/>
              <a:t>Now have much better understanding of how transport contributes to meeting other sectors’ objectives</a:t>
            </a:r>
          </a:p>
          <a:p>
            <a:r>
              <a:rPr lang="en-GB" sz="3000" dirty="0" smtClean="0"/>
              <a:t>Much easier to identify ranges of possible values of drivers of demand than forecast one set</a:t>
            </a:r>
          </a:p>
          <a:p>
            <a:r>
              <a:rPr lang="en-GB" sz="3000" dirty="0" smtClean="0"/>
              <a:t>Multi-sector approach also generally strengthens case for transport investment</a:t>
            </a:r>
          </a:p>
          <a:p>
            <a:r>
              <a:rPr lang="en-GB" sz="3000" dirty="0" smtClean="0"/>
              <a:t>More challenging for ‘siloed’ central government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567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Redefining ‘forecasting’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Forecasting is no longer about second-guessing the </a:t>
            </a:r>
            <a:r>
              <a:rPr lang="en-GB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future, </a:t>
            </a:r>
            <a:r>
              <a:rPr lang="en-GB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but about assessing under what range of futures the proposed policy/investment would be </a:t>
            </a:r>
            <a:r>
              <a:rPr lang="en-GB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valid – helping to optimise the investment package</a:t>
            </a:r>
            <a:endParaRPr lang="en-GB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4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781300"/>
            <a:ext cx="8207375" cy="19431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897062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r>
              <a:rPr lang="en-US" altLang="en-US" sz="2600" dirty="0" smtClean="0"/>
              <a:t>peter.jones@ucl.ac.uk</a:t>
            </a:r>
          </a:p>
        </p:txBody>
      </p:sp>
    </p:spTree>
    <p:extLst>
      <p:ext uri="{BB962C8B-B14F-4D97-AF65-F5344CB8AC3E}">
        <p14:creationId xmlns:p14="http://schemas.microsoft.com/office/powerpoint/2010/main" val="1705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68313" y="1268760"/>
            <a:ext cx="8229600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Historically have attempted to predict future conditions and then provide transport measures and infrastructure to meet anticipated demand – ‘predict and provide’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Increasingly this is questioned, due to seemingly greater uncertainty, BUT at same time a growing awareness that cities can INFLUENCE future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UK city regions developing comprehensive visions – paper proposes that we should start with these outcomes and then see what types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investments can be justified to support them – ‘vision and validate’</a:t>
            </a:r>
            <a:endParaRPr lang="en-GB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‘Peak car’ in Western European Cities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9632"/>
            <a:ext cx="8568952" cy="54768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84168" y="40050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EU ‘CREATE’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89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‘Predict and Provide’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525963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be traced back to 1960s Urban Land Use/ Transportation Studies: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Forecast likely growth in car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wnership and use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Demonstrate inability of existing road networks to cope with this increased demand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Propose major road building to avoid extreme congestion and gridlock (maybe with demand management)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Iterate until major problems addressed (or budget/political limits reached)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33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Simplified Description of ‘P&amp;P’ Process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996952"/>
            <a:ext cx="2170584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Describe existing (car) travel patterns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2996952"/>
            <a:ext cx="2016224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Forecast future (car) travel patterns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1216" y="4481825"/>
            <a:ext cx="2170584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Forecasts changes in population, incomes, car ownership….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3003884"/>
            <a:ext cx="1800200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Forecast (poor) network conditions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489648" y="4481825"/>
            <a:ext cx="2170584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Develop investment (and management) proposals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948264" y="4782494"/>
            <a:ext cx="180020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Recommended investments</a:t>
            </a:r>
            <a:endParaRPr lang="en-GB" sz="2000" dirty="0"/>
          </a:p>
        </p:txBody>
      </p:sp>
      <p:cxnSp>
        <p:nvCxnSpPr>
          <p:cNvPr id="12" name="Straight Arrow Connector 11"/>
          <p:cNvCxnSpPr>
            <a:stCxn id="3" idx="3"/>
            <a:endCxn id="4" idx="1"/>
          </p:cNvCxnSpPr>
          <p:nvPr/>
        </p:nvCxnSpPr>
        <p:spPr>
          <a:xfrm>
            <a:off x="2278088" y="3504784"/>
            <a:ext cx="2056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10336" y="3501008"/>
            <a:ext cx="2056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3"/>
            <a:endCxn id="4" idx="2"/>
          </p:cNvCxnSpPr>
          <p:nvPr/>
        </p:nvCxnSpPr>
        <p:spPr>
          <a:xfrm flipV="1">
            <a:off x="2771800" y="4012615"/>
            <a:ext cx="720080" cy="113093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31840" y="1785010"/>
            <a:ext cx="1944216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Existing network characteristics</a:t>
            </a:r>
            <a:endParaRPr lang="en-GB" sz="2000" dirty="0"/>
          </a:p>
        </p:txBody>
      </p:sp>
      <p:cxnSp>
        <p:nvCxnSpPr>
          <p:cNvPr id="18" name="Elbow Connector 17"/>
          <p:cNvCxnSpPr>
            <a:stCxn id="16" idx="3"/>
            <a:endCxn id="6" idx="0"/>
          </p:cNvCxnSpPr>
          <p:nvPr/>
        </p:nvCxnSpPr>
        <p:spPr>
          <a:xfrm>
            <a:off x="5076056" y="2138953"/>
            <a:ext cx="540060" cy="864931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932040" y="4019547"/>
            <a:ext cx="0" cy="4622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228184" y="4012615"/>
            <a:ext cx="0" cy="4692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3"/>
          </p:cNvCxnSpPr>
          <p:nvPr/>
        </p:nvCxnSpPr>
        <p:spPr>
          <a:xfrm>
            <a:off x="6660232" y="5143545"/>
            <a:ext cx="288032" cy="0"/>
          </a:xfrm>
          <a:prstGeom prst="straightConnector1">
            <a:avLst/>
          </a:prstGeom>
          <a:ln w="50800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89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Emerging Issues - 1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525963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larger cities found that could not build enough roads to avoid heavy congestion if cars freely used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New emphasis on modal shift and improving public transport (‘carrot and stick’)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But still based on forecasting the future and providing for this – so very difficult to predict trend breaks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Better at forecasting negative externalities than positives (e.g. improved health)</a:t>
            </a:r>
          </a:p>
        </p:txBody>
      </p:sp>
    </p:spTree>
    <p:extLst>
      <p:ext uri="{BB962C8B-B14F-4D97-AF65-F5344CB8AC3E}">
        <p14:creationId xmlns:p14="http://schemas.microsoft.com/office/powerpoint/2010/main" val="93362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Emerging Issues - 2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525963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Increasingly transport seem as contributing major benefits to other sectors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Over time, unreliability of forecasts have became apparent – both road and rail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Growing awareness of ‘uncertainty’ issues, due to global volatility (e.g. oil prices) and technological advances (e.g. automated vehicles)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454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13" y="260648"/>
            <a:ext cx="8576367" cy="642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0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Responses to this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Development of ‘</a:t>
            </a:r>
            <a:r>
              <a:rPr lang="en-GB" b="1" dirty="0" smtClean="0"/>
              <a:t>scenarios</a:t>
            </a:r>
            <a:r>
              <a:rPr lang="en-GB" dirty="0" smtClean="0"/>
              <a:t>’, based on varying assumptions about changes in ‘drivers of demand’ (incomes, fuel prices, etc.)</a:t>
            </a:r>
          </a:p>
          <a:p>
            <a:r>
              <a:rPr lang="en-GB" dirty="0" smtClean="0"/>
              <a:t>Emergence of ‘</a:t>
            </a:r>
            <a:r>
              <a:rPr lang="en-GB" b="1" dirty="0" smtClean="0"/>
              <a:t>backcasting</a:t>
            </a:r>
            <a:r>
              <a:rPr lang="en-GB" dirty="0" smtClean="0"/>
              <a:t>’ techniques: given a goal or target (e.g. X% CO</a:t>
            </a:r>
            <a:r>
              <a:rPr lang="en-GB" baseline="-25000" dirty="0" smtClean="0"/>
              <a:t>2</a:t>
            </a:r>
            <a:r>
              <a:rPr lang="en-GB" dirty="0" smtClean="0"/>
              <a:t> reduction), how do we get from ‘there’ back to ‘here’, through measures to achieve desired behaviour change?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9574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727</Words>
  <Application>Microsoft Office PowerPoint</Application>
  <PresentationFormat>On-screen Show (4:3)</PresentationFormat>
  <Paragraphs>66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English111 Vivace BT</vt:lpstr>
      <vt:lpstr>SimSun</vt:lpstr>
      <vt:lpstr>Arial</vt:lpstr>
      <vt:lpstr>Calibri</vt:lpstr>
      <vt:lpstr>Symbol</vt:lpstr>
      <vt:lpstr>Times New Roman</vt:lpstr>
      <vt:lpstr>Custom Design</vt:lpstr>
      <vt:lpstr>1_Custom Design</vt:lpstr>
      <vt:lpstr>Office Theme</vt:lpstr>
      <vt:lpstr>Transport Planning: Turning the Process on its Head  From ‘Predict and Provide’ to Vision and Validate’</vt:lpstr>
      <vt:lpstr>Overview</vt:lpstr>
      <vt:lpstr>‘Peak car’ in Western European Cities</vt:lpstr>
      <vt:lpstr>‘Predict and Provide’</vt:lpstr>
      <vt:lpstr>Simplified Description of ‘P&amp;P’ Process</vt:lpstr>
      <vt:lpstr>Emerging Issues - 1</vt:lpstr>
      <vt:lpstr>Emerging Issues - 2</vt:lpstr>
      <vt:lpstr>PowerPoint Presentation</vt:lpstr>
      <vt:lpstr>Responses to this Problem</vt:lpstr>
      <vt:lpstr>Road Traffic Forecast Scenarios 2015 </vt:lpstr>
      <vt:lpstr>Variant: NZ scenario set 2042 (Lyons and Davidson, 2016)</vt:lpstr>
      <vt:lpstr>Backcasting (Banister &amp; Hickman, 2013)</vt:lpstr>
      <vt:lpstr>Variant: Scenarios + Backcasting</vt:lpstr>
      <vt:lpstr>Proposal: ‘Vision and Validation’</vt:lpstr>
      <vt:lpstr>Simplified Description of ‘V&amp;V’ Process</vt:lpstr>
      <vt:lpstr>But, would this work?</vt:lpstr>
      <vt:lpstr>Redefining ‘forecasting’</vt:lpstr>
      <vt:lpstr>Thank you!</vt:lpstr>
    </vt:vector>
  </TitlesOfParts>
  <Company>UCL Civil, Environmental and Geomatic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Tackling Congestion in Cities: International Experiences</dc:title>
  <dc:creator>Peter Jones</dc:creator>
  <cp:lastModifiedBy>ucespmj</cp:lastModifiedBy>
  <cp:revision>45</cp:revision>
  <cp:lastPrinted>2016-06-19T18:01:29Z</cp:lastPrinted>
  <dcterms:created xsi:type="dcterms:W3CDTF">2014-10-18T15:28:26Z</dcterms:created>
  <dcterms:modified xsi:type="dcterms:W3CDTF">2016-06-19T18:06:10Z</dcterms:modified>
</cp:coreProperties>
</file>