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drawings/drawing3.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charts/chart6.xml" ContentType="application/vnd.openxmlformats-officedocument.drawingml.chart+xml"/>
  <Override PartName="/ppt/charts/chart7.xml" ContentType="application/vnd.openxmlformats-officedocument.drawingml.chart+xml"/>
  <Override PartName="/ppt/notesSlides/notesSlide1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chart1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2.xml" ContentType="application/vnd.openxmlformats-officedocument.drawingml.chart+xml"/>
  <Override PartName="/ppt/theme/themeOverride1.xml" ContentType="application/vnd.openxmlformats-officedocument.themeOverride+xml"/>
  <Override PartName="/ppt/charts/chart13.xml" ContentType="application/vnd.openxmlformats-officedocument.drawingml.chart+xml"/>
  <Override PartName="/ppt/theme/themeOverride2.xml" ContentType="application/vnd.openxmlformats-officedocument.themeOverride+xml"/>
  <Override PartName="/ppt/notesSlides/notesSlide18.xml" ContentType="application/vnd.openxmlformats-officedocument.presentationml.notesSlide+xml"/>
  <Override PartName="/ppt/charts/chart14.xml" ContentType="application/vnd.openxmlformats-officedocument.drawingml.chart+xml"/>
  <Override PartName="/ppt/theme/themeOverride3.xml" ContentType="application/vnd.openxmlformats-officedocument.themeOverride+xml"/>
  <Override PartName="/ppt/charts/chart15.xml" ContentType="application/vnd.openxmlformats-officedocument.drawingml.chart+xml"/>
  <Override PartName="/ppt/theme/themeOverride4.xml" ContentType="application/vnd.openxmlformats-officedocument.themeOverride+xml"/>
  <Override PartName="/ppt/notesSlides/notesSlide19.xml" ContentType="application/vnd.openxmlformats-officedocument.presentationml.notesSlide+xml"/>
  <Override PartName="/ppt/charts/chart16.xml" ContentType="application/vnd.openxmlformats-officedocument.drawingml.chart+xml"/>
  <Override PartName="/ppt/theme/themeOverride5.xml" ContentType="application/vnd.openxmlformats-officedocument.themeOverride+xml"/>
  <Override PartName="/ppt/charts/chart17.xml" ContentType="application/vnd.openxmlformats-officedocument.drawingml.chart+xml"/>
  <Override PartName="/ppt/theme/themeOverride6.xml" ContentType="application/vnd.openxmlformats-officedocument.themeOverride+xml"/>
  <Override PartName="/ppt/notesSlides/notesSlide20.xml" ContentType="application/vnd.openxmlformats-officedocument.presentationml.notesSlide+xml"/>
  <Override PartName="/ppt/charts/chart18.xml" ContentType="application/vnd.openxmlformats-officedocument.drawingml.chart+xml"/>
  <Override PartName="/ppt/theme/themeOverride7.xml" ContentType="application/vnd.openxmlformats-officedocument.themeOverride+xml"/>
  <Override PartName="/ppt/charts/chart19.xml" ContentType="application/vnd.openxmlformats-officedocument.drawingml.chart+xml"/>
  <Override PartName="/ppt/theme/themeOverride8.xml" ContentType="application/vnd.openxmlformats-officedocument.themeOverride+xml"/>
  <Override PartName="/ppt/notesSlides/notesSlide21.xml" ContentType="application/vnd.openxmlformats-officedocument.presentationml.notesSlide+xml"/>
  <Override PartName="/ppt/charts/chart20.xml" ContentType="application/vnd.openxmlformats-officedocument.drawingml.chart+xml"/>
  <Override PartName="/ppt/theme/themeOverride9.xml" ContentType="application/vnd.openxmlformats-officedocument.themeOverride+xml"/>
  <Override PartName="/ppt/charts/chart21.xml" ContentType="application/vnd.openxmlformats-officedocument.drawingml.chart+xml"/>
  <Override PartName="/ppt/theme/themeOverride10.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63"/>
  </p:notesMasterIdLst>
  <p:handoutMasterIdLst>
    <p:handoutMasterId r:id="rId64"/>
  </p:handoutMasterIdLst>
  <p:sldIdLst>
    <p:sldId id="256" r:id="rId2"/>
    <p:sldId id="439" r:id="rId3"/>
    <p:sldId id="431" r:id="rId4"/>
    <p:sldId id="338" r:id="rId5"/>
    <p:sldId id="407" r:id="rId6"/>
    <p:sldId id="286" r:id="rId7"/>
    <p:sldId id="387" r:id="rId8"/>
    <p:sldId id="405" r:id="rId9"/>
    <p:sldId id="378" r:id="rId10"/>
    <p:sldId id="299" r:id="rId11"/>
    <p:sldId id="440" r:id="rId12"/>
    <p:sldId id="377" r:id="rId13"/>
    <p:sldId id="379" r:id="rId14"/>
    <p:sldId id="336" r:id="rId15"/>
    <p:sldId id="288" r:id="rId16"/>
    <p:sldId id="315" r:id="rId17"/>
    <p:sldId id="318" r:id="rId18"/>
    <p:sldId id="354" r:id="rId19"/>
    <p:sldId id="319" r:id="rId20"/>
    <p:sldId id="320" r:id="rId21"/>
    <p:sldId id="423" r:id="rId22"/>
    <p:sldId id="425" r:id="rId23"/>
    <p:sldId id="424" r:id="rId24"/>
    <p:sldId id="345" r:id="rId25"/>
    <p:sldId id="388" r:id="rId26"/>
    <p:sldId id="416" r:id="rId27"/>
    <p:sldId id="410" r:id="rId28"/>
    <p:sldId id="413" r:id="rId29"/>
    <p:sldId id="411" r:id="rId30"/>
    <p:sldId id="414" r:id="rId31"/>
    <p:sldId id="325" r:id="rId32"/>
    <p:sldId id="337" r:id="rId33"/>
    <p:sldId id="327" r:id="rId34"/>
    <p:sldId id="328" r:id="rId35"/>
    <p:sldId id="435" r:id="rId36"/>
    <p:sldId id="330" r:id="rId37"/>
    <p:sldId id="341" r:id="rId38"/>
    <p:sldId id="342" r:id="rId39"/>
    <p:sldId id="344" r:id="rId40"/>
    <p:sldId id="427" r:id="rId41"/>
    <p:sldId id="429" r:id="rId42"/>
    <p:sldId id="428" r:id="rId43"/>
    <p:sldId id="430" r:id="rId44"/>
    <p:sldId id="343" r:id="rId45"/>
    <p:sldId id="422" r:id="rId46"/>
    <p:sldId id="386" r:id="rId47"/>
    <p:sldId id="403" r:id="rId48"/>
    <p:sldId id="383" r:id="rId49"/>
    <p:sldId id="385" r:id="rId50"/>
    <p:sldId id="406" r:id="rId51"/>
    <p:sldId id="408" r:id="rId52"/>
    <p:sldId id="417" r:id="rId53"/>
    <p:sldId id="438" r:id="rId54"/>
    <p:sldId id="426" r:id="rId55"/>
    <p:sldId id="436" r:id="rId56"/>
    <p:sldId id="442" r:id="rId57"/>
    <p:sldId id="443" r:id="rId58"/>
    <p:sldId id="444" r:id="rId59"/>
    <p:sldId id="445" r:id="rId60"/>
    <p:sldId id="446" r:id="rId61"/>
    <p:sldId id="433" r:id="rId62"/>
  </p:sldIdLst>
  <p:sldSz cx="9144000" cy="6858000" type="screen4x3"/>
  <p:notesSz cx="6807200" cy="99393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6">
          <p15:clr>
            <a:srgbClr val="A4A3A4"/>
          </p15:clr>
        </p15:guide>
        <p15:guide id="2" pos="2141">
          <p15:clr>
            <a:srgbClr val="A4A3A4"/>
          </p15:clr>
        </p15:guide>
        <p15:guide id="3" orient="horz" pos="3130">
          <p15:clr>
            <a:srgbClr val="A4A3A4"/>
          </p15:clr>
        </p15:guide>
        <p15:guide id="4" pos="214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piuser" initials="E" lastIdx="6" clrIdx="0"/>
  <p:cmAuthor id="1" name="Roy He" initials="RH" lastIdx="14"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B800"/>
    <a:srgbClr val="4D9326"/>
    <a:srgbClr val="C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17" autoAdjust="0"/>
    <p:restoredTop sz="94689" autoAdjust="0"/>
  </p:normalViewPr>
  <p:slideViewPr>
    <p:cSldViewPr snapToGrid="0" showGuides="1">
      <p:cViewPr varScale="1">
        <p:scale>
          <a:sx n="105" d="100"/>
          <a:sy n="105" d="100"/>
        </p:scale>
        <p:origin x="2028" y="108"/>
      </p:cViewPr>
      <p:guideLst>
        <p:guide orient="horz" pos="2137"/>
        <p:guide pos="2880"/>
      </p:guideLst>
    </p:cSldViewPr>
  </p:slideViewPr>
  <p:outlineViewPr>
    <p:cViewPr>
      <p:scale>
        <a:sx n="33" d="100"/>
        <a:sy n="33" d="100"/>
      </p:scale>
      <p:origin x="0" y="-25939"/>
    </p:cViewPr>
  </p:outlineViewPr>
  <p:notesTextViewPr>
    <p:cViewPr>
      <p:scale>
        <a:sx n="1" d="1"/>
        <a:sy n="1" d="1"/>
      </p:scale>
      <p:origin x="0" y="0"/>
    </p:cViewPr>
  </p:notesTextViewPr>
  <p:sorterViewPr>
    <p:cViewPr>
      <p:scale>
        <a:sx n="100" d="100"/>
        <a:sy n="100" d="100"/>
      </p:scale>
      <p:origin x="0" y="-3300"/>
    </p:cViewPr>
  </p:sorterViewPr>
  <p:notesViewPr>
    <p:cSldViewPr snapToGrid="0">
      <p:cViewPr varScale="1">
        <p:scale>
          <a:sx n="57" d="100"/>
          <a:sy n="57" d="100"/>
        </p:scale>
        <p:origin x="-1210" y="-96"/>
      </p:cViewPr>
      <p:guideLst>
        <p:guide orient="horz" pos="3126"/>
        <p:guide pos="2141"/>
        <p:guide orient="horz" pos="3130"/>
        <p:guide pos="214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handoutMaster" Target="handoutMasters/handout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Book1"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E:\GPRD%20representativeness\GPRD%20analysis%20MBv2.xls"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E:\GPRD%20representativeness\GPRD%20analysis%20MBv2.xls" TargetMode="External"/></Relationships>
</file>

<file path=ppt/charts/_rels/chart12.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1.xml"/></Relationships>
</file>

<file path=ppt/charts/_rels/chart13.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2.xml"/></Relationships>
</file>

<file path=ppt/charts/_rels/chart14.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Incidence%20checks%20v3.xlsx" TargetMode="External"/><Relationship Id="rId1" Type="http://schemas.openxmlformats.org/officeDocument/2006/relationships/themeOverride" Target="../theme/themeOverride3.xml"/></Relationships>
</file>

<file path=ppt/charts/_rels/chart15.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Incidence%20checks%20v3.xlsx" TargetMode="External"/><Relationship Id="rId1" Type="http://schemas.openxmlformats.org/officeDocument/2006/relationships/themeOverride" Target="../theme/themeOverride4.xml"/></Relationships>
</file>

<file path=ppt/charts/_rels/chart16.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5.xml"/></Relationships>
</file>

<file path=ppt/charts/_rels/chart17.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6.xml"/></Relationships>
</file>

<file path=ppt/charts/_rels/chart18.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Incidence%20checks%20v3.xlsx" TargetMode="External"/><Relationship Id="rId1" Type="http://schemas.openxmlformats.org/officeDocument/2006/relationships/themeOverride" Target="../theme/themeOverride7.xml"/></Relationships>
</file>

<file path=ppt/charts/_rels/chart19.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Incidence%20checks%20v3.xlsx" TargetMode="External"/><Relationship Id="rId1" Type="http://schemas.openxmlformats.org/officeDocument/2006/relationships/themeOverride" Target="../theme/themeOverride8.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Book1" TargetMode="External"/></Relationships>
</file>

<file path=ppt/charts/_rels/chart20.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9.xml"/></Relationships>
</file>

<file path=ppt/charts/_rels/chart21.xml.rels><?xml version="1.0" encoding="UTF-8" standalone="yes"?>
<Relationships xmlns="http://schemas.openxmlformats.org/package/2006/relationships"><Relationship Id="rId2" Type="http://schemas.openxmlformats.org/officeDocument/2006/relationships/oleObject" Target="file:///\\ad.ucl.ac.uk\slms\group\Pop_Health\DAHR_Shared\Longevity%20II\CLAHRC%20bid\multimorbidity\CPRD%20database\Transfers%20out%20of%20IDHS\MM%20First%20cut%20data%20disease%20definition%20changed%20-%20Prevalence%20comparisons%20with%20external%20reports%20v3.xlsx" TargetMode="External"/><Relationship Id="rId1" Type="http://schemas.openxmlformats.org/officeDocument/2006/relationships/themeOverride" Target="../theme/themeOverride10.xml"/></Relationships>
</file>

<file path=ppt/charts/_rels/chart3.xml.rels><?xml version="1.0" encoding="UTF-8" standalone="yes"?>
<Relationships xmlns="http://schemas.openxmlformats.org/package/2006/relationships"><Relationship Id="rId1" Type="http://schemas.openxmlformats.org/officeDocument/2006/relationships/oleObject" Target="file:///E:\MM\representativeness\GPRD%20analysis%20MB.xls"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E:\LNG_UCL\GPRD\GPRD%20analysis%20MB.xls" TargetMode="External"/></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oleObject" Target="file:///E:\LNG_UCL\GPRD\GPRD%20analysis%20MB.xls"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ad.ucl.ac.uk\slms\group\Pop_Health\DAHR_Shared\Longevity%20II\CLAHRC%20bid\multimorbidity\Advisory\1st%20Advisory%20board%20meeting\Consultaion%20rates%20_trends%20_age%20sex_Qrisk.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ad.ucl.ac.uk\slms\group\Pop_Health\DAHR_Shared\Longevity%20II\CLAHRC%20bid\multimorbidity\Advisory\1st%20Advisory%20board%20meeting\Consultaion%20rates%20_trends%20_age%20sex_Qrisk.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ad.ucl.ac.uk\home\rmjdmb0\Documents\mb\presenatations\Paris%202015\MCoD%20and%20MM%20crosstab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ad.ucl.ac.uk\home\rmjdmb0\Documents\mb\presenatations\Paris%202015\MCoD%20and%20MM%20crosstab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579348810950327E-2"/>
          <c:y val="2.4266841562822078E-2"/>
          <c:w val="0.777012323706196"/>
          <c:h val="0.83768065515396173"/>
        </c:manualLayout>
      </c:layout>
      <c:barChart>
        <c:barDir val="col"/>
        <c:grouping val="stacked"/>
        <c:varyColors val="0"/>
        <c:ser>
          <c:idx val="0"/>
          <c:order val="0"/>
          <c:tx>
            <c:strRef>
              <c:f>Sheet2!$E$25</c:f>
              <c:strCache>
                <c:ptCount val="1"/>
                <c:pt idx="0">
                  <c:v>Healthy</c:v>
                </c:pt>
              </c:strCache>
            </c:strRef>
          </c:tx>
          <c:spPr>
            <a:solidFill>
              <a:schemeClr val="accent4">
                <a:lumMod val="75000"/>
              </a:schemeClr>
            </a:solidFill>
          </c:spPr>
          <c:invertIfNegative val="0"/>
          <c:cat>
            <c:strRef>
              <c:f>Sheet2!$F$24:$J$24</c:f>
              <c:strCache>
                <c:ptCount val="5"/>
                <c:pt idx="0">
                  <c:v>Q1</c:v>
                </c:pt>
                <c:pt idx="1">
                  <c:v>Q2</c:v>
                </c:pt>
                <c:pt idx="2">
                  <c:v>Q3</c:v>
                </c:pt>
                <c:pt idx="3">
                  <c:v>Q4</c:v>
                </c:pt>
                <c:pt idx="4">
                  <c:v>Q5</c:v>
                </c:pt>
              </c:strCache>
            </c:strRef>
          </c:cat>
          <c:val>
            <c:numRef>
              <c:f>Sheet2!$F$25:$J$25</c:f>
              <c:numCache>
                <c:formatCode>General</c:formatCode>
                <c:ptCount val="5"/>
                <c:pt idx="0">
                  <c:v>65</c:v>
                </c:pt>
                <c:pt idx="1">
                  <c:v>62</c:v>
                </c:pt>
                <c:pt idx="2">
                  <c:v>59</c:v>
                </c:pt>
                <c:pt idx="3">
                  <c:v>55</c:v>
                </c:pt>
                <c:pt idx="4">
                  <c:v>52</c:v>
                </c:pt>
              </c:numCache>
            </c:numRef>
          </c:val>
        </c:ser>
        <c:ser>
          <c:idx val="1"/>
          <c:order val="1"/>
          <c:tx>
            <c:strRef>
              <c:f>Sheet2!$E$26</c:f>
              <c:strCache>
                <c:ptCount val="1"/>
                <c:pt idx="0">
                  <c:v>1d</c:v>
                </c:pt>
              </c:strCache>
            </c:strRef>
          </c:tx>
          <c:spPr>
            <a:solidFill>
              <a:schemeClr val="accent4">
                <a:lumMod val="60000"/>
                <a:lumOff val="40000"/>
              </a:schemeClr>
            </a:solidFill>
          </c:spPr>
          <c:invertIfNegative val="0"/>
          <c:cat>
            <c:strRef>
              <c:f>Sheet2!$F$24:$J$24</c:f>
              <c:strCache>
                <c:ptCount val="5"/>
                <c:pt idx="0">
                  <c:v>Q1</c:v>
                </c:pt>
                <c:pt idx="1">
                  <c:v>Q2</c:v>
                </c:pt>
                <c:pt idx="2">
                  <c:v>Q3</c:v>
                </c:pt>
                <c:pt idx="3">
                  <c:v>Q4</c:v>
                </c:pt>
                <c:pt idx="4">
                  <c:v>Q5</c:v>
                </c:pt>
              </c:strCache>
            </c:strRef>
          </c:cat>
          <c:val>
            <c:numRef>
              <c:f>Sheet2!$F$26:$J$26</c:f>
              <c:numCache>
                <c:formatCode>General</c:formatCode>
                <c:ptCount val="5"/>
                <c:pt idx="0">
                  <c:v>10</c:v>
                </c:pt>
                <c:pt idx="1">
                  <c:v>11</c:v>
                </c:pt>
                <c:pt idx="2">
                  <c:v>11</c:v>
                </c:pt>
                <c:pt idx="3">
                  <c:v>10</c:v>
                </c:pt>
                <c:pt idx="4">
                  <c:v>9</c:v>
                </c:pt>
              </c:numCache>
            </c:numRef>
          </c:val>
        </c:ser>
        <c:ser>
          <c:idx val="2"/>
          <c:order val="2"/>
          <c:tx>
            <c:strRef>
              <c:f>Sheet2!$E$27</c:f>
              <c:strCache>
                <c:ptCount val="1"/>
                <c:pt idx="0">
                  <c:v>2d</c:v>
                </c:pt>
              </c:strCache>
            </c:strRef>
          </c:tx>
          <c:spPr>
            <a:solidFill>
              <a:schemeClr val="accent1">
                <a:lumMod val="40000"/>
                <a:lumOff val="60000"/>
              </a:schemeClr>
            </a:solidFill>
          </c:spPr>
          <c:invertIfNegative val="0"/>
          <c:cat>
            <c:strRef>
              <c:f>Sheet2!$F$24:$J$24</c:f>
              <c:strCache>
                <c:ptCount val="5"/>
                <c:pt idx="0">
                  <c:v>Q1</c:v>
                </c:pt>
                <c:pt idx="1">
                  <c:v>Q2</c:v>
                </c:pt>
                <c:pt idx="2">
                  <c:v>Q3</c:v>
                </c:pt>
                <c:pt idx="3">
                  <c:v>Q4</c:v>
                </c:pt>
                <c:pt idx="4">
                  <c:v>Q5</c:v>
                </c:pt>
              </c:strCache>
            </c:strRef>
          </c:cat>
          <c:val>
            <c:numRef>
              <c:f>Sheet2!$F$27:$J$27</c:f>
              <c:numCache>
                <c:formatCode>General</c:formatCode>
                <c:ptCount val="5"/>
                <c:pt idx="0">
                  <c:v>6</c:v>
                </c:pt>
                <c:pt idx="1">
                  <c:v>6</c:v>
                </c:pt>
                <c:pt idx="2">
                  <c:v>6</c:v>
                </c:pt>
                <c:pt idx="3">
                  <c:v>7</c:v>
                </c:pt>
                <c:pt idx="4">
                  <c:v>7</c:v>
                </c:pt>
              </c:numCache>
            </c:numRef>
          </c:val>
        </c:ser>
        <c:ser>
          <c:idx val="3"/>
          <c:order val="3"/>
          <c:tx>
            <c:strRef>
              <c:f>Sheet2!$E$28</c:f>
              <c:strCache>
                <c:ptCount val="1"/>
                <c:pt idx="0">
                  <c:v>3+d</c:v>
                </c:pt>
              </c:strCache>
            </c:strRef>
          </c:tx>
          <c:spPr>
            <a:solidFill>
              <a:schemeClr val="accent1"/>
            </a:solidFill>
          </c:spPr>
          <c:invertIfNegative val="0"/>
          <c:cat>
            <c:strRef>
              <c:f>Sheet2!$F$24:$J$24</c:f>
              <c:strCache>
                <c:ptCount val="5"/>
                <c:pt idx="0">
                  <c:v>Q1</c:v>
                </c:pt>
                <c:pt idx="1">
                  <c:v>Q2</c:v>
                </c:pt>
                <c:pt idx="2">
                  <c:v>Q3</c:v>
                </c:pt>
                <c:pt idx="3">
                  <c:v>Q4</c:v>
                </c:pt>
                <c:pt idx="4">
                  <c:v>Q5</c:v>
                </c:pt>
              </c:strCache>
            </c:strRef>
          </c:cat>
          <c:val>
            <c:numRef>
              <c:f>Sheet2!$F$28:$J$28</c:f>
              <c:numCache>
                <c:formatCode>General</c:formatCode>
                <c:ptCount val="5"/>
                <c:pt idx="0">
                  <c:v>3</c:v>
                </c:pt>
                <c:pt idx="1">
                  <c:v>3</c:v>
                </c:pt>
                <c:pt idx="2">
                  <c:v>4</c:v>
                </c:pt>
                <c:pt idx="3">
                  <c:v>4</c:v>
                </c:pt>
                <c:pt idx="4">
                  <c:v>4</c:v>
                </c:pt>
              </c:numCache>
            </c:numRef>
          </c:val>
        </c:ser>
        <c:dLbls>
          <c:showLegendKey val="0"/>
          <c:showVal val="0"/>
          <c:showCatName val="0"/>
          <c:showSerName val="0"/>
          <c:showPercent val="0"/>
          <c:showBubbleSize val="0"/>
        </c:dLbls>
        <c:gapWidth val="150"/>
        <c:overlap val="100"/>
        <c:axId val="559616592"/>
        <c:axId val="559615808"/>
      </c:barChart>
      <c:catAx>
        <c:axId val="559616592"/>
        <c:scaling>
          <c:orientation val="minMax"/>
        </c:scaling>
        <c:delete val="0"/>
        <c:axPos val="b"/>
        <c:numFmt formatCode="General" sourceLinked="0"/>
        <c:majorTickMark val="out"/>
        <c:minorTickMark val="none"/>
        <c:tickLblPos val="nextTo"/>
        <c:txPr>
          <a:bodyPr/>
          <a:lstStyle/>
          <a:p>
            <a:pPr>
              <a:defRPr sz="2000" b="1"/>
            </a:pPr>
            <a:endParaRPr lang="en-US"/>
          </a:p>
        </c:txPr>
        <c:crossAx val="559615808"/>
        <c:crosses val="autoZero"/>
        <c:auto val="1"/>
        <c:lblAlgn val="ctr"/>
        <c:lblOffset val="100"/>
        <c:noMultiLvlLbl val="0"/>
      </c:catAx>
      <c:valAx>
        <c:axId val="559615808"/>
        <c:scaling>
          <c:orientation val="minMax"/>
          <c:min val="45"/>
        </c:scaling>
        <c:delete val="0"/>
        <c:axPos val="l"/>
        <c:majorGridlines/>
        <c:numFmt formatCode="General" sourceLinked="1"/>
        <c:majorTickMark val="out"/>
        <c:minorTickMark val="none"/>
        <c:tickLblPos val="nextTo"/>
        <c:txPr>
          <a:bodyPr/>
          <a:lstStyle/>
          <a:p>
            <a:pPr>
              <a:defRPr sz="1400" b="1"/>
            </a:pPr>
            <a:endParaRPr lang="en-US"/>
          </a:p>
        </c:txPr>
        <c:crossAx val="559616592"/>
        <c:crosses val="autoZero"/>
        <c:crossBetween val="between"/>
      </c:valAx>
    </c:plotArea>
    <c:legend>
      <c:legendPos val="r"/>
      <c:overlay val="0"/>
      <c:txPr>
        <a:bodyPr/>
        <a:lstStyle/>
        <a:p>
          <a:pPr>
            <a:defRPr sz="1800" b="1"/>
          </a:pPr>
          <a:endParaRPr lang="en-US"/>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878694753808487"/>
          <c:y val="6.0855908743281235E-2"/>
          <c:w val="0.68958333333333344"/>
          <c:h val="0.78289388928983061"/>
        </c:manualLayout>
      </c:layout>
      <c:barChart>
        <c:barDir val="col"/>
        <c:grouping val="clustered"/>
        <c:varyColors val="0"/>
        <c:ser>
          <c:idx val="0"/>
          <c:order val="0"/>
          <c:tx>
            <c:strRef>
              <c:f>'IMD and mortality'!$E$51</c:f>
              <c:strCache>
                <c:ptCount val="1"/>
                <c:pt idx="0">
                  <c:v>GPRD</c:v>
                </c:pt>
              </c:strCache>
            </c:strRef>
          </c:tx>
          <c:spPr>
            <a:solidFill>
              <a:schemeClr val="tx2">
                <a:lumMod val="60000"/>
                <a:lumOff val="40000"/>
              </a:schemeClr>
            </a:solidFill>
          </c:spPr>
          <c:invertIfNegative val="0"/>
          <c:cat>
            <c:strRef>
              <c:f>'IMD and mortality'!$F$50:$K$50</c:f>
              <c:strCache>
                <c:ptCount val="6"/>
                <c:pt idx="0">
                  <c:v>Least Depr</c:v>
                </c:pt>
                <c:pt idx="1">
                  <c:v>Q2</c:v>
                </c:pt>
                <c:pt idx="2">
                  <c:v>Q3</c:v>
                </c:pt>
                <c:pt idx="3">
                  <c:v>Q4</c:v>
                </c:pt>
                <c:pt idx="4">
                  <c:v>Most Depr</c:v>
                </c:pt>
                <c:pt idx="5">
                  <c:v>Overall</c:v>
                </c:pt>
              </c:strCache>
            </c:strRef>
          </c:cat>
          <c:val>
            <c:numRef>
              <c:f>'IMD and mortality'!$F$51:$K$51</c:f>
              <c:numCache>
                <c:formatCode>0.00</c:formatCode>
                <c:ptCount val="6"/>
                <c:pt idx="0">
                  <c:v>736.03423034087905</c:v>
                </c:pt>
                <c:pt idx="1">
                  <c:v>866.60285368179257</c:v>
                </c:pt>
                <c:pt idx="2">
                  <c:v>958.55216295947048</c:v>
                </c:pt>
                <c:pt idx="3">
                  <c:v>1134.1493095571298</c:v>
                </c:pt>
                <c:pt idx="4">
                  <c:v>1396.1555084099589</c:v>
                </c:pt>
                <c:pt idx="5">
                  <c:v>965.06239627809805</c:v>
                </c:pt>
              </c:numCache>
            </c:numRef>
          </c:val>
        </c:ser>
        <c:ser>
          <c:idx val="1"/>
          <c:order val="1"/>
          <c:tx>
            <c:strRef>
              <c:f>'IMD and mortality'!$E$52</c:f>
              <c:strCache>
                <c:ptCount val="1"/>
                <c:pt idx="0">
                  <c:v>Eng</c:v>
                </c:pt>
              </c:strCache>
            </c:strRef>
          </c:tx>
          <c:spPr>
            <a:solidFill>
              <a:srgbClr val="C00000"/>
            </a:solidFill>
          </c:spPr>
          <c:invertIfNegative val="0"/>
          <c:cat>
            <c:strRef>
              <c:f>'IMD and mortality'!$F$50:$K$50</c:f>
              <c:strCache>
                <c:ptCount val="6"/>
                <c:pt idx="0">
                  <c:v>Least Depr</c:v>
                </c:pt>
                <c:pt idx="1">
                  <c:v>Q2</c:v>
                </c:pt>
                <c:pt idx="2">
                  <c:v>Q3</c:v>
                </c:pt>
                <c:pt idx="3">
                  <c:v>Q4</c:v>
                </c:pt>
                <c:pt idx="4">
                  <c:v>Most Depr</c:v>
                </c:pt>
                <c:pt idx="5">
                  <c:v>Overall</c:v>
                </c:pt>
              </c:strCache>
            </c:strRef>
          </c:cat>
          <c:val>
            <c:numRef>
              <c:f>'IMD and mortality'!$F$52:$K$52</c:f>
              <c:numCache>
                <c:formatCode>0.00</c:formatCode>
                <c:ptCount val="6"/>
                <c:pt idx="0">
                  <c:v>801.51166399398755</c:v>
                </c:pt>
                <c:pt idx="1">
                  <c:v>903.84977847591631</c:v>
                </c:pt>
                <c:pt idx="2">
                  <c:v>999.9085474883002</c:v>
                </c:pt>
                <c:pt idx="3">
                  <c:v>1176.0850748629791</c:v>
                </c:pt>
                <c:pt idx="4">
                  <c:v>1487.8455520137682</c:v>
                </c:pt>
                <c:pt idx="5">
                  <c:v>1045.967264093686</c:v>
                </c:pt>
              </c:numCache>
            </c:numRef>
          </c:val>
        </c:ser>
        <c:dLbls>
          <c:showLegendKey val="0"/>
          <c:showVal val="0"/>
          <c:showCatName val="0"/>
          <c:showSerName val="0"/>
          <c:showPercent val="0"/>
          <c:showBubbleSize val="0"/>
        </c:dLbls>
        <c:gapWidth val="150"/>
        <c:axId val="559611104"/>
        <c:axId val="448051712"/>
      </c:barChart>
      <c:catAx>
        <c:axId val="559611104"/>
        <c:scaling>
          <c:orientation val="minMax"/>
        </c:scaling>
        <c:delete val="0"/>
        <c:axPos val="b"/>
        <c:numFmt formatCode="General" sourceLinked="1"/>
        <c:majorTickMark val="out"/>
        <c:minorTickMark val="none"/>
        <c:tickLblPos val="nextTo"/>
        <c:txPr>
          <a:bodyPr rot="0" vert="horz"/>
          <a:lstStyle/>
          <a:p>
            <a:pPr>
              <a:defRPr sz="1000" b="1" i="0" u="none" strike="noStrike" baseline="0">
                <a:solidFill>
                  <a:srgbClr val="000000"/>
                </a:solidFill>
                <a:latin typeface="Calibri"/>
                <a:ea typeface="Calibri"/>
                <a:cs typeface="Calibri"/>
              </a:defRPr>
            </a:pPr>
            <a:endParaRPr lang="en-US"/>
          </a:p>
        </c:txPr>
        <c:crossAx val="448051712"/>
        <c:crosses val="autoZero"/>
        <c:auto val="1"/>
        <c:lblAlgn val="ctr"/>
        <c:lblOffset val="100"/>
        <c:noMultiLvlLbl val="0"/>
      </c:catAx>
      <c:valAx>
        <c:axId val="448051712"/>
        <c:scaling>
          <c:orientation val="minMax"/>
        </c:scaling>
        <c:delete val="0"/>
        <c:axPos val="l"/>
        <c:majorGridlines/>
        <c:title>
          <c:tx>
            <c:rich>
              <a:bodyPr rot="-5400000" vert="horz"/>
              <a:lstStyle/>
              <a:p>
                <a:pPr>
                  <a:defRPr b="1"/>
                </a:pPr>
                <a:r>
                  <a:rPr lang="en-GB" b="1" dirty="0" smtClean="0"/>
                  <a:t>Rate</a:t>
                </a:r>
                <a:r>
                  <a:rPr lang="en-GB" b="1" baseline="0" dirty="0" smtClean="0"/>
                  <a:t> per 100,000</a:t>
                </a:r>
              </a:p>
              <a:p>
                <a:pPr>
                  <a:defRPr b="1"/>
                </a:pPr>
                <a:endParaRPr lang="en-GB" b="1" dirty="0"/>
              </a:p>
            </c:rich>
          </c:tx>
          <c:layout>
            <c:manualLayout>
              <c:xMode val="edge"/>
              <c:yMode val="edge"/>
              <c:x val="0"/>
              <c:y val="0.3941085989422321"/>
            </c:manualLayout>
          </c:layout>
          <c:overlay val="0"/>
        </c:title>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559611104"/>
        <c:crosses val="autoZero"/>
        <c:crossBetween val="between"/>
      </c:valAx>
      <c:spPr>
        <a:noFill/>
        <a:ln w="25400">
          <a:noFill/>
        </a:ln>
      </c:spPr>
    </c:plotArea>
    <c:legend>
      <c:legendPos val="r"/>
      <c:layout>
        <c:manualLayout>
          <c:xMode val="edge"/>
          <c:yMode val="edge"/>
          <c:x val="0.85714531684621553"/>
          <c:y val="0.50170151350830716"/>
          <c:w val="0.1404068325533368"/>
          <c:h val="0.24298113898553386"/>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0000000000001"/>
          <c:y val="1.6696360287385421E-2"/>
          <c:w val="0.68958333333333333"/>
          <c:h val="0.82940551719680766"/>
        </c:manualLayout>
      </c:layout>
      <c:barChart>
        <c:barDir val="col"/>
        <c:grouping val="clustered"/>
        <c:varyColors val="0"/>
        <c:ser>
          <c:idx val="0"/>
          <c:order val="0"/>
          <c:tx>
            <c:strRef>
              <c:f>'[GPRD analysis MBv2.xls]IMD and mortality'!$E$70</c:f>
              <c:strCache>
                <c:ptCount val="1"/>
                <c:pt idx="0">
                  <c:v>GPRD</c:v>
                </c:pt>
              </c:strCache>
            </c:strRef>
          </c:tx>
          <c:spPr>
            <a:solidFill>
              <a:schemeClr val="tx2">
                <a:lumMod val="60000"/>
                <a:lumOff val="40000"/>
              </a:schemeClr>
            </a:solidFill>
          </c:spPr>
          <c:invertIfNegative val="0"/>
          <c:cat>
            <c:strRef>
              <c:f>'[GPRD analysis MBv2.xls]IMD and mortality'!$F$69:$K$69</c:f>
              <c:strCache>
                <c:ptCount val="6"/>
                <c:pt idx="0">
                  <c:v>Least Depr</c:v>
                </c:pt>
                <c:pt idx="1">
                  <c:v>Q2</c:v>
                </c:pt>
                <c:pt idx="2">
                  <c:v>Q3</c:v>
                </c:pt>
                <c:pt idx="3">
                  <c:v>Q4</c:v>
                </c:pt>
                <c:pt idx="4">
                  <c:v>Most Depr</c:v>
                </c:pt>
                <c:pt idx="5">
                  <c:v>Overall</c:v>
                </c:pt>
              </c:strCache>
            </c:strRef>
          </c:cat>
          <c:val>
            <c:numRef>
              <c:f>'[GPRD analysis MBv2.xls]IMD and mortality'!$F$70:$K$70</c:f>
              <c:numCache>
                <c:formatCode>0.00</c:formatCode>
                <c:ptCount val="6"/>
                <c:pt idx="0">
                  <c:v>560.01400685147792</c:v>
                </c:pt>
                <c:pt idx="1">
                  <c:v>600.94737443933604</c:v>
                </c:pt>
                <c:pt idx="2">
                  <c:v>671.07035922189959</c:v>
                </c:pt>
                <c:pt idx="3">
                  <c:v>783.79853116338893</c:v>
                </c:pt>
                <c:pt idx="4">
                  <c:v>920.36805219185908</c:v>
                </c:pt>
                <c:pt idx="5">
                  <c:v>678.040495942647</c:v>
                </c:pt>
              </c:numCache>
            </c:numRef>
          </c:val>
        </c:ser>
        <c:ser>
          <c:idx val="1"/>
          <c:order val="1"/>
          <c:tx>
            <c:strRef>
              <c:f>'[GPRD analysis MBv2.xls]IMD and mortality'!$E$71</c:f>
              <c:strCache>
                <c:ptCount val="1"/>
                <c:pt idx="0">
                  <c:v>Eng</c:v>
                </c:pt>
              </c:strCache>
            </c:strRef>
          </c:tx>
          <c:spPr>
            <a:solidFill>
              <a:srgbClr val="C00000"/>
            </a:solidFill>
          </c:spPr>
          <c:invertIfNegative val="0"/>
          <c:cat>
            <c:strRef>
              <c:f>'[GPRD analysis MBv2.xls]IMD and mortality'!$F$69:$K$69</c:f>
              <c:strCache>
                <c:ptCount val="6"/>
                <c:pt idx="0">
                  <c:v>Least Depr</c:v>
                </c:pt>
                <c:pt idx="1">
                  <c:v>Q2</c:v>
                </c:pt>
                <c:pt idx="2">
                  <c:v>Q3</c:v>
                </c:pt>
                <c:pt idx="3">
                  <c:v>Q4</c:v>
                </c:pt>
                <c:pt idx="4">
                  <c:v>Most Depr</c:v>
                </c:pt>
                <c:pt idx="5">
                  <c:v>Overall</c:v>
                </c:pt>
              </c:strCache>
            </c:strRef>
          </c:cat>
          <c:val>
            <c:numRef>
              <c:f>'[GPRD analysis MBv2.xls]IMD and mortality'!$F$71:$K$71</c:f>
              <c:numCache>
                <c:formatCode>0.00</c:formatCode>
                <c:ptCount val="6"/>
                <c:pt idx="0">
                  <c:v>601.86391407156293</c:v>
                </c:pt>
                <c:pt idx="1">
                  <c:v>668.11041943966552</c:v>
                </c:pt>
                <c:pt idx="2">
                  <c:v>725.93128333098355</c:v>
                </c:pt>
                <c:pt idx="3">
                  <c:v>807.10440017730059</c:v>
                </c:pt>
                <c:pt idx="4">
                  <c:v>983.30814596284802</c:v>
                </c:pt>
                <c:pt idx="5">
                  <c:v>743.64402583938283</c:v>
                </c:pt>
              </c:numCache>
            </c:numRef>
          </c:val>
        </c:ser>
        <c:dLbls>
          <c:showLegendKey val="0"/>
          <c:showVal val="0"/>
          <c:showCatName val="0"/>
          <c:showSerName val="0"/>
          <c:showPercent val="0"/>
          <c:showBubbleSize val="0"/>
        </c:dLbls>
        <c:gapWidth val="150"/>
        <c:axId val="448054848"/>
        <c:axId val="448055240"/>
      </c:barChart>
      <c:catAx>
        <c:axId val="448054848"/>
        <c:scaling>
          <c:orientation val="minMax"/>
        </c:scaling>
        <c:delete val="0"/>
        <c:axPos val="b"/>
        <c:numFmt formatCode="General" sourceLinked="1"/>
        <c:majorTickMark val="out"/>
        <c:minorTickMark val="none"/>
        <c:tickLblPos val="nextTo"/>
        <c:txPr>
          <a:bodyPr rot="0" vert="horz"/>
          <a:lstStyle/>
          <a:p>
            <a:pPr>
              <a:defRPr sz="1200" b="1" i="0" u="none" strike="noStrike" baseline="0">
                <a:solidFill>
                  <a:srgbClr val="000000"/>
                </a:solidFill>
                <a:latin typeface="Calibri"/>
                <a:ea typeface="Calibri"/>
                <a:cs typeface="Calibri"/>
              </a:defRPr>
            </a:pPr>
            <a:endParaRPr lang="en-US"/>
          </a:p>
        </c:txPr>
        <c:crossAx val="448055240"/>
        <c:crosses val="autoZero"/>
        <c:auto val="1"/>
        <c:lblAlgn val="ctr"/>
        <c:lblOffset val="100"/>
        <c:noMultiLvlLbl val="0"/>
      </c:catAx>
      <c:valAx>
        <c:axId val="448055240"/>
        <c:scaling>
          <c:orientation val="minMax"/>
          <c:max val="1600"/>
        </c:scaling>
        <c:delete val="0"/>
        <c:axPos val="l"/>
        <c:majorGridlines/>
        <c:numFmt formatCode="0.00" sourceLinked="1"/>
        <c:majorTickMark val="out"/>
        <c:minorTickMark val="none"/>
        <c:tickLblPos val="nextTo"/>
        <c:txPr>
          <a:bodyPr rot="0" vert="horz"/>
          <a:lstStyle/>
          <a:p>
            <a:pPr>
              <a:defRPr sz="1000" b="0" i="0" u="none" strike="noStrike" baseline="0">
                <a:solidFill>
                  <a:srgbClr val="000000"/>
                </a:solidFill>
                <a:latin typeface="Calibri"/>
                <a:ea typeface="Calibri"/>
                <a:cs typeface="Calibri"/>
              </a:defRPr>
            </a:pPr>
            <a:endParaRPr lang="en-US"/>
          </a:p>
        </c:txPr>
        <c:crossAx val="448054848"/>
        <c:crosses val="autoZero"/>
        <c:crossBetween val="between"/>
      </c:valAx>
    </c:plotArea>
    <c:legend>
      <c:legendPos val="r"/>
      <c:layout>
        <c:manualLayout>
          <c:xMode val="edge"/>
          <c:yMode val="edge"/>
          <c:x val="0.84387535001808256"/>
          <c:y val="0.50256431230147913"/>
          <c:w val="0.15080948345714465"/>
          <c:h val="0.21063756907267578"/>
        </c:manualLayout>
      </c:layout>
      <c:overlay val="0"/>
      <c:txPr>
        <a:bodyPr/>
        <a:lstStyle/>
        <a:p>
          <a:pPr>
            <a:defRPr sz="1200" b="0" i="0" u="none" strike="noStrike" baseline="0">
              <a:solidFill>
                <a:srgbClr val="000000"/>
              </a:solidFill>
              <a:latin typeface="Calibri"/>
              <a:ea typeface="Calibri"/>
              <a:cs typeface="Calibri"/>
            </a:defRPr>
          </a:pPr>
          <a:endParaRPr lang="en-US"/>
        </a:p>
      </c:txPr>
    </c:legend>
    <c:plotVisOnly val="1"/>
    <c:dispBlanksAs val="gap"/>
    <c:showDLblsOverMax val="0"/>
  </c:chart>
  <c:txPr>
    <a:bodyPr/>
    <a:lstStyle/>
    <a:p>
      <a:pPr>
        <a:defRPr sz="1000" b="0" i="0" u="none" strike="noStrike" baseline="0">
          <a:solidFill>
            <a:srgbClr val="000000"/>
          </a:solidFill>
          <a:latin typeface="Calibri"/>
          <a:ea typeface="Calibri"/>
          <a:cs typeface="Calibri"/>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Males: </a:t>
            </a:r>
            <a:r>
              <a:rPr lang="en-US" sz="1400" b="1" i="0" baseline="0" dirty="0" smtClean="0">
                <a:effectLst/>
              </a:rPr>
              <a:t>CPRD 2006 </a:t>
            </a:r>
            <a:r>
              <a:rPr lang="en-US" sz="1400" b="1" i="0" baseline="0" dirty="0">
                <a:effectLst/>
              </a:rPr>
              <a:t>vs </a:t>
            </a:r>
            <a:r>
              <a:rPr lang="en-US" sz="1400" b="1" i="0" baseline="0" dirty="0" err="1">
                <a:effectLst/>
              </a:rPr>
              <a:t>HSfE</a:t>
            </a:r>
            <a:r>
              <a:rPr lang="en-US" sz="1400" b="1" i="0" baseline="0" dirty="0">
                <a:effectLst/>
              </a:rPr>
              <a:t> 2006 prevalence rates</a:t>
            </a:r>
            <a:endParaRPr lang="en-GB" sz="1100" b="1" dirty="0">
              <a:effectLst/>
            </a:endParaRPr>
          </a:p>
        </c:rich>
      </c:tx>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CHD!$D$2</c:f>
              <c:strCache>
                <c:ptCount val="1"/>
                <c:pt idx="0">
                  <c:v>CALIBER rates</c:v>
                </c:pt>
              </c:strCache>
            </c:strRef>
          </c:tx>
          <c:spPr>
            <a:solidFill>
              <a:schemeClr val="accent1"/>
            </a:solidFill>
            <a:ln>
              <a:noFill/>
            </a:ln>
            <a:effectLst/>
          </c:spPr>
          <c:invertIfNegative val="0"/>
          <c:cat>
            <c:strRef>
              <c:f>CHD!$A$17:$A$20</c:f>
              <c:strCache>
                <c:ptCount val="4"/>
                <c:pt idx="0">
                  <c:v>45-54</c:v>
                </c:pt>
                <c:pt idx="1">
                  <c:v>55-64</c:v>
                </c:pt>
                <c:pt idx="2">
                  <c:v>65-74</c:v>
                </c:pt>
                <c:pt idx="3">
                  <c:v>75+</c:v>
                </c:pt>
              </c:strCache>
            </c:strRef>
          </c:cat>
          <c:val>
            <c:numRef>
              <c:f>CHD!$D$17:$D$20</c:f>
              <c:numCache>
                <c:formatCode>_-* #,##0_-;\-* #,##0_-;_-* "-"??_-;_-@_-</c:formatCode>
                <c:ptCount val="4"/>
                <c:pt idx="0">
                  <c:v>2525.8847290173767</c:v>
                </c:pt>
                <c:pt idx="1">
                  <c:v>8038.5495933715956</c:v>
                </c:pt>
                <c:pt idx="2">
                  <c:v>18507.536826257077</c:v>
                </c:pt>
                <c:pt idx="3">
                  <c:v>28766.737210166331</c:v>
                </c:pt>
              </c:numCache>
            </c:numRef>
          </c:val>
        </c:ser>
        <c:ser>
          <c:idx val="1"/>
          <c:order val="1"/>
          <c:tx>
            <c:strRef>
              <c:f>CHD!$F$16</c:f>
              <c:strCache>
                <c:ptCount val="1"/>
                <c:pt idx="0">
                  <c:v>HSfE rates</c:v>
                </c:pt>
              </c:strCache>
            </c:strRef>
          </c:tx>
          <c:spPr>
            <a:solidFill>
              <a:srgbClr val="C00000"/>
            </a:solidFill>
            <a:ln>
              <a:solidFill>
                <a:srgbClr val="C00000"/>
              </a:solidFill>
            </a:ln>
            <a:effectLst/>
          </c:spPr>
          <c:invertIfNegative val="0"/>
          <c:cat>
            <c:strRef>
              <c:f>CHD!$A$17:$A$20</c:f>
              <c:strCache>
                <c:ptCount val="4"/>
                <c:pt idx="0">
                  <c:v>45-54</c:v>
                </c:pt>
                <c:pt idx="1">
                  <c:v>55-64</c:v>
                </c:pt>
                <c:pt idx="2">
                  <c:v>65-74</c:v>
                </c:pt>
                <c:pt idx="3">
                  <c:v>75+</c:v>
                </c:pt>
              </c:strCache>
            </c:strRef>
          </c:cat>
          <c:val>
            <c:numRef>
              <c:f>CHD!$F$17:$F$20</c:f>
              <c:numCache>
                <c:formatCode>_-* #,##0_-;\-* #,##0_-;_-* "-"??_-;_-@_-</c:formatCode>
                <c:ptCount val="4"/>
                <c:pt idx="0">
                  <c:v>3600</c:v>
                </c:pt>
                <c:pt idx="1">
                  <c:v>10600</c:v>
                </c:pt>
                <c:pt idx="2">
                  <c:v>20800</c:v>
                </c:pt>
                <c:pt idx="3">
                  <c:v>28600</c:v>
                </c:pt>
              </c:numCache>
            </c:numRef>
          </c:val>
        </c:ser>
        <c:dLbls>
          <c:showLegendKey val="0"/>
          <c:showVal val="0"/>
          <c:showCatName val="0"/>
          <c:showSerName val="0"/>
          <c:showPercent val="0"/>
          <c:showBubbleSize val="0"/>
        </c:dLbls>
        <c:gapWidth val="150"/>
        <c:axId val="448054064"/>
        <c:axId val="448050536"/>
      </c:barChart>
      <c:catAx>
        <c:axId val="44805406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004685201845534"/>
              <c:y val="0.846058020609676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50536"/>
        <c:crosses val="autoZero"/>
        <c:auto val="1"/>
        <c:lblAlgn val="ctr"/>
        <c:lblOffset val="100"/>
        <c:noMultiLvlLbl val="0"/>
      </c:catAx>
      <c:valAx>
        <c:axId val="44805053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4064"/>
        <c:crosses val="autoZero"/>
        <c:crossBetween val="between"/>
        <c:majorUnit val="5000"/>
      </c:valAx>
      <c:spPr>
        <a:noFill/>
        <a:ln>
          <a:noFill/>
        </a:ln>
        <a:effectLst/>
      </c:spPr>
    </c:plotArea>
    <c:legend>
      <c:legendPos val="b"/>
      <c:layout>
        <c:manualLayout>
          <c:xMode val="edge"/>
          <c:yMode val="edge"/>
          <c:x val="0.39046812770109574"/>
          <c:y val="0.90666617840778108"/>
          <c:w val="0.3318349641232936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0" i="0" baseline="0" dirty="0">
                <a:effectLst/>
              </a:rPr>
              <a:t>Females: Coronary Heart Disease - </a:t>
            </a:r>
            <a:r>
              <a:rPr lang="en-US" sz="1400" b="0" i="0" baseline="0" dirty="0" smtClean="0">
                <a:effectLst/>
              </a:rPr>
              <a:t>CPRD </a:t>
            </a:r>
            <a:r>
              <a:rPr lang="en-US" sz="1400" b="0" i="0" baseline="0" dirty="0">
                <a:effectLst/>
              </a:rPr>
              <a:t>vs </a:t>
            </a:r>
            <a:r>
              <a:rPr lang="en-US" sz="1400" b="0" i="0" baseline="0" dirty="0" err="1">
                <a:effectLst/>
              </a:rPr>
              <a:t>HSfE</a:t>
            </a:r>
            <a:r>
              <a:rPr lang="en-US" sz="1400" b="0" i="0" baseline="0" dirty="0">
                <a:effectLst/>
              </a:rPr>
              <a:t> 2006 prevalence rates</a:t>
            </a:r>
          </a:p>
        </c:rich>
      </c:tx>
      <c:layout>
        <c:manualLayout>
          <c:xMode val="edge"/>
          <c:yMode val="edge"/>
          <c:x val="0.1235975178577946"/>
          <c:y val="2.1333329749781881E-2"/>
        </c:manualLayout>
      </c:layout>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'[MM First cut data disease definition changed - Prevalence comparisons with external reports v3.xlsx]CHD'!$D$2</c:f>
              <c:strCache>
                <c:ptCount val="1"/>
                <c:pt idx="0">
                  <c:v>CALIBER rates</c:v>
                </c:pt>
              </c:strCache>
            </c:strRef>
          </c:tx>
          <c:spPr>
            <a:solidFill>
              <a:schemeClr val="accent1"/>
            </a:solidFill>
            <a:ln>
              <a:noFill/>
            </a:ln>
            <a:effectLst/>
          </c:spPr>
          <c:invertIfNegative val="0"/>
          <c:cat>
            <c:strRef>
              <c:f>'[MM First cut data disease definition changed - Prevalence comparisons with external reports v3.xlsx]CHD'!$A$39:$A$42</c:f>
              <c:strCache>
                <c:ptCount val="4"/>
                <c:pt idx="0">
                  <c:v>45-54</c:v>
                </c:pt>
                <c:pt idx="1">
                  <c:v>55-64</c:v>
                </c:pt>
                <c:pt idx="2">
                  <c:v>65-74</c:v>
                </c:pt>
                <c:pt idx="3">
                  <c:v>75+</c:v>
                </c:pt>
              </c:strCache>
            </c:strRef>
          </c:cat>
          <c:val>
            <c:numRef>
              <c:f>'[MM First cut data disease definition changed - Prevalence comparisons with external reports v3.xlsx]CHD'!$D$39:$D$42</c:f>
              <c:numCache>
                <c:formatCode>_-* #,##0_-;\-* #,##0_-;_-* "-"??_-;_-@_-</c:formatCode>
                <c:ptCount val="4"/>
                <c:pt idx="0">
                  <c:v>861.67925741265378</c:v>
                </c:pt>
                <c:pt idx="1">
                  <c:v>3064.5587250394151</c:v>
                </c:pt>
                <c:pt idx="2">
                  <c:v>8831.5379369092516</c:v>
                </c:pt>
                <c:pt idx="3">
                  <c:v>18580.842575938615</c:v>
                </c:pt>
              </c:numCache>
            </c:numRef>
          </c:val>
        </c:ser>
        <c:ser>
          <c:idx val="1"/>
          <c:order val="1"/>
          <c:tx>
            <c:strRef>
              <c:f>'[MM First cut data disease definition changed - Prevalence comparisons with external reports v3.xlsx]CHD'!$F$38</c:f>
              <c:strCache>
                <c:ptCount val="1"/>
                <c:pt idx="0">
                  <c:v>HSfE rates</c:v>
                </c:pt>
              </c:strCache>
            </c:strRef>
          </c:tx>
          <c:spPr>
            <a:solidFill>
              <a:srgbClr val="C00000"/>
            </a:solidFill>
            <a:ln>
              <a:solidFill>
                <a:srgbClr val="C00000"/>
              </a:solidFill>
            </a:ln>
            <a:effectLst/>
          </c:spPr>
          <c:invertIfNegative val="0"/>
          <c:cat>
            <c:strRef>
              <c:f>'[MM First cut data disease definition changed - Prevalence comparisons with external reports v3.xlsx]CHD'!$A$39:$A$42</c:f>
              <c:strCache>
                <c:ptCount val="4"/>
                <c:pt idx="0">
                  <c:v>45-54</c:v>
                </c:pt>
                <c:pt idx="1">
                  <c:v>55-64</c:v>
                </c:pt>
                <c:pt idx="2">
                  <c:v>65-74</c:v>
                </c:pt>
                <c:pt idx="3">
                  <c:v>75+</c:v>
                </c:pt>
              </c:strCache>
            </c:strRef>
          </c:cat>
          <c:val>
            <c:numRef>
              <c:f>'[MM First cut data disease definition changed - Prevalence comparisons with external reports v3.xlsx]CHD'!$F$39:$F$42</c:f>
              <c:numCache>
                <c:formatCode>_-* #,##0_-;\-* #,##0_-;_-* "-"??_-;_-@_-</c:formatCode>
                <c:ptCount val="4"/>
                <c:pt idx="0">
                  <c:v>1300</c:v>
                </c:pt>
                <c:pt idx="1">
                  <c:v>3500</c:v>
                </c:pt>
                <c:pt idx="2">
                  <c:v>10000</c:v>
                </c:pt>
                <c:pt idx="3">
                  <c:v>19300</c:v>
                </c:pt>
              </c:numCache>
            </c:numRef>
          </c:val>
        </c:ser>
        <c:dLbls>
          <c:showLegendKey val="0"/>
          <c:showVal val="0"/>
          <c:showCatName val="0"/>
          <c:showSerName val="0"/>
          <c:showPercent val="0"/>
          <c:showBubbleSize val="0"/>
        </c:dLbls>
        <c:gapWidth val="150"/>
        <c:axId val="448052888"/>
        <c:axId val="448053280"/>
      </c:barChart>
      <c:catAx>
        <c:axId val="44805288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768772995332446"/>
              <c:y val="0.83325802275980732"/>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3280"/>
        <c:crosses val="autoZero"/>
        <c:auto val="1"/>
        <c:lblAlgn val="ctr"/>
        <c:lblOffset val="100"/>
        <c:noMultiLvlLbl val="0"/>
      </c:catAx>
      <c:valAx>
        <c:axId val="448053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2888"/>
        <c:crosses val="autoZero"/>
        <c:crossBetween val="between"/>
        <c:majorUnit val="5000"/>
      </c:valAx>
      <c:spPr>
        <a:noFill/>
        <a:ln>
          <a:noFill/>
        </a:ln>
        <a:effectLst/>
      </c:spPr>
    </c:plotArea>
    <c:legend>
      <c:legendPos val="b"/>
      <c:layout>
        <c:manualLayout>
          <c:xMode val="edge"/>
          <c:yMode val="edge"/>
          <c:x val="0.39046812770109574"/>
          <c:y val="0.91093284435773747"/>
          <c:w val="0.3318349641232936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Males: </a:t>
            </a:r>
            <a:r>
              <a:rPr lang="en-US" b="1" dirty="0" smtClean="0"/>
              <a:t>CPRD </a:t>
            </a:r>
            <a:r>
              <a:rPr lang="en-US" b="1" dirty="0"/>
              <a:t>2002 vs </a:t>
            </a:r>
            <a:r>
              <a:rPr lang="en-US" b="1" dirty="0" err="1"/>
              <a:t>Johanssen</a:t>
            </a:r>
            <a:r>
              <a:rPr lang="en-US" b="1" dirty="0"/>
              <a:t> et al </a:t>
            </a:r>
            <a:r>
              <a:rPr lang="en-US" b="1" dirty="0" smtClean="0"/>
              <a:t>1996</a:t>
            </a:r>
            <a:endParaRPr lang="en-US" b="1" dirty="0"/>
          </a:p>
        </c:rich>
      </c:tx>
      <c:overlay val="0"/>
      <c:spPr>
        <a:noFill/>
        <a:ln>
          <a:noFill/>
        </a:ln>
        <a:effectLst/>
      </c:spPr>
    </c:title>
    <c:autoTitleDeleted val="0"/>
    <c:plotArea>
      <c:layout>
        <c:manualLayout>
          <c:layoutTarget val="inner"/>
          <c:xMode val="edge"/>
          <c:yMode val="edge"/>
          <c:x val="0.15391209876543219"/>
          <c:y val="0.20969523809523816"/>
          <c:w val="0.83217802469135804"/>
          <c:h val="0.57248801793644899"/>
        </c:manualLayout>
      </c:layout>
      <c:barChart>
        <c:barDir val="col"/>
        <c:grouping val="clustered"/>
        <c:varyColors val="0"/>
        <c:ser>
          <c:idx val="0"/>
          <c:order val="0"/>
          <c:tx>
            <c:strRef>
              <c:f>hf!$D$2</c:f>
              <c:strCache>
                <c:ptCount val="1"/>
                <c:pt idx="0">
                  <c:v>CALIBER rate</c:v>
                </c:pt>
              </c:strCache>
            </c:strRef>
          </c:tx>
          <c:spPr>
            <a:solidFill>
              <a:schemeClr val="accent1"/>
            </a:solidFill>
            <a:ln>
              <a:noFill/>
            </a:ln>
            <a:effectLst/>
          </c:spPr>
          <c:invertIfNegative val="0"/>
          <c:cat>
            <c:strRef>
              <c:f>hf!$A$17:$A$24</c:f>
              <c:strCache>
                <c:ptCount val="8"/>
                <c:pt idx="0">
                  <c:v>45-49</c:v>
                </c:pt>
                <c:pt idx="1">
                  <c:v>50-54</c:v>
                </c:pt>
                <c:pt idx="2">
                  <c:v>55-59</c:v>
                </c:pt>
                <c:pt idx="3">
                  <c:v>60-64</c:v>
                </c:pt>
                <c:pt idx="4">
                  <c:v>65-69</c:v>
                </c:pt>
                <c:pt idx="5">
                  <c:v>70-74</c:v>
                </c:pt>
                <c:pt idx="6">
                  <c:v>75-79</c:v>
                </c:pt>
                <c:pt idx="7">
                  <c:v>80-84</c:v>
                </c:pt>
              </c:strCache>
            </c:strRef>
          </c:cat>
          <c:val>
            <c:numRef>
              <c:f>hf!$D$17:$D$24</c:f>
              <c:numCache>
                <c:formatCode>_-* #,##0_-;\-* #,##0_-;_-* "-"??_-;_-@_-</c:formatCode>
                <c:ptCount val="8"/>
                <c:pt idx="0">
                  <c:v>61.467331867538576</c:v>
                </c:pt>
                <c:pt idx="1">
                  <c:v>114.93912526903327</c:v>
                </c:pt>
                <c:pt idx="2">
                  <c:v>219.81115812561876</c:v>
                </c:pt>
                <c:pt idx="3">
                  <c:v>393.6417437645012</c:v>
                </c:pt>
                <c:pt idx="4">
                  <c:v>740.92241360641799</c:v>
                </c:pt>
                <c:pt idx="5">
                  <c:v>1188.4022427547536</c:v>
                </c:pt>
                <c:pt idx="6">
                  <c:v>1951.3828619436906</c:v>
                </c:pt>
                <c:pt idx="7">
                  <c:v>2812.3901219532472</c:v>
                </c:pt>
              </c:numCache>
            </c:numRef>
          </c:val>
        </c:ser>
        <c:ser>
          <c:idx val="1"/>
          <c:order val="1"/>
          <c:tx>
            <c:strRef>
              <c:f>hf!$F$16</c:f>
              <c:strCache>
                <c:ptCount val="1"/>
                <c:pt idx="0">
                  <c:v>Johanssen et al rate</c:v>
                </c:pt>
              </c:strCache>
            </c:strRef>
          </c:tx>
          <c:spPr>
            <a:solidFill>
              <a:srgbClr val="C00000"/>
            </a:solidFill>
            <a:ln>
              <a:solidFill>
                <a:srgbClr val="C00000"/>
              </a:solidFill>
            </a:ln>
            <a:effectLst/>
          </c:spPr>
          <c:invertIfNegative val="0"/>
          <c:cat>
            <c:strRef>
              <c:f>hf!$A$17:$A$24</c:f>
              <c:strCache>
                <c:ptCount val="8"/>
                <c:pt idx="0">
                  <c:v>45-49</c:v>
                </c:pt>
                <c:pt idx="1">
                  <c:v>50-54</c:v>
                </c:pt>
                <c:pt idx="2">
                  <c:v>55-59</c:v>
                </c:pt>
                <c:pt idx="3">
                  <c:v>60-64</c:v>
                </c:pt>
                <c:pt idx="4">
                  <c:v>65-69</c:v>
                </c:pt>
                <c:pt idx="5">
                  <c:v>70-74</c:v>
                </c:pt>
                <c:pt idx="6">
                  <c:v>75-79</c:v>
                </c:pt>
                <c:pt idx="7">
                  <c:v>80-84</c:v>
                </c:pt>
              </c:strCache>
            </c:strRef>
          </c:cat>
          <c:val>
            <c:numRef>
              <c:f>hf!$F$17:$F$24</c:f>
              <c:numCache>
                <c:formatCode>General</c:formatCode>
                <c:ptCount val="8"/>
                <c:pt idx="0">
                  <c:v>72</c:v>
                </c:pt>
                <c:pt idx="1">
                  <c:v>70</c:v>
                </c:pt>
                <c:pt idx="2">
                  <c:v>213</c:v>
                </c:pt>
                <c:pt idx="3">
                  <c:v>447</c:v>
                </c:pt>
                <c:pt idx="4">
                  <c:v>638</c:v>
                </c:pt>
                <c:pt idx="5">
                  <c:v>1128</c:v>
                </c:pt>
                <c:pt idx="6">
                  <c:v>1924</c:v>
                </c:pt>
                <c:pt idx="7">
                  <c:v>3117</c:v>
                </c:pt>
              </c:numCache>
            </c:numRef>
          </c:val>
        </c:ser>
        <c:dLbls>
          <c:showLegendKey val="0"/>
          <c:showVal val="0"/>
          <c:showCatName val="0"/>
          <c:showSerName val="0"/>
          <c:showPercent val="0"/>
          <c:showBubbleSize val="0"/>
        </c:dLbls>
        <c:gapWidth val="150"/>
        <c:axId val="448056024"/>
        <c:axId val="448045048"/>
      </c:barChart>
      <c:catAx>
        <c:axId val="4480560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47987715367057648"/>
              <c:y val="0.844876046935374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45048"/>
        <c:crosses val="autoZero"/>
        <c:auto val="1"/>
        <c:lblAlgn val="ctr"/>
        <c:lblOffset val="100"/>
        <c:noMultiLvlLbl val="0"/>
      </c:catAx>
      <c:valAx>
        <c:axId val="44804504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Incidence rates (per 100,000)</a:t>
                </a:r>
              </a:p>
            </c:rich>
          </c:tx>
          <c:layout>
            <c:manualLayout>
              <c:xMode val="edge"/>
              <c:yMode val="edge"/>
              <c:x val="1.2790123456790138E-3"/>
              <c:y val="0.23446150793650791"/>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60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Females: </a:t>
            </a:r>
            <a:r>
              <a:rPr lang="en-US" b="1" dirty="0" smtClean="0"/>
              <a:t>CPRD </a:t>
            </a:r>
            <a:r>
              <a:rPr lang="en-US" b="1" dirty="0"/>
              <a:t>2002 vs </a:t>
            </a:r>
            <a:r>
              <a:rPr lang="en-US" b="1" dirty="0" err="1"/>
              <a:t>Johanssen</a:t>
            </a:r>
            <a:r>
              <a:rPr lang="en-US" b="1" dirty="0"/>
              <a:t> et al </a:t>
            </a:r>
            <a:r>
              <a:rPr lang="en-US" b="1" dirty="0" smtClean="0"/>
              <a:t>1996</a:t>
            </a:r>
            <a:endParaRPr lang="en-US" b="1" dirty="0"/>
          </a:p>
          <a:p>
            <a:pPr>
              <a:defRPr sz="1400" b="0" i="0" u="none" strike="noStrike" kern="1200" spc="0" baseline="0">
                <a:solidFill>
                  <a:schemeClr val="tx1">
                    <a:lumMod val="65000"/>
                    <a:lumOff val="35000"/>
                  </a:schemeClr>
                </a:solidFill>
                <a:latin typeface="+mn-lt"/>
                <a:ea typeface="+mn-ea"/>
                <a:cs typeface="+mn-cs"/>
              </a:defRPr>
            </a:pPr>
            <a:endParaRPr lang="en-US" b="1" dirty="0"/>
          </a:p>
        </c:rich>
      </c:tx>
      <c:overlay val="0"/>
      <c:spPr>
        <a:noFill/>
        <a:ln>
          <a:noFill/>
        </a:ln>
        <a:effectLst/>
      </c:spPr>
    </c:title>
    <c:autoTitleDeleted val="0"/>
    <c:plotArea>
      <c:layout>
        <c:manualLayout>
          <c:layoutTarget val="inner"/>
          <c:xMode val="edge"/>
          <c:yMode val="edge"/>
          <c:x val="0.15594419753086428"/>
          <c:y val="0.20969517849747196"/>
          <c:w val="0.82073851851851876"/>
          <c:h val="0.57248801793644899"/>
        </c:manualLayout>
      </c:layout>
      <c:barChart>
        <c:barDir val="col"/>
        <c:grouping val="clustered"/>
        <c:varyColors val="0"/>
        <c:ser>
          <c:idx val="0"/>
          <c:order val="0"/>
          <c:tx>
            <c:strRef>
              <c:f>hf!$D$29</c:f>
              <c:strCache>
                <c:ptCount val="1"/>
                <c:pt idx="0">
                  <c:v>CALIBER rate</c:v>
                </c:pt>
              </c:strCache>
            </c:strRef>
          </c:tx>
          <c:spPr>
            <a:solidFill>
              <a:schemeClr val="accent1"/>
            </a:solidFill>
            <a:ln>
              <a:noFill/>
            </a:ln>
            <a:effectLst/>
          </c:spPr>
          <c:invertIfNegative val="0"/>
          <c:cat>
            <c:strRef>
              <c:f>hf!$A$44:$A$51</c:f>
              <c:strCache>
                <c:ptCount val="8"/>
                <c:pt idx="0">
                  <c:v>45-49</c:v>
                </c:pt>
                <c:pt idx="1">
                  <c:v>50-54</c:v>
                </c:pt>
                <c:pt idx="2">
                  <c:v>55-59</c:v>
                </c:pt>
                <c:pt idx="3">
                  <c:v>60-64</c:v>
                </c:pt>
                <c:pt idx="4">
                  <c:v>65-69</c:v>
                </c:pt>
                <c:pt idx="5">
                  <c:v>70-74</c:v>
                </c:pt>
                <c:pt idx="6">
                  <c:v>75-79</c:v>
                </c:pt>
                <c:pt idx="7">
                  <c:v>80-84</c:v>
                </c:pt>
              </c:strCache>
            </c:strRef>
          </c:cat>
          <c:val>
            <c:numRef>
              <c:f>hf!$D$44:$D$51</c:f>
              <c:numCache>
                <c:formatCode>_-* #,##0_-;\-* #,##0_-;_-* "-"??_-;_-@_-</c:formatCode>
                <c:ptCount val="8"/>
                <c:pt idx="0">
                  <c:v>22.881905880986025</c:v>
                </c:pt>
                <c:pt idx="1">
                  <c:v>45.666862022026493</c:v>
                </c:pt>
                <c:pt idx="2">
                  <c:v>87.432001857043915</c:v>
                </c:pt>
                <c:pt idx="3">
                  <c:v>224.27985767984896</c:v>
                </c:pt>
                <c:pt idx="4">
                  <c:v>397.19939643765883</c:v>
                </c:pt>
                <c:pt idx="5">
                  <c:v>784.11703005109155</c:v>
                </c:pt>
                <c:pt idx="6">
                  <c:v>1282.9746253740041</c:v>
                </c:pt>
                <c:pt idx="7">
                  <c:v>2041.6147921689169</c:v>
                </c:pt>
              </c:numCache>
            </c:numRef>
          </c:val>
        </c:ser>
        <c:ser>
          <c:idx val="1"/>
          <c:order val="1"/>
          <c:tx>
            <c:strRef>
              <c:f>hf!$F$43</c:f>
              <c:strCache>
                <c:ptCount val="1"/>
                <c:pt idx="0">
                  <c:v>Johanssen et al rate</c:v>
                </c:pt>
              </c:strCache>
            </c:strRef>
          </c:tx>
          <c:spPr>
            <a:solidFill>
              <a:srgbClr val="C00000"/>
            </a:solidFill>
            <a:ln>
              <a:solidFill>
                <a:srgbClr val="C00000"/>
              </a:solidFill>
            </a:ln>
            <a:effectLst/>
          </c:spPr>
          <c:invertIfNegative val="0"/>
          <c:cat>
            <c:strRef>
              <c:f>hf!$A$44:$A$51</c:f>
              <c:strCache>
                <c:ptCount val="8"/>
                <c:pt idx="0">
                  <c:v>45-49</c:v>
                </c:pt>
                <c:pt idx="1">
                  <c:v>50-54</c:v>
                </c:pt>
                <c:pt idx="2">
                  <c:v>55-59</c:v>
                </c:pt>
                <c:pt idx="3">
                  <c:v>60-64</c:v>
                </c:pt>
                <c:pt idx="4">
                  <c:v>65-69</c:v>
                </c:pt>
                <c:pt idx="5">
                  <c:v>70-74</c:v>
                </c:pt>
                <c:pt idx="6">
                  <c:v>75-79</c:v>
                </c:pt>
                <c:pt idx="7">
                  <c:v>80-84</c:v>
                </c:pt>
              </c:strCache>
            </c:strRef>
          </c:cat>
          <c:val>
            <c:numRef>
              <c:f>hf!$F$44:$F$51</c:f>
              <c:numCache>
                <c:formatCode>General</c:formatCode>
                <c:ptCount val="8"/>
                <c:pt idx="0">
                  <c:v>11</c:v>
                </c:pt>
                <c:pt idx="1">
                  <c:v>32</c:v>
                </c:pt>
                <c:pt idx="2">
                  <c:v>85</c:v>
                </c:pt>
                <c:pt idx="3">
                  <c:v>243</c:v>
                </c:pt>
                <c:pt idx="4">
                  <c:v>459</c:v>
                </c:pt>
                <c:pt idx="5">
                  <c:v>786</c:v>
                </c:pt>
                <c:pt idx="6">
                  <c:v>1548</c:v>
                </c:pt>
                <c:pt idx="7">
                  <c:v>2209</c:v>
                </c:pt>
              </c:numCache>
            </c:numRef>
          </c:val>
        </c:ser>
        <c:dLbls>
          <c:showLegendKey val="0"/>
          <c:showVal val="0"/>
          <c:showCatName val="0"/>
          <c:showSerName val="0"/>
          <c:showPercent val="0"/>
          <c:showBubbleSize val="0"/>
        </c:dLbls>
        <c:gapWidth val="150"/>
        <c:axId val="448051320"/>
        <c:axId val="448052104"/>
      </c:barChart>
      <c:catAx>
        <c:axId val="44805132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47987715367057648"/>
              <c:y val="0.844876046935374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52104"/>
        <c:crosses val="autoZero"/>
        <c:auto val="1"/>
        <c:lblAlgn val="ctr"/>
        <c:lblOffset val="100"/>
        <c:noMultiLvlLbl val="0"/>
      </c:catAx>
      <c:valAx>
        <c:axId val="4480521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Incidence rates (per 100,000)</a:t>
                </a:r>
              </a:p>
            </c:rich>
          </c:tx>
          <c:layout>
            <c:manualLayout>
              <c:xMode val="edge"/>
              <c:yMode val="edge"/>
              <c:x val="7.5506172839506199E-3"/>
              <c:y val="0.24454087301587304"/>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13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Males: </a:t>
            </a:r>
            <a:r>
              <a:rPr lang="en-US" sz="1400" b="1" i="0" baseline="0" dirty="0" smtClean="0">
                <a:effectLst/>
              </a:rPr>
              <a:t>CPRD 2009 </a:t>
            </a:r>
            <a:r>
              <a:rPr lang="en-US" sz="1400" b="1" i="0" baseline="0" dirty="0">
                <a:effectLst/>
              </a:rPr>
              <a:t>vs BHF </a:t>
            </a:r>
            <a:r>
              <a:rPr lang="en-US" sz="1400" b="1" i="0" baseline="0" dirty="0" smtClean="0">
                <a:effectLst/>
              </a:rPr>
              <a:t>2009</a:t>
            </a:r>
            <a:endParaRPr lang="en-GB" sz="1400" b="1" dirty="0">
              <a:effectLst/>
            </a:endParaRPr>
          </a:p>
        </c:rich>
      </c:tx>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HF!$D$2</c:f>
              <c:strCache>
                <c:ptCount val="1"/>
                <c:pt idx="0">
                  <c:v>CALIBER rates</c:v>
                </c:pt>
              </c:strCache>
            </c:strRef>
          </c:tx>
          <c:spPr>
            <a:solidFill>
              <a:schemeClr val="accent1"/>
            </a:solidFill>
            <a:ln>
              <a:noFill/>
            </a:ln>
            <a:effectLst/>
          </c:spPr>
          <c:invertIfNegative val="0"/>
          <c:cat>
            <c:strRef>
              <c:f>HF!$A$17:$A$20</c:f>
              <c:strCache>
                <c:ptCount val="4"/>
                <c:pt idx="0">
                  <c:v>45-54</c:v>
                </c:pt>
                <c:pt idx="1">
                  <c:v>55-64</c:v>
                </c:pt>
                <c:pt idx="2">
                  <c:v>65-74</c:v>
                </c:pt>
                <c:pt idx="3">
                  <c:v>75+</c:v>
                </c:pt>
              </c:strCache>
            </c:strRef>
          </c:cat>
          <c:val>
            <c:numRef>
              <c:f>HF!$D$17:$D$20</c:f>
              <c:numCache>
                <c:formatCode>_-* #,##0_-;\-* #,##0_-;_-* "-"??_-;_-@_-</c:formatCode>
                <c:ptCount val="4"/>
                <c:pt idx="0">
                  <c:v>482.92355089978969</c:v>
                </c:pt>
                <c:pt idx="1">
                  <c:v>1601.3194132561177</c:v>
                </c:pt>
                <c:pt idx="2">
                  <c:v>4335.4831179569865</c:v>
                </c:pt>
                <c:pt idx="3">
                  <c:v>12975.291780607115</c:v>
                </c:pt>
              </c:numCache>
            </c:numRef>
          </c:val>
        </c:ser>
        <c:ser>
          <c:idx val="1"/>
          <c:order val="1"/>
          <c:tx>
            <c:strRef>
              <c:f>HF!$F$16</c:f>
              <c:strCache>
                <c:ptCount val="1"/>
                <c:pt idx="0">
                  <c:v>BHF rates</c:v>
                </c:pt>
              </c:strCache>
            </c:strRef>
          </c:tx>
          <c:spPr>
            <a:solidFill>
              <a:srgbClr val="C00000"/>
            </a:solidFill>
            <a:ln>
              <a:solidFill>
                <a:srgbClr val="C00000"/>
              </a:solidFill>
            </a:ln>
            <a:effectLst/>
          </c:spPr>
          <c:invertIfNegative val="0"/>
          <c:cat>
            <c:strRef>
              <c:f>HF!$A$17:$A$20</c:f>
              <c:strCache>
                <c:ptCount val="4"/>
                <c:pt idx="0">
                  <c:v>45-54</c:v>
                </c:pt>
                <c:pt idx="1">
                  <c:v>55-64</c:v>
                </c:pt>
                <c:pt idx="2">
                  <c:v>65-74</c:v>
                </c:pt>
                <c:pt idx="3">
                  <c:v>75+</c:v>
                </c:pt>
              </c:strCache>
            </c:strRef>
          </c:cat>
          <c:val>
            <c:numRef>
              <c:f>HF!$F$17:$F$20</c:f>
              <c:numCache>
                <c:formatCode>_-* #,##0_-;\-* #,##0_-;_-* "-"??_-;_-@_-</c:formatCode>
                <c:ptCount val="4"/>
                <c:pt idx="0">
                  <c:v>200</c:v>
                </c:pt>
                <c:pt idx="1">
                  <c:v>900</c:v>
                </c:pt>
                <c:pt idx="2">
                  <c:v>3100</c:v>
                </c:pt>
                <c:pt idx="3">
                  <c:v>13700</c:v>
                </c:pt>
              </c:numCache>
            </c:numRef>
          </c:val>
        </c:ser>
        <c:dLbls>
          <c:showLegendKey val="0"/>
          <c:showVal val="0"/>
          <c:showCatName val="0"/>
          <c:showSerName val="0"/>
          <c:showPercent val="0"/>
          <c:showBubbleSize val="0"/>
        </c:dLbls>
        <c:gapWidth val="150"/>
        <c:axId val="448057200"/>
        <c:axId val="448047400"/>
      </c:barChart>
      <c:catAx>
        <c:axId val="44805720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768772995332446"/>
              <c:y val="0.8460580206096765"/>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47400"/>
        <c:crosses val="autoZero"/>
        <c:auto val="1"/>
        <c:lblAlgn val="ctr"/>
        <c:lblOffset val="100"/>
        <c:noMultiLvlLbl val="0"/>
      </c:catAx>
      <c:valAx>
        <c:axId val="44804740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7200"/>
        <c:crosses val="autoZero"/>
        <c:crossBetween val="between"/>
        <c:majorUnit val="5000"/>
      </c:valAx>
      <c:spPr>
        <a:noFill/>
        <a:ln>
          <a:noFill/>
        </a:ln>
        <a:effectLst/>
      </c:spPr>
    </c:plotArea>
    <c:legend>
      <c:legendPos val="b"/>
      <c:layout>
        <c:manualLayout>
          <c:xMode val="edge"/>
          <c:yMode val="edge"/>
          <c:x val="0.29540997822450071"/>
          <c:y val="0.91093284435773747"/>
          <c:w val="0.4091798430030214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smtClean="0">
                <a:effectLst/>
              </a:rPr>
              <a:t>Females: CPRD 2009 vs BHF 2009</a:t>
            </a:r>
            <a:endParaRPr lang="en-GB" sz="1400" dirty="0">
              <a:effectLst/>
            </a:endParaRPr>
          </a:p>
        </c:rich>
      </c:tx>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HF!$D$2</c:f>
              <c:strCache>
                <c:ptCount val="1"/>
                <c:pt idx="0">
                  <c:v>CALIBER rates</c:v>
                </c:pt>
              </c:strCache>
            </c:strRef>
          </c:tx>
          <c:spPr>
            <a:solidFill>
              <a:schemeClr val="accent1"/>
            </a:solidFill>
            <a:ln>
              <a:noFill/>
            </a:ln>
            <a:effectLst/>
          </c:spPr>
          <c:invertIfNegative val="0"/>
          <c:cat>
            <c:strRef>
              <c:f>HF!$A$39:$A$42</c:f>
              <c:strCache>
                <c:ptCount val="4"/>
                <c:pt idx="0">
                  <c:v>45-54</c:v>
                </c:pt>
                <c:pt idx="1">
                  <c:v>55-64</c:v>
                </c:pt>
                <c:pt idx="2">
                  <c:v>65-74</c:v>
                </c:pt>
                <c:pt idx="3">
                  <c:v>75+</c:v>
                </c:pt>
              </c:strCache>
            </c:strRef>
          </c:cat>
          <c:val>
            <c:numRef>
              <c:f>HF!$D$39:$D$42</c:f>
              <c:numCache>
                <c:formatCode>_-* #,##0_-;\-* #,##0_-;_-* "-"??_-;_-@_-</c:formatCode>
                <c:ptCount val="4"/>
                <c:pt idx="0">
                  <c:v>217.16588398836237</c:v>
                </c:pt>
                <c:pt idx="1">
                  <c:v>645.54277049268273</c:v>
                </c:pt>
                <c:pt idx="2">
                  <c:v>2400.1583483063391</c:v>
                </c:pt>
                <c:pt idx="3">
                  <c:v>10932.64095260401</c:v>
                </c:pt>
              </c:numCache>
            </c:numRef>
          </c:val>
        </c:ser>
        <c:ser>
          <c:idx val="1"/>
          <c:order val="1"/>
          <c:tx>
            <c:strRef>
              <c:f>HF!$F$38</c:f>
              <c:strCache>
                <c:ptCount val="1"/>
                <c:pt idx="0">
                  <c:v>BHF rates</c:v>
                </c:pt>
              </c:strCache>
            </c:strRef>
          </c:tx>
          <c:spPr>
            <a:solidFill>
              <a:srgbClr val="C00000"/>
            </a:solidFill>
            <a:ln>
              <a:solidFill>
                <a:srgbClr val="C00000"/>
              </a:solidFill>
            </a:ln>
            <a:effectLst/>
          </c:spPr>
          <c:invertIfNegative val="0"/>
          <c:cat>
            <c:strRef>
              <c:f>HF!$A$39:$A$42</c:f>
              <c:strCache>
                <c:ptCount val="4"/>
                <c:pt idx="0">
                  <c:v>45-54</c:v>
                </c:pt>
                <c:pt idx="1">
                  <c:v>55-64</c:v>
                </c:pt>
                <c:pt idx="2">
                  <c:v>65-74</c:v>
                </c:pt>
                <c:pt idx="3">
                  <c:v>75+</c:v>
                </c:pt>
              </c:strCache>
            </c:strRef>
          </c:cat>
          <c:val>
            <c:numRef>
              <c:f>HF!$F$39:$F$42</c:f>
              <c:numCache>
                <c:formatCode>_-* #,##0_-;\-* #,##0_-;_-* "-"??_-;_-@_-</c:formatCode>
                <c:ptCount val="4"/>
                <c:pt idx="0">
                  <c:v>100</c:v>
                </c:pt>
                <c:pt idx="1">
                  <c:v>400</c:v>
                </c:pt>
                <c:pt idx="2">
                  <c:v>1600</c:v>
                </c:pt>
                <c:pt idx="3">
                  <c:v>12500</c:v>
                </c:pt>
              </c:numCache>
            </c:numRef>
          </c:val>
        </c:ser>
        <c:dLbls>
          <c:showLegendKey val="0"/>
          <c:showVal val="0"/>
          <c:showCatName val="0"/>
          <c:showSerName val="0"/>
          <c:showPercent val="0"/>
          <c:showBubbleSize val="0"/>
        </c:dLbls>
        <c:gapWidth val="150"/>
        <c:axId val="448046224"/>
        <c:axId val="448050144"/>
      </c:barChart>
      <c:catAx>
        <c:axId val="44804622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768772995332446"/>
              <c:y val="0.841791354659720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50144"/>
        <c:crosses val="autoZero"/>
        <c:auto val="1"/>
        <c:lblAlgn val="ctr"/>
        <c:lblOffset val="100"/>
        <c:noMultiLvlLbl val="0"/>
      </c:catAx>
      <c:valAx>
        <c:axId val="44805014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46224"/>
        <c:crosses val="autoZero"/>
        <c:crossBetween val="between"/>
        <c:majorUnit val="5000"/>
      </c:valAx>
      <c:spPr>
        <a:noFill/>
        <a:ln>
          <a:noFill/>
        </a:ln>
        <a:effectLst/>
      </c:spPr>
    </c:plotArea>
    <c:legend>
      <c:legendPos val="b"/>
      <c:layout>
        <c:manualLayout>
          <c:xMode val="edge"/>
          <c:yMode val="edge"/>
          <c:x val="0.31069173409423911"/>
          <c:y val="0.90666617840778108"/>
          <c:w val="0.4091798430030214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a:t>Males: </a:t>
            </a:r>
            <a:r>
              <a:rPr lang="en-US" b="1" dirty="0" smtClean="0"/>
              <a:t>CPRD 2006 </a:t>
            </a:r>
            <a:r>
              <a:rPr lang="en-US" b="1" dirty="0"/>
              <a:t>vs ONS </a:t>
            </a:r>
            <a:r>
              <a:rPr lang="en-US" b="1" dirty="0" smtClean="0"/>
              <a:t>2006</a:t>
            </a:r>
            <a:endParaRPr lang="en-US" b="1" dirty="0"/>
          </a:p>
        </c:rich>
      </c:tx>
      <c:overlay val="0"/>
      <c:spPr>
        <a:noFill/>
        <a:ln>
          <a:noFill/>
        </a:ln>
        <a:effectLst/>
      </c:spPr>
    </c:title>
    <c:autoTitleDeleted val="0"/>
    <c:plotArea>
      <c:layout>
        <c:manualLayout>
          <c:layoutTarget val="inner"/>
          <c:xMode val="edge"/>
          <c:yMode val="edge"/>
          <c:x val="0.15594419753086428"/>
          <c:y val="0.15164003494889172"/>
          <c:w val="0.82073851851851876"/>
          <c:h val="0.6305431614850292"/>
        </c:manualLayout>
      </c:layout>
      <c:barChart>
        <c:barDir val="col"/>
        <c:grouping val="clustered"/>
        <c:varyColors val="0"/>
        <c:ser>
          <c:idx val="0"/>
          <c:order val="0"/>
          <c:tx>
            <c:strRef>
              <c:f>cancer!$D$2</c:f>
              <c:strCache>
                <c:ptCount val="1"/>
                <c:pt idx="0">
                  <c:v>CALIBER rate</c:v>
                </c:pt>
              </c:strCache>
            </c:strRef>
          </c:tx>
          <c:spPr>
            <a:solidFill>
              <a:schemeClr val="accent1"/>
            </a:solidFill>
            <a:ln>
              <a:noFill/>
            </a:ln>
            <a:effectLst/>
          </c:spPr>
          <c:invertIfNegative val="0"/>
          <c:cat>
            <c:strRef>
              <c:f>cancer!$A$17:$A$25</c:f>
              <c:strCache>
                <c:ptCount val="9"/>
                <c:pt idx="0">
                  <c:v>45-49</c:v>
                </c:pt>
                <c:pt idx="1">
                  <c:v>50-54</c:v>
                </c:pt>
                <c:pt idx="2">
                  <c:v>55-59</c:v>
                </c:pt>
                <c:pt idx="3">
                  <c:v>60-64</c:v>
                </c:pt>
                <c:pt idx="4">
                  <c:v>65-69</c:v>
                </c:pt>
                <c:pt idx="5">
                  <c:v>70-74</c:v>
                </c:pt>
                <c:pt idx="6">
                  <c:v>75-79</c:v>
                </c:pt>
                <c:pt idx="7">
                  <c:v>80-84</c:v>
                </c:pt>
                <c:pt idx="8">
                  <c:v>85+</c:v>
                </c:pt>
              </c:strCache>
            </c:strRef>
          </c:cat>
          <c:val>
            <c:numRef>
              <c:f>cancer!$D$17:$D$25</c:f>
              <c:numCache>
                <c:formatCode>_-* #,##0_-;\-* #,##0_-;_-* "-"??_-;_-@_-</c:formatCode>
                <c:ptCount val="9"/>
                <c:pt idx="0">
                  <c:v>230.48440171775957</c:v>
                </c:pt>
                <c:pt idx="1">
                  <c:v>471.29457018424318</c:v>
                </c:pt>
                <c:pt idx="2">
                  <c:v>870.36810844571812</c:v>
                </c:pt>
                <c:pt idx="3">
                  <c:v>1302.7988866894534</c:v>
                </c:pt>
                <c:pt idx="4">
                  <c:v>1917.8626692150419</c:v>
                </c:pt>
                <c:pt idx="5">
                  <c:v>2691.7208569253371</c:v>
                </c:pt>
                <c:pt idx="6">
                  <c:v>3253.3525600977914</c:v>
                </c:pt>
                <c:pt idx="7">
                  <c:v>4014.0136995029511</c:v>
                </c:pt>
                <c:pt idx="8">
                  <c:v>3808.3462874815295</c:v>
                </c:pt>
              </c:numCache>
            </c:numRef>
          </c:val>
        </c:ser>
        <c:ser>
          <c:idx val="1"/>
          <c:order val="1"/>
          <c:tx>
            <c:strRef>
              <c:f>cancer!$F$16</c:f>
              <c:strCache>
                <c:ptCount val="1"/>
                <c:pt idx="0">
                  <c:v>ONS rate</c:v>
                </c:pt>
              </c:strCache>
            </c:strRef>
          </c:tx>
          <c:spPr>
            <a:solidFill>
              <a:srgbClr val="C00000"/>
            </a:solidFill>
            <a:ln>
              <a:solidFill>
                <a:srgbClr val="C00000"/>
              </a:solidFill>
            </a:ln>
            <a:effectLst/>
          </c:spPr>
          <c:invertIfNegative val="0"/>
          <c:cat>
            <c:strRef>
              <c:f>cancer!$A$17:$A$25</c:f>
              <c:strCache>
                <c:ptCount val="9"/>
                <c:pt idx="0">
                  <c:v>45-49</c:v>
                </c:pt>
                <c:pt idx="1">
                  <c:v>50-54</c:v>
                </c:pt>
                <c:pt idx="2">
                  <c:v>55-59</c:v>
                </c:pt>
                <c:pt idx="3">
                  <c:v>60-64</c:v>
                </c:pt>
                <c:pt idx="4">
                  <c:v>65-69</c:v>
                </c:pt>
                <c:pt idx="5">
                  <c:v>70-74</c:v>
                </c:pt>
                <c:pt idx="6">
                  <c:v>75-79</c:v>
                </c:pt>
                <c:pt idx="7">
                  <c:v>80-84</c:v>
                </c:pt>
                <c:pt idx="8">
                  <c:v>85+</c:v>
                </c:pt>
              </c:strCache>
            </c:strRef>
          </c:cat>
          <c:val>
            <c:numRef>
              <c:f>cancer!$F$17:$F$25</c:f>
              <c:numCache>
                <c:formatCode>General</c:formatCode>
                <c:ptCount val="9"/>
                <c:pt idx="0">
                  <c:v>180.5</c:v>
                </c:pt>
                <c:pt idx="1">
                  <c:v>340.1</c:v>
                </c:pt>
                <c:pt idx="2">
                  <c:v>629.4</c:v>
                </c:pt>
                <c:pt idx="3" formatCode="#,##0.00">
                  <c:v>1073.0999999999999</c:v>
                </c:pt>
                <c:pt idx="4" formatCode="#,##0.00">
                  <c:v>1628.4</c:v>
                </c:pt>
                <c:pt idx="5" formatCode="#,##0.00">
                  <c:v>2163.6999999999998</c:v>
                </c:pt>
                <c:pt idx="6" formatCode="#,##0.00">
                  <c:v>2747.1</c:v>
                </c:pt>
                <c:pt idx="7" formatCode="#,##0.00">
                  <c:v>3126.5</c:v>
                </c:pt>
                <c:pt idx="8" formatCode="#,##0.00">
                  <c:v>3318.1</c:v>
                </c:pt>
              </c:numCache>
            </c:numRef>
          </c:val>
        </c:ser>
        <c:dLbls>
          <c:showLegendKey val="0"/>
          <c:showVal val="0"/>
          <c:showCatName val="0"/>
          <c:showSerName val="0"/>
          <c:showPercent val="0"/>
          <c:showBubbleSize val="0"/>
        </c:dLbls>
        <c:gapWidth val="150"/>
        <c:axId val="448047008"/>
        <c:axId val="448048968"/>
      </c:barChart>
      <c:catAx>
        <c:axId val="44804700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47987715367057648"/>
              <c:y val="0.844876046935374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48968"/>
        <c:crosses val="autoZero"/>
        <c:auto val="1"/>
        <c:lblAlgn val="ctr"/>
        <c:lblOffset val="100"/>
        <c:noMultiLvlLbl val="0"/>
      </c:catAx>
      <c:valAx>
        <c:axId val="44804896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dirty="0"/>
                  <a:t>Incidence rates (per 100,000)</a:t>
                </a:r>
              </a:p>
            </c:rich>
          </c:tx>
          <c:layout>
            <c:manualLayout>
              <c:xMode val="edge"/>
              <c:yMode val="edge"/>
              <c:x val="9.8388641674673587E-3"/>
              <c:y val="0.2253566125321567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4700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b="1" dirty="0" smtClean="0"/>
              <a:t>Females: CPRD 2006 </a:t>
            </a:r>
            <a:r>
              <a:rPr lang="en-US" b="1" dirty="0"/>
              <a:t>vs ONS </a:t>
            </a:r>
            <a:r>
              <a:rPr lang="en-US" b="1" dirty="0" smtClean="0"/>
              <a:t>2006  </a:t>
            </a:r>
            <a:endParaRPr lang="en-US" b="1" dirty="0"/>
          </a:p>
        </c:rich>
      </c:tx>
      <c:overlay val="0"/>
      <c:spPr>
        <a:noFill/>
        <a:ln>
          <a:noFill/>
        </a:ln>
        <a:effectLst/>
      </c:spPr>
    </c:title>
    <c:autoTitleDeleted val="0"/>
    <c:plotArea>
      <c:layout>
        <c:manualLayout>
          <c:layoutTarget val="inner"/>
          <c:xMode val="edge"/>
          <c:yMode val="edge"/>
          <c:x val="0.15594419753086428"/>
          <c:y val="0.14389934914241434"/>
          <c:w val="0.82073851851851876"/>
          <c:h val="0.63828384729150678"/>
        </c:manualLayout>
      </c:layout>
      <c:barChart>
        <c:barDir val="col"/>
        <c:grouping val="clustered"/>
        <c:varyColors val="0"/>
        <c:ser>
          <c:idx val="0"/>
          <c:order val="0"/>
          <c:tx>
            <c:strRef>
              <c:f>cancer!$D$29</c:f>
              <c:strCache>
                <c:ptCount val="1"/>
                <c:pt idx="0">
                  <c:v>CALIBER rate</c:v>
                </c:pt>
              </c:strCache>
            </c:strRef>
          </c:tx>
          <c:spPr>
            <a:solidFill>
              <a:schemeClr val="accent1"/>
            </a:solidFill>
            <a:ln>
              <a:noFill/>
            </a:ln>
            <a:effectLst/>
          </c:spPr>
          <c:invertIfNegative val="0"/>
          <c:cat>
            <c:strRef>
              <c:f>cancer!$A$44:$A$52</c:f>
              <c:strCache>
                <c:ptCount val="9"/>
                <c:pt idx="0">
                  <c:v>45-49</c:v>
                </c:pt>
                <c:pt idx="1">
                  <c:v>50-54</c:v>
                </c:pt>
                <c:pt idx="2">
                  <c:v>55-59</c:v>
                </c:pt>
                <c:pt idx="3">
                  <c:v>60-64</c:v>
                </c:pt>
                <c:pt idx="4">
                  <c:v>65-69</c:v>
                </c:pt>
                <c:pt idx="5">
                  <c:v>70-74</c:v>
                </c:pt>
                <c:pt idx="6">
                  <c:v>75-79</c:v>
                </c:pt>
                <c:pt idx="7">
                  <c:v>80-84</c:v>
                </c:pt>
                <c:pt idx="8">
                  <c:v>85+</c:v>
                </c:pt>
              </c:strCache>
            </c:strRef>
          </c:cat>
          <c:val>
            <c:numRef>
              <c:f>cancer!$D$44:$D$52</c:f>
              <c:numCache>
                <c:formatCode>_-* #,##0_-;\-* #,##0_-;_-* "-"??_-;_-@_-</c:formatCode>
                <c:ptCount val="9"/>
                <c:pt idx="0">
                  <c:v>461.08044328720285</c:v>
                </c:pt>
                <c:pt idx="1">
                  <c:v>711.58387136235081</c:v>
                </c:pt>
                <c:pt idx="2">
                  <c:v>852.46851051176918</c:v>
                </c:pt>
                <c:pt idx="3">
                  <c:v>1083.252166604221</c:v>
                </c:pt>
                <c:pt idx="4">
                  <c:v>1467.6524639784839</c:v>
                </c:pt>
                <c:pt idx="5">
                  <c:v>1546.2589723142096</c:v>
                </c:pt>
                <c:pt idx="6">
                  <c:v>2008.6824781704406</c:v>
                </c:pt>
                <c:pt idx="7">
                  <c:v>2255.1478401176723</c:v>
                </c:pt>
                <c:pt idx="8">
                  <c:v>2382.5108234433792</c:v>
                </c:pt>
              </c:numCache>
            </c:numRef>
          </c:val>
        </c:ser>
        <c:ser>
          <c:idx val="1"/>
          <c:order val="1"/>
          <c:tx>
            <c:strRef>
              <c:f>cancer!$F$43</c:f>
              <c:strCache>
                <c:ptCount val="1"/>
                <c:pt idx="0">
                  <c:v>ONS rate</c:v>
                </c:pt>
              </c:strCache>
            </c:strRef>
          </c:tx>
          <c:spPr>
            <a:solidFill>
              <a:srgbClr val="C00000"/>
            </a:solidFill>
            <a:ln>
              <a:solidFill>
                <a:srgbClr val="C00000"/>
              </a:solidFill>
            </a:ln>
            <a:effectLst/>
          </c:spPr>
          <c:invertIfNegative val="0"/>
          <c:cat>
            <c:strRef>
              <c:f>cancer!$A$44:$A$52</c:f>
              <c:strCache>
                <c:ptCount val="9"/>
                <c:pt idx="0">
                  <c:v>45-49</c:v>
                </c:pt>
                <c:pt idx="1">
                  <c:v>50-54</c:v>
                </c:pt>
                <c:pt idx="2">
                  <c:v>55-59</c:v>
                </c:pt>
                <c:pt idx="3">
                  <c:v>60-64</c:v>
                </c:pt>
                <c:pt idx="4">
                  <c:v>65-69</c:v>
                </c:pt>
                <c:pt idx="5">
                  <c:v>70-74</c:v>
                </c:pt>
                <c:pt idx="6">
                  <c:v>75-79</c:v>
                </c:pt>
                <c:pt idx="7">
                  <c:v>80-84</c:v>
                </c:pt>
                <c:pt idx="8">
                  <c:v>85+</c:v>
                </c:pt>
              </c:strCache>
            </c:strRef>
          </c:cat>
          <c:val>
            <c:numRef>
              <c:f>cancer!$F$44:$F$52</c:f>
              <c:numCache>
                <c:formatCode>General</c:formatCode>
                <c:ptCount val="9"/>
                <c:pt idx="0">
                  <c:v>355.8</c:v>
                </c:pt>
                <c:pt idx="1">
                  <c:v>530</c:v>
                </c:pt>
                <c:pt idx="2">
                  <c:v>691.8</c:v>
                </c:pt>
                <c:pt idx="3">
                  <c:v>914.8</c:v>
                </c:pt>
                <c:pt idx="4" formatCode="#,##0.00">
                  <c:v>1194.5</c:v>
                </c:pt>
                <c:pt idx="5" formatCode="#,##0.00">
                  <c:v>1336.6</c:v>
                </c:pt>
                <c:pt idx="6" formatCode="#,##0.00">
                  <c:v>1632</c:v>
                </c:pt>
                <c:pt idx="7" formatCode="#,##0.00">
                  <c:v>1901.6</c:v>
                </c:pt>
                <c:pt idx="8" formatCode="#,##0.00">
                  <c:v>1938.2</c:v>
                </c:pt>
              </c:numCache>
            </c:numRef>
          </c:val>
        </c:ser>
        <c:dLbls>
          <c:showLegendKey val="0"/>
          <c:showVal val="0"/>
          <c:showCatName val="0"/>
          <c:showSerName val="0"/>
          <c:showPercent val="0"/>
          <c:showBubbleSize val="0"/>
        </c:dLbls>
        <c:gapWidth val="150"/>
        <c:axId val="448046616"/>
        <c:axId val="448048184"/>
      </c:barChart>
      <c:catAx>
        <c:axId val="448046616"/>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47987715367057648"/>
              <c:y val="0.844876046935374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48184"/>
        <c:crosses val="autoZero"/>
        <c:auto val="1"/>
        <c:lblAlgn val="ctr"/>
        <c:lblOffset val="100"/>
        <c:noMultiLvlLbl val="0"/>
      </c:catAx>
      <c:valAx>
        <c:axId val="44804818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Incidence rates (per 100,000)</a:t>
                </a:r>
              </a:p>
            </c:rich>
          </c:tx>
          <c:layout>
            <c:manualLayout>
              <c:xMode val="edge"/>
              <c:yMode val="edge"/>
              <c:x val="9.8388641674673587E-3"/>
              <c:y val="0.24454126324186179"/>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4661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1860843783415965E-2"/>
          <c:y val="1.7123869549972016E-2"/>
          <c:w val="0.90653421794497913"/>
          <c:h val="0.78395183522269185"/>
        </c:manualLayout>
      </c:layout>
      <c:lineChart>
        <c:grouping val="standard"/>
        <c:varyColors val="0"/>
        <c:ser>
          <c:idx val="0"/>
          <c:order val="0"/>
          <c:tx>
            <c:strRef>
              <c:f>Sheet1!$A$6</c:f>
              <c:strCache>
                <c:ptCount val="1"/>
                <c:pt idx="0">
                  <c:v>TLE</c:v>
                </c:pt>
              </c:strCache>
            </c:strRef>
          </c:tx>
          <c:spPr>
            <a:ln w="38100"/>
          </c:spPr>
          <c:marker>
            <c:symbol val="none"/>
          </c:marker>
          <c:cat>
            <c:strRef>
              <c:f>Sheet1!$B$5:$J$5</c:f>
              <c:strCache>
                <c:ptCount val="9"/>
                <c:pt idx="0">
                  <c:v>45</c:v>
                </c:pt>
                <c:pt idx="1">
                  <c:v>50</c:v>
                </c:pt>
                <c:pt idx="2">
                  <c:v>55</c:v>
                </c:pt>
                <c:pt idx="3">
                  <c:v>60</c:v>
                </c:pt>
                <c:pt idx="4">
                  <c:v>65</c:v>
                </c:pt>
                <c:pt idx="5">
                  <c:v>70</c:v>
                </c:pt>
                <c:pt idx="6">
                  <c:v>75</c:v>
                </c:pt>
                <c:pt idx="7">
                  <c:v>80</c:v>
                </c:pt>
                <c:pt idx="8">
                  <c:v>85+</c:v>
                </c:pt>
              </c:strCache>
            </c:strRef>
          </c:cat>
          <c:val>
            <c:numRef>
              <c:f>Sheet1!$C$6:$J$6</c:f>
              <c:numCache>
                <c:formatCode>General</c:formatCode>
                <c:ptCount val="8"/>
                <c:pt idx="0">
                  <c:v>36.6</c:v>
                </c:pt>
                <c:pt idx="1">
                  <c:v>32</c:v>
                </c:pt>
                <c:pt idx="2">
                  <c:v>27.4</c:v>
                </c:pt>
                <c:pt idx="3">
                  <c:v>23.1</c:v>
                </c:pt>
                <c:pt idx="4">
                  <c:v>19</c:v>
                </c:pt>
                <c:pt idx="5">
                  <c:v>15.2</c:v>
                </c:pt>
                <c:pt idx="6">
                  <c:v>11.7</c:v>
                </c:pt>
                <c:pt idx="7">
                  <c:v>8.9</c:v>
                </c:pt>
              </c:numCache>
            </c:numRef>
          </c:val>
          <c:smooth val="0"/>
        </c:ser>
        <c:ser>
          <c:idx val="1"/>
          <c:order val="1"/>
          <c:tx>
            <c:strRef>
              <c:f>Sheet1!$A$7</c:f>
              <c:strCache>
                <c:ptCount val="1"/>
                <c:pt idx="0">
                  <c:v>State 1</c:v>
                </c:pt>
              </c:strCache>
            </c:strRef>
          </c:tx>
          <c:spPr>
            <a:ln w="38100"/>
          </c:spPr>
          <c:marker>
            <c:symbol val="none"/>
          </c:marker>
          <c:cat>
            <c:strRef>
              <c:f>Sheet1!$B$5:$J$5</c:f>
              <c:strCache>
                <c:ptCount val="9"/>
                <c:pt idx="0">
                  <c:v>45</c:v>
                </c:pt>
                <c:pt idx="1">
                  <c:v>50</c:v>
                </c:pt>
                <c:pt idx="2">
                  <c:v>55</c:v>
                </c:pt>
                <c:pt idx="3">
                  <c:v>60</c:v>
                </c:pt>
                <c:pt idx="4">
                  <c:v>65</c:v>
                </c:pt>
                <c:pt idx="5">
                  <c:v>70</c:v>
                </c:pt>
                <c:pt idx="6">
                  <c:v>75</c:v>
                </c:pt>
                <c:pt idx="7">
                  <c:v>80</c:v>
                </c:pt>
                <c:pt idx="8">
                  <c:v>85+</c:v>
                </c:pt>
              </c:strCache>
            </c:strRef>
          </c:cat>
          <c:val>
            <c:numRef>
              <c:f>Sheet1!$C$7:$J$7</c:f>
              <c:numCache>
                <c:formatCode>General</c:formatCode>
                <c:ptCount val="8"/>
                <c:pt idx="0">
                  <c:v>30.1</c:v>
                </c:pt>
                <c:pt idx="1">
                  <c:v>26</c:v>
                </c:pt>
                <c:pt idx="2">
                  <c:v>22</c:v>
                </c:pt>
                <c:pt idx="3">
                  <c:v>18.399999999999999</c:v>
                </c:pt>
                <c:pt idx="4">
                  <c:v>14.9</c:v>
                </c:pt>
                <c:pt idx="5">
                  <c:v>11.8</c:v>
                </c:pt>
                <c:pt idx="6">
                  <c:v>9.1</c:v>
                </c:pt>
                <c:pt idx="7">
                  <c:v>7</c:v>
                </c:pt>
              </c:numCache>
            </c:numRef>
          </c:val>
          <c:smooth val="0"/>
        </c:ser>
        <c:ser>
          <c:idx val="2"/>
          <c:order val="2"/>
          <c:tx>
            <c:strRef>
              <c:f>Sheet1!$A$8</c:f>
              <c:strCache>
                <c:ptCount val="1"/>
                <c:pt idx="0">
                  <c:v>State 2</c:v>
                </c:pt>
              </c:strCache>
            </c:strRef>
          </c:tx>
          <c:spPr>
            <a:ln w="38100"/>
          </c:spPr>
          <c:marker>
            <c:symbol val="triangle"/>
            <c:size val="3"/>
          </c:marker>
          <c:cat>
            <c:strRef>
              <c:f>Sheet1!$B$5:$J$5</c:f>
              <c:strCache>
                <c:ptCount val="9"/>
                <c:pt idx="0">
                  <c:v>45</c:v>
                </c:pt>
                <c:pt idx="1">
                  <c:v>50</c:v>
                </c:pt>
                <c:pt idx="2">
                  <c:v>55</c:v>
                </c:pt>
                <c:pt idx="3">
                  <c:v>60</c:v>
                </c:pt>
                <c:pt idx="4">
                  <c:v>65</c:v>
                </c:pt>
                <c:pt idx="5">
                  <c:v>70</c:v>
                </c:pt>
                <c:pt idx="6">
                  <c:v>75</c:v>
                </c:pt>
                <c:pt idx="7">
                  <c:v>80</c:v>
                </c:pt>
                <c:pt idx="8">
                  <c:v>85+</c:v>
                </c:pt>
              </c:strCache>
            </c:strRef>
          </c:cat>
          <c:val>
            <c:numRef>
              <c:f>Sheet1!$C$8:$J$8</c:f>
              <c:numCache>
                <c:formatCode>General</c:formatCode>
                <c:ptCount val="8"/>
                <c:pt idx="0">
                  <c:v>22.1</c:v>
                </c:pt>
                <c:pt idx="1">
                  <c:v>18.899999999999999</c:v>
                </c:pt>
                <c:pt idx="2">
                  <c:v>15.7</c:v>
                </c:pt>
                <c:pt idx="3">
                  <c:v>12.9</c:v>
                </c:pt>
                <c:pt idx="4">
                  <c:v>10.1</c:v>
                </c:pt>
                <c:pt idx="5">
                  <c:v>7.8</c:v>
                </c:pt>
                <c:pt idx="6">
                  <c:v>5.8</c:v>
                </c:pt>
                <c:pt idx="7">
                  <c:v>4.3</c:v>
                </c:pt>
              </c:numCache>
            </c:numRef>
          </c:val>
          <c:smooth val="0"/>
        </c:ser>
        <c:dLbls>
          <c:showLegendKey val="0"/>
          <c:showVal val="0"/>
          <c:showCatName val="0"/>
          <c:showSerName val="0"/>
          <c:showPercent val="0"/>
          <c:showBubbleSize val="0"/>
        </c:dLbls>
        <c:smooth val="0"/>
        <c:axId val="559614240"/>
        <c:axId val="559616984"/>
      </c:lineChart>
      <c:catAx>
        <c:axId val="559614240"/>
        <c:scaling>
          <c:orientation val="minMax"/>
        </c:scaling>
        <c:delete val="0"/>
        <c:axPos val="b"/>
        <c:numFmt formatCode="General" sourceLinked="0"/>
        <c:majorTickMark val="out"/>
        <c:minorTickMark val="none"/>
        <c:tickLblPos val="nextTo"/>
        <c:txPr>
          <a:bodyPr/>
          <a:lstStyle/>
          <a:p>
            <a:pPr>
              <a:defRPr sz="1400" b="1"/>
            </a:pPr>
            <a:endParaRPr lang="en-US"/>
          </a:p>
        </c:txPr>
        <c:crossAx val="559616984"/>
        <c:crosses val="autoZero"/>
        <c:auto val="1"/>
        <c:lblAlgn val="ctr"/>
        <c:lblOffset val="100"/>
        <c:noMultiLvlLbl val="0"/>
      </c:catAx>
      <c:valAx>
        <c:axId val="559616984"/>
        <c:scaling>
          <c:orientation val="minMax"/>
        </c:scaling>
        <c:delete val="0"/>
        <c:axPos val="l"/>
        <c:majorGridlines/>
        <c:title>
          <c:tx>
            <c:rich>
              <a:bodyPr rot="-5400000" vert="horz"/>
              <a:lstStyle/>
              <a:p>
                <a:pPr>
                  <a:defRPr sz="1200" b="1"/>
                </a:pPr>
                <a:r>
                  <a:rPr lang="en-US" sz="1200" b="1"/>
                  <a:t>Life expectancy (years)</a:t>
                </a:r>
              </a:p>
            </c:rich>
          </c:tx>
          <c:layout>
            <c:manualLayout>
              <c:xMode val="edge"/>
              <c:yMode val="edge"/>
              <c:x val="4.6296296296296294E-3"/>
              <c:y val="0.24781598965789159"/>
            </c:manualLayout>
          </c:layout>
          <c:overlay val="0"/>
        </c:title>
        <c:numFmt formatCode="General" sourceLinked="1"/>
        <c:majorTickMark val="out"/>
        <c:minorTickMark val="none"/>
        <c:tickLblPos val="nextTo"/>
        <c:txPr>
          <a:bodyPr/>
          <a:lstStyle/>
          <a:p>
            <a:pPr>
              <a:defRPr b="1"/>
            </a:pPr>
            <a:endParaRPr lang="en-US"/>
          </a:p>
        </c:txPr>
        <c:crossAx val="559614240"/>
        <c:crosses val="autoZero"/>
        <c:crossBetween val="midCat"/>
      </c:valAx>
      <c:spPr>
        <a:noFill/>
      </c:spPr>
    </c:plotArea>
    <c:plotVisOnly val="1"/>
    <c:dispBlanksAs val="gap"/>
    <c:showDLblsOverMax val="0"/>
  </c:chart>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Males: </a:t>
            </a:r>
            <a:r>
              <a:rPr lang="en-US" sz="1400" b="1" i="0" baseline="0" dirty="0" smtClean="0">
                <a:effectLst/>
              </a:rPr>
              <a:t>CPRD </a:t>
            </a:r>
            <a:r>
              <a:rPr lang="en-US" sz="1400" b="1" i="0" baseline="0" dirty="0">
                <a:effectLst/>
              </a:rPr>
              <a:t>2009 vs BHF 2013 </a:t>
            </a:r>
          </a:p>
        </c:rich>
      </c:tx>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AF!$D$2</c:f>
              <c:strCache>
                <c:ptCount val="1"/>
                <c:pt idx="0">
                  <c:v>CALIBER rates</c:v>
                </c:pt>
              </c:strCache>
            </c:strRef>
          </c:tx>
          <c:spPr>
            <a:solidFill>
              <a:schemeClr val="accent1"/>
            </a:solidFill>
            <a:ln>
              <a:noFill/>
            </a:ln>
            <a:effectLst/>
          </c:spPr>
          <c:invertIfNegative val="0"/>
          <c:cat>
            <c:strRef>
              <c:f>AF!$A$17:$A$20</c:f>
              <c:strCache>
                <c:ptCount val="4"/>
                <c:pt idx="0">
                  <c:v>45-54</c:v>
                </c:pt>
                <c:pt idx="1">
                  <c:v>55-64</c:v>
                </c:pt>
                <c:pt idx="2">
                  <c:v>65-74</c:v>
                </c:pt>
                <c:pt idx="3">
                  <c:v>75+</c:v>
                </c:pt>
              </c:strCache>
            </c:strRef>
          </c:cat>
          <c:val>
            <c:numRef>
              <c:f>AF!$D$17:$D$20</c:f>
              <c:numCache>
                <c:formatCode>_-* #,##0_-;\-* #,##0_-;_-* "-"??_-;_-@_-</c:formatCode>
                <c:ptCount val="4"/>
                <c:pt idx="0">
                  <c:v>968.66709333768051</c:v>
                </c:pt>
                <c:pt idx="1">
                  <c:v>2888.0649113192821</c:v>
                </c:pt>
                <c:pt idx="2">
                  <c:v>7939.3534597587313</c:v>
                </c:pt>
                <c:pt idx="3">
                  <c:v>20628.758164151754</c:v>
                </c:pt>
              </c:numCache>
            </c:numRef>
          </c:val>
        </c:ser>
        <c:ser>
          <c:idx val="1"/>
          <c:order val="1"/>
          <c:tx>
            <c:strRef>
              <c:f>AF!$F$16</c:f>
              <c:strCache>
                <c:ptCount val="1"/>
                <c:pt idx="0">
                  <c:v>BHF rates</c:v>
                </c:pt>
              </c:strCache>
            </c:strRef>
          </c:tx>
          <c:spPr>
            <a:solidFill>
              <a:srgbClr val="C00000"/>
            </a:solidFill>
            <a:ln>
              <a:solidFill>
                <a:srgbClr val="C00000"/>
              </a:solidFill>
            </a:ln>
            <a:effectLst/>
          </c:spPr>
          <c:invertIfNegative val="0"/>
          <c:cat>
            <c:strRef>
              <c:f>AF!$A$17:$A$20</c:f>
              <c:strCache>
                <c:ptCount val="4"/>
                <c:pt idx="0">
                  <c:v>45-54</c:v>
                </c:pt>
                <c:pt idx="1">
                  <c:v>55-64</c:v>
                </c:pt>
                <c:pt idx="2">
                  <c:v>65-74</c:v>
                </c:pt>
                <c:pt idx="3">
                  <c:v>75+</c:v>
                </c:pt>
              </c:strCache>
            </c:strRef>
          </c:cat>
          <c:val>
            <c:numRef>
              <c:f>AF!$F$17:$F$20</c:f>
              <c:numCache>
                <c:formatCode>_-* #,##0_-;\-* #,##0_-;_-* "-"??_-;_-@_-</c:formatCode>
                <c:ptCount val="4"/>
                <c:pt idx="0">
                  <c:v>200</c:v>
                </c:pt>
                <c:pt idx="1">
                  <c:v>900</c:v>
                </c:pt>
                <c:pt idx="2">
                  <c:v>3100</c:v>
                </c:pt>
                <c:pt idx="3">
                  <c:v>13700</c:v>
                </c:pt>
              </c:numCache>
            </c:numRef>
          </c:val>
        </c:ser>
        <c:dLbls>
          <c:showLegendKey val="0"/>
          <c:showVal val="0"/>
          <c:showCatName val="0"/>
          <c:showSerName val="0"/>
          <c:showPercent val="0"/>
          <c:showBubbleSize val="0"/>
        </c:dLbls>
        <c:gapWidth val="150"/>
        <c:axId val="448049360"/>
        <c:axId val="448049752"/>
      </c:barChart>
      <c:catAx>
        <c:axId val="448049360"/>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768772995332446"/>
              <c:y val="0.8375246887097634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49752"/>
        <c:crosses val="autoZero"/>
        <c:auto val="1"/>
        <c:lblAlgn val="ctr"/>
        <c:lblOffset val="100"/>
        <c:noMultiLvlLbl val="0"/>
      </c:catAx>
      <c:valAx>
        <c:axId val="4480497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49360"/>
        <c:crosses val="autoZero"/>
        <c:crossBetween val="between"/>
        <c:majorUnit val="5000"/>
      </c:valAx>
      <c:spPr>
        <a:noFill/>
        <a:ln>
          <a:noFill/>
        </a:ln>
        <a:effectLst/>
      </c:spPr>
    </c:plotArea>
    <c:legend>
      <c:legendPos val="b"/>
      <c:layout>
        <c:manualLayout>
          <c:xMode val="edge"/>
          <c:yMode val="edge"/>
          <c:x val="0.3183326120291084"/>
          <c:y val="0.91093284435773747"/>
          <c:w val="0.4091798430030214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sz="1400" b="1" i="0" baseline="0" dirty="0">
                <a:effectLst/>
              </a:rPr>
              <a:t>Females: </a:t>
            </a:r>
            <a:r>
              <a:rPr lang="en-US" sz="1400" b="1" i="0" baseline="0" dirty="0" smtClean="0">
                <a:effectLst/>
              </a:rPr>
              <a:t>CPRD </a:t>
            </a:r>
            <a:r>
              <a:rPr lang="en-US" sz="1400" b="1" i="0" baseline="0" dirty="0">
                <a:effectLst/>
              </a:rPr>
              <a:t>2009 vs BHF 2013 </a:t>
            </a:r>
          </a:p>
          <a:p>
            <a:pPr>
              <a:defRPr sz="1400" b="0" i="0" u="none" strike="noStrike" kern="1200" spc="0" baseline="0">
                <a:solidFill>
                  <a:schemeClr val="tx1">
                    <a:lumMod val="65000"/>
                    <a:lumOff val="35000"/>
                  </a:schemeClr>
                </a:solidFill>
                <a:latin typeface="+mn-lt"/>
                <a:ea typeface="+mn-ea"/>
                <a:cs typeface="+mn-cs"/>
              </a:defRPr>
            </a:pPr>
            <a:endParaRPr lang="en-GB" sz="1100" dirty="0">
              <a:effectLst/>
            </a:endParaRPr>
          </a:p>
        </c:rich>
      </c:tx>
      <c:overlay val="0"/>
      <c:spPr>
        <a:noFill/>
        <a:ln>
          <a:noFill/>
        </a:ln>
        <a:effectLst/>
      </c:spPr>
    </c:title>
    <c:autoTitleDeleted val="0"/>
    <c:plotArea>
      <c:layout>
        <c:manualLayout>
          <c:layoutTarget val="inner"/>
          <c:xMode val="edge"/>
          <c:yMode val="edge"/>
          <c:x val="0.1761713706531727"/>
          <c:y val="0.20130129951894185"/>
          <c:w val="0.79581207691897338"/>
          <c:h val="0.57991078972627141"/>
        </c:manualLayout>
      </c:layout>
      <c:barChart>
        <c:barDir val="col"/>
        <c:grouping val="clustered"/>
        <c:varyColors val="0"/>
        <c:ser>
          <c:idx val="0"/>
          <c:order val="0"/>
          <c:tx>
            <c:strRef>
              <c:f>AF!$D$2</c:f>
              <c:strCache>
                <c:ptCount val="1"/>
                <c:pt idx="0">
                  <c:v>CALIBER rates</c:v>
                </c:pt>
              </c:strCache>
            </c:strRef>
          </c:tx>
          <c:spPr>
            <a:solidFill>
              <a:schemeClr val="accent1"/>
            </a:solidFill>
            <a:ln>
              <a:noFill/>
            </a:ln>
            <a:effectLst/>
          </c:spPr>
          <c:invertIfNegative val="0"/>
          <c:cat>
            <c:strRef>
              <c:f>AF!$A$39:$A$42</c:f>
              <c:strCache>
                <c:ptCount val="4"/>
                <c:pt idx="0">
                  <c:v>45-54</c:v>
                </c:pt>
                <c:pt idx="1">
                  <c:v>55-64</c:v>
                </c:pt>
                <c:pt idx="2">
                  <c:v>65-74</c:v>
                </c:pt>
                <c:pt idx="3">
                  <c:v>75+</c:v>
                </c:pt>
              </c:strCache>
            </c:strRef>
          </c:cat>
          <c:val>
            <c:numRef>
              <c:f>AF!$D$39:$D$42</c:f>
              <c:numCache>
                <c:formatCode>_-* #,##0_-;\-* #,##0_-;_-* "-"??_-;_-@_-</c:formatCode>
                <c:ptCount val="4"/>
                <c:pt idx="0">
                  <c:v>341.78120667967096</c:v>
                </c:pt>
                <c:pt idx="1">
                  <c:v>1317.0696525020519</c:v>
                </c:pt>
                <c:pt idx="2">
                  <c:v>4487.2525642248947</c:v>
                </c:pt>
                <c:pt idx="3">
                  <c:v>16264.865515719985</c:v>
                </c:pt>
              </c:numCache>
            </c:numRef>
          </c:val>
        </c:ser>
        <c:ser>
          <c:idx val="1"/>
          <c:order val="1"/>
          <c:tx>
            <c:strRef>
              <c:f>AF!$F$38</c:f>
              <c:strCache>
                <c:ptCount val="1"/>
                <c:pt idx="0">
                  <c:v>BHF rates</c:v>
                </c:pt>
              </c:strCache>
            </c:strRef>
          </c:tx>
          <c:spPr>
            <a:solidFill>
              <a:srgbClr val="C00000"/>
            </a:solidFill>
            <a:ln>
              <a:solidFill>
                <a:srgbClr val="C00000"/>
              </a:solidFill>
            </a:ln>
            <a:effectLst/>
          </c:spPr>
          <c:invertIfNegative val="0"/>
          <c:cat>
            <c:strRef>
              <c:f>AF!$A$39:$A$42</c:f>
              <c:strCache>
                <c:ptCount val="4"/>
                <c:pt idx="0">
                  <c:v>45-54</c:v>
                </c:pt>
                <c:pt idx="1">
                  <c:v>55-64</c:v>
                </c:pt>
                <c:pt idx="2">
                  <c:v>65-74</c:v>
                </c:pt>
                <c:pt idx="3">
                  <c:v>75+</c:v>
                </c:pt>
              </c:strCache>
            </c:strRef>
          </c:cat>
          <c:val>
            <c:numRef>
              <c:f>AF!$F$39:$F$42</c:f>
              <c:numCache>
                <c:formatCode>_-* #,##0_-;\-* #,##0_-;_-* "-"??_-;_-@_-</c:formatCode>
                <c:ptCount val="4"/>
                <c:pt idx="0">
                  <c:v>100</c:v>
                </c:pt>
                <c:pt idx="1">
                  <c:v>400</c:v>
                </c:pt>
                <c:pt idx="2">
                  <c:v>1600</c:v>
                </c:pt>
                <c:pt idx="3">
                  <c:v>12500</c:v>
                </c:pt>
              </c:numCache>
            </c:numRef>
          </c:val>
        </c:ser>
        <c:dLbls>
          <c:showLegendKey val="0"/>
          <c:showVal val="0"/>
          <c:showCatName val="0"/>
          <c:showSerName val="0"/>
          <c:showPercent val="0"/>
          <c:showBubbleSize val="0"/>
        </c:dLbls>
        <c:gapWidth val="150"/>
        <c:axId val="448058768"/>
        <c:axId val="448059160"/>
      </c:barChart>
      <c:catAx>
        <c:axId val="4480587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Age band</a:t>
                </a:r>
              </a:p>
            </c:rich>
          </c:tx>
          <c:layout>
            <c:manualLayout>
              <c:xMode val="edge"/>
              <c:yMode val="edge"/>
              <c:x val="0.51768772995332446"/>
              <c:y val="0.84179135465972021"/>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48059160"/>
        <c:crosses val="autoZero"/>
        <c:auto val="1"/>
        <c:lblAlgn val="ctr"/>
        <c:lblOffset val="100"/>
        <c:noMultiLvlLbl val="0"/>
      </c:catAx>
      <c:valAx>
        <c:axId val="44805916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US"/>
                  <a:t>Prevalence rates per 100,000</a:t>
                </a:r>
              </a:p>
            </c:rich>
          </c:tx>
          <c:layout>
            <c:manualLayout>
              <c:xMode val="edge"/>
              <c:yMode val="edge"/>
              <c:x val="1.7828715181361553E-2"/>
              <c:y val="0.23116796116863642"/>
            </c:manualLayout>
          </c:layout>
          <c:overlay val="0"/>
          <c:spPr>
            <a:noFill/>
            <a:ln>
              <a:noFill/>
            </a:ln>
            <a:effectLst/>
          </c:sp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48058768"/>
        <c:crosses val="autoZero"/>
        <c:crossBetween val="between"/>
        <c:majorUnit val="5000"/>
      </c:valAx>
      <c:spPr>
        <a:noFill/>
        <a:ln>
          <a:noFill/>
        </a:ln>
        <a:effectLst/>
      </c:spPr>
    </c:plotArea>
    <c:legend>
      <c:legendPos val="b"/>
      <c:layout>
        <c:manualLayout>
          <c:xMode val="edge"/>
          <c:yMode val="edge"/>
          <c:x val="0.34889612376858531"/>
          <c:y val="0.90666617840778108"/>
          <c:w val="0.40917984300302146"/>
          <c:h val="7.2000491842437092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solidFill>
        <a:sysClr val="windowText" lastClr="000000"/>
      </a:solid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CPRD </a:t>
            </a:r>
            <a:r>
              <a:rPr lang="en-US" dirty="0"/>
              <a:t>linked sample </a:t>
            </a:r>
            <a:r>
              <a:rPr lang="en-US" dirty="0" smtClean="0"/>
              <a:t> as a % of total England population 2007</a:t>
            </a:r>
            <a:r>
              <a:rPr lang="en-US" baseline="0" dirty="0" smtClean="0"/>
              <a:t> </a:t>
            </a:r>
            <a:endParaRPr lang="en-US" dirty="0"/>
          </a:p>
        </c:rich>
      </c:tx>
      <c:overlay val="0"/>
    </c:title>
    <c:autoTitleDeleted val="0"/>
    <c:plotArea>
      <c:layout/>
      <c:barChart>
        <c:barDir val="col"/>
        <c:grouping val="clustered"/>
        <c:varyColors val="0"/>
        <c:ser>
          <c:idx val="0"/>
          <c:order val="0"/>
          <c:tx>
            <c:strRef>
              <c:f>'sex and age - linked'!$H$57</c:f>
              <c:strCache>
                <c:ptCount val="1"/>
                <c:pt idx="0">
                  <c:v>Males</c:v>
                </c:pt>
              </c:strCache>
            </c:strRef>
          </c:tx>
          <c:spPr>
            <a:solidFill>
              <a:schemeClr val="accent4">
                <a:lumMod val="75000"/>
              </a:schemeClr>
            </a:solidFill>
          </c:spPr>
          <c:invertIfNegative val="0"/>
          <c:cat>
            <c:strRef>
              <c:f>'sex and age - linked'!$C$58:$C$70</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'sex and age - linked'!$I$58:$I$70</c:f>
              <c:numCache>
                <c:formatCode>0.0</c:formatCode>
                <c:ptCount val="13"/>
                <c:pt idx="0">
                  <c:v>2.9008128741429919</c:v>
                </c:pt>
                <c:pt idx="1">
                  <c:v>3.0950462528247322</c:v>
                </c:pt>
                <c:pt idx="2">
                  <c:v>3.2826396627131533</c:v>
                </c:pt>
                <c:pt idx="3">
                  <c:v>3.3779542687349466</c:v>
                </c:pt>
                <c:pt idx="4">
                  <c:v>3.464657658284708</c:v>
                </c:pt>
                <c:pt idx="5">
                  <c:v>3.468834579852778</c:v>
                </c:pt>
                <c:pt idx="6">
                  <c:v>3.4024622643613838</c:v>
                </c:pt>
                <c:pt idx="7">
                  <c:v>3.6412225765845276</c:v>
                </c:pt>
                <c:pt idx="8">
                  <c:v>3.4494778477177563</c:v>
                </c:pt>
                <c:pt idx="9">
                  <c:v>3.4282084269558943</c:v>
                </c:pt>
                <c:pt idx="10">
                  <c:v>3.415759989687841</c:v>
                </c:pt>
                <c:pt idx="11">
                  <c:v>3.4575520350426143</c:v>
                </c:pt>
                <c:pt idx="12">
                  <c:v>3.5167260410460988</c:v>
                </c:pt>
              </c:numCache>
            </c:numRef>
          </c:val>
        </c:ser>
        <c:ser>
          <c:idx val="1"/>
          <c:order val="1"/>
          <c:tx>
            <c:strRef>
              <c:f>'sex and age - linked'!$P$57</c:f>
              <c:strCache>
                <c:ptCount val="1"/>
                <c:pt idx="0">
                  <c:v>Females</c:v>
                </c:pt>
              </c:strCache>
            </c:strRef>
          </c:tx>
          <c:spPr>
            <a:solidFill>
              <a:schemeClr val="accent2">
                <a:lumMod val="60000"/>
                <a:lumOff val="40000"/>
              </a:schemeClr>
            </a:solidFill>
          </c:spPr>
          <c:invertIfNegative val="0"/>
          <c:cat>
            <c:strRef>
              <c:f>'sex and age - linked'!$C$58:$C$70</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'sex and age - linked'!$Q$58:$Q$70</c:f>
              <c:numCache>
                <c:formatCode>0.0</c:formatCode>
                <c:ptCount val="13"/>
                <c:pt idx="0">
                  <c:v>2.9874403811231747</c:v>
                </c:pt>
                <c:pt idx="1">
                  <c:v>3.074076257183469</c:v>
                </c:pt>
                <c:pt idx="2">
                  <c:v>3.1609160465755703</c:v>
                </c:pt>
                <c:pt idx="3">
                  <c:v>3.2266102910733494</c:v>
                </c:pt>
                <c:pt idx="4">
                  <c:v>3.2626113459697659</c:v>
                </c:pt>
                <c:pt idx="5">
                  <c:v>3.3250413558633021</c:v>
                </c:pt>
                <c:pt idx="6">
                  <c:v>3.2609295941805652</c:v>
                </c:pt>
                <c:pt idx="7">
                  <c:v>3.4926743491261907</c:v>
                </c:pt>
                <c:pt idx="8">
                  <c:v>3.386440714846247</c:v>
                </c:pt>
                <c:pt idx="9">
                  <c:v>3.3391865211847507</c:v>
                </c:pt>
                <c:pt idx="10">
                  <c:v>3.3881977229809856</c:v>
                </c:pt>
                <c:pt idx="11">
                  <c:v>3.3574531807822572</c:v>
                </c:pt>
                <c:pt idx="12">
                  <c:v>3.5808348458880159</c:v>
                </c:pt>
              </c:numCache>
            </c:numRef>
          </c:val>
        </c:ser>
        <c:dLbls>
          <c:showLegendKey val="0"/>
          <c:showVal val="0"/>
          <c:showCatName val="0"/>
          <c:showSerName val="0"/>
          <c:showPercent val="0"/>
          <c:showBubbleSize val="0"/>
        </c:dLbls>
        <c:gapWidth val="150"/>
        <c:axId val="385152872"/>
        <c:axId val="385155224"/>
      </c:barChart>
      <c:lineChart>
        <c:grouping val="standard"/>
        <c:varyColors val="0"/>
        <c:ser>
          <c:idx val="2"/>
          <c:order val="2"/>
          <c:tx>
            <c:v>PF Males</c:v>
          </c:tx>
          <c:spPr>
            <a:ln cap="sq" cmpd="sng">
              <a:solidFill>
                <a:srgbClr val="1F497D">
                  <a:lumMod val="50000"/>
                </a:srgbClr>
              </a:solidFill>
              <a:prstDash val="dash"/>
            </a:ln>
          </c:spPr>
          <c:marker>
            <c:symbol val="none"/>
          </c:marker>
          <c:val>
            <c:numRef>
              <c:f>'sex and age - linked'!$K$58:$K$71</c:f>
              <c:numCache>
                <c:formatCode>0.0</c:formatCode>
                <c:ptCount val="14"/>
                <c:pt idx="0">
                  <c:v>3.3475694924155204</c:v>
                </c:pt>
                <c:pt idx="1">
                  <c:v>3.3475694924155204</c:v>
                </c:pt>
                <c:pt idx="2">
                  <c:v>3.3475694924155204</c:v>
                </c:pt>
                <c:pt idx="3">
                  <c:v>3.3475694924155204</c:v>
                </c:pt>
                <c:pt idx="4">
                  <c:v>3.3475694924155204</c:v>
                </c:pt>
                <c:pt idx="5">
                  <c:v>3.3475694924155204</c:v>
                </c:pt>
                <c:pt idx="6">
                  <c:v>3.3475694924155204</c:v>
                </c:pt>
                <c:pt idx="7">
                  <c:v>3.3475694924155204</c:v>
                </c:pt>
                <c:pt idx="8">
                  <c:v>3.3475694924155204</c:v>
                </c:pt>
                <c:pt idx="9">
                  <c:v>3.3475694924155204</c:v>
                </c:pt>
                <c:pt idx="10">
                  <c:v>3.3475694924155204</c:v>
                </c:pt>
                <c:pt idx="11">
                  <c:v>3.3475694924155204</c:v>
                </c:pt>
                <c:pt idx="12">
                  <c:v>3.3475694924155204</c:v>
                </c:pt>
              </c:numCache>
            </c:numRef>
          </c:val>
          <c:smooth val="1"/>
        </c:ser>
        <c:ser>
          <c:idx val="3"/>
          <c:order val="3"/>
          <c:tx>
            <c:v>PF Females</c:v>
          </c:tx>
          <c:spPr>
            <a:ln cmpd="sng">
              <a:solidFill>
                <a:srgbClr val="C0504D">
                  <a:lumMod val="50000"/>
                </a:srgbClr>
              </a:solidFill>
              <a:prstDash val="sysDash"/>
            </a:ln>
          </c:spPr>
          <c:marker>
            <c:symbol val="none"/>
          </c:marker>
          <c:val>
            <c:numRef>
              <c:f>'sex and age - linked'!$S$58:$S$71</c:f>
              <c:numCache>
                <c:formatCode>0.0</c:formatCode>
                <c:ptCount val="14"/>
                <c:pt idx="0">
                  <c:v>3.2652129952467037</c:v>
                </c:pt>
                <c:pt idx="1">
                  <c:v>3.2652129952467037</c:v>
                </c:pt>
                <c:pt idx="2">
                  <c:v>3.2652129952467037</c:v>
                </c:pt>
                <c:pt idx="3">
                  <c:v>3.2652129952467037</c:v>
                </c:pt>
                <c:pt idx="4">
                  <c:v>3.2652129952467037</c:v>
                </c:pt>
                <c:pt idx="5">
                  <c:v>3.2652129952467037</c:v>
                </c:pt>
                <c:pt idx="6">
                  <c:v>3.2652129952467037</c:v>
                </c:pt>
                <c:pt idx="7">
                  <c:v>3.2652129952467037</c:v>
                </c:pt>
                <c:pt idx="8">
                  <c:v>3.2652129952467037</c:v>
                </c:pt>
                <c:pt idx="9">
                  <c:v>3.2652129952467037</c:v>
                </c:pt>
                <c:pt idx="10">
                  <c:v>3.2652129952467037</c:v>
                </c:pt>
                <c:pt idx="11">
                  <c:v>3.2652129952467037</c:v>
                </c:pt>
                <c:pt idx="12">
                  <c:v>3.2652129952467037</c:v>
                </c:pt>
              </c:numCache>
            </c:numRef>
          </c:val>
          <c:smooth val="0"/>
        </c:ser>
        <c:dLbls>
          <c:showLegendKey val="0"/>
          <c:showVal val="0"/>
          <c:showCatName val="0"/>
          <c:showSerName val="0"/>
          <c:showPercent val="0"/>
          <c:showBubbleSize val="0"/>
        </c:dLbls>
        <c:marker val="1"/>
        <c:smooth val="0"/>
        <c:axId val="375788296"/>
        <c:axId val="375789080"/>
      </c:lineChart>
      <c:catAx>
        <c:axId val="385152872"/>
        <c:scaling>
          <c:orientation val="minMax"/>
        </c:scaling>
        <c:delete val="0"/>
        <c:axPos val="b"/>
        <c:numFmt formatCode="General" sourceLinked="1"/>
        <c:majorTickMark val="out"/>
        <c:minorTickMark val="none"/>
        <c:tickLblPos val="nextTo"/>
        <c:txPr>
          <a:bodyPr rot="-5400000" vert="horz"/>
          <a:lstStyle/>
          <a:p>
            <a:pPr>
              <a:defRPr sz="1200" b="1"/>
            </a:pPr>
            <a:endParaRPr lang="en-US"/>
          </a:p>
        </c:txPr>
        <c:crossAx val="385155224"/>
        <c:crosses val="autoZero"/>
        <c:auto val="1"/>
        <c:lblAlgn val="ctr"/>
        <c:lblOffset val="100"/>
        <c:noMultiLvlLbl val="0"/>
      </c:catAx>
      <c:valAx>
        <c:axId val="385155224"/>
        <c:scaling>
          <c:orientation val="minMax"/>
          <c:max val="4"/>
          <c:min val="2"/>
        </c:scaling>
        <c:delete val="0"/>
        <c:axPos val="l"/>
        <c:majorGridlines/>
        <c:numFmt formatCode="0.0" sourceLinked="1"/>
        <c:majorTickMark val="out"/>
        <c:minorTickMark val="none"/>
        <c:tickLblPos val="nextTo"/>
        <c:txPr>
          <a:bodyPr/>
          <a:lstStyle/>
          <a:p>
            <a:pPr>
              <a:defRPr b="1"/>
            </a:pPr>
            <a:endParaRPr lang="en-US"/>
          </a:p>
        </c:txPr>
        <c:crossAx val="385152872"/>
        <c:crosses val="autoZero"/>
        <c:crossBetween val="between"/>
        <c:majorUnit val="0.2"/>
      </c:valAx>
      <c:catAx>
        <c:axId val="375788296"/>
        <c:scaling>
          <c:orientation val="minMax"/>
        </c:scaling>
        <c:delete val="1"/>
        <c:axPos val="b"/>
        <c:majorTickMark val="out"/>
        <c:minorTickMark val="none"/>
        <c:tickLblPos val="none"/>
        <c:crossAx val="375789080"/>
        <c:crosses val="autoZero"/>
        <c:auto val="1"/>
        <c:lblAlgn val="ctr"/>
        <c:lblOffset val="100"/>
        <c:noMultiLvlLbl val="0"/>
      </c:catAx>
      <c:valAx>
        <c:axId val="375789080"/>
        <c:scaling>
          <c:orientation val="minMax"/>
          <c:max val="3.5"/>
          <c:min val="0"/>
        </c:scaling>
        <c:delete val="1"/>
        <c:axPos val="r"/>
        <c:numFmt formatCode="0.0" sourceLinked="1"/>
        <c:majorTickMark val="out"/>
        <c:minorTickMark val="none"/>
        <c:tickLblPos val="none"/>
        <c:crossAx val="375788296"/>
        <c:crosses val="max"/>
        <c:crossBetween val="between"/>
      </c:valAx>
    </c:plotArea>
    <c:legend>
      <c:legendPos val="r"/>
      <c:layout>
        <c:manualLayout>
          <c:xMode val="edge"/>
          <c:yMode val="edge"/>
          <c:x val="0.81398391173325557"/>
          <c:y val="0.41260878420916225"/>
          <c:w val="0.15553720715466132"/>
          <c:h val="0.33794467281413204"/>
        </c:manualLayout>
      </c:layout>
      <c:overlay val="0"/>
      <c:txPr>
        <a:bodyPr/>
        <a:lstStyle/>
        <a:p>
          <a:pPr>
            <a:defRPr sz="1400"/>
          </a:pPr>
          <a:endParaRPr lang="en-US"/>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Males</a:t>
            </a:r>
            <a:endParaRPr lang="en-US" sz="1200" dirty="0"/>
          </a:p>
        </c:rich>
      </c:tx>
      <c:layout>
        <c:manualLayout>
          <c:xMode val="edge"/>
          <c:yMode val="edge"/>
          <c:x val="8.9960134700143621E-2"/>
          <c:y val="2.3544602551987277E-2"/>
        </c:manualLayout>
      </c:layout>
      <c:overlay val="0"/>
    </c:title>
    <c:autoTitleDeleted val="0"/>
    <c:plotArea>
      <c:layout/>
      <c:lineChart>
        <c:grouping val="standard"/>
        <c:varyColors val="0"/>
        <c:ser>
          <c:idx val="0"/>
          <c:order val="0"/>
          <c:tx>
            <c:strRef>
              <c:f>'age,sex, IMD'!$T$38</c:f>
              <c:strCache>
                <c:ptCount val="1"/>
                <c:pt idx="0">
                  <c:v>Least deprived</c:v>
                </c:pt>
              </c:strCache>
            </c:strRef>
          </c:tx>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IMD'!$T$39:$T$51</c:f>
              <c:numCache>
                <c:formatCode>####.0</c:formatCode>
                <c:ptCount val="13"/>
                <c:pt idx="0">
                  <c:v>3.6777037238181571</c:v>
                </c:pt>
                <c:pt idx="1">
                  <c:v>3.627213441169745</c:v>
                </c:pt>
                <c:pt idx="2">
                  <c:v>3.7259691498974412</c:v>
                </c:pt>
                <c:pt idx="3">
                  <c:v>3.7597621765601197</c:v>
                </c:pt>
                <c:pt idx="4">
                  <c:v>3.8695724853151967</c:v>
                </c:pt>
                <c:pt idx="5">
                  <c:v>3.8934609555633477</c:v>
                </c:pt>
                <c:pt idx="6">
                  <c:v>3.788829012961406</c:v>
                </c:pt>
                <c:pt idx="7">
                  <c:v>3.9277437558713619</c:v>
                </c:pt>
                <c:pt idx="8">
                  <c:v>3.7507180670729432</c:v>
                </c:pt>
                <c:pt idx="9">
                  <c:v>3.6726543588246736</c:v>
                </c:pt>
                <c:pt idx="10">
                  <c:v>3.7052842964343489</c:v>
                </c:pt>
                <c:pt idx="11">
                  <c:v>3.7578048306076992</c:v>
                </c:pt>
                <c:pt idx="12">
                  <c:v>3.8603937484307038</c:v>
                </c:pt>
              </c:numCache>
            </c:numRef>
          </c:val>
          <c:smooth val="0"/>
        </c:ser>
        <c:ser>
          <c:idx val="1"/>
          <c:order val="1"/>
          <c:tx>
            <c:strRef>
              <c:f>'age,sex, IMD'!$U$38</c:f>
              <c:strCache>
                <c:ptCount val="1"/>
                <c:pt idx="0">
                  <c:v>2</c:v>
                </c:pt>
              </c:strCache>
            </c:strRef>
          </c:tx>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IMD'!$U$39:$U$51</c:f>
              <c:numCache>
                <c:formatCode>####.0</c:formatCode>
                <c:ptCount val="13"/>
                <c:pt idx="0">
                  <c:v>3.5943661766815111</c:v>
                </c:pt>
                <c:pt idx="1">
                  <c:v>3.8429481335933069</c:v>
                </c:pt>
                <c:pt idx="2">
                  <c:v>3.9029307176052641</c:v>
                </c:pt>
                <c:pt idx="3">
                  <c:v>3.8683640351268878</c:v>
                </c:pt>
                <c:pt idx="4">
                  <c:v>3.9362511446237072</c:v>
                </c:pt>
                <c:pt idx="5">
                  <c:v>3.9039794990120043</c:v>
                </c:pt>
                <c:pt idx="6">
                  <c:v>3.7823661121142673</c:v>
                </c:pt>
                <c:pt idx="7">
                  <c:v>4.06865883564768</c:v>
                </c:pt>
                <c:pt idx="8">
                  <c:v>3.9009162014362682</c:v>
                </c:pt>
                <c:pt idx="9">
                  <c:v>3.8813637704925963</c:v>
                </c:pt>
                <c:pt idx="10">
                  <c:v>3.8673281430324802</c:v>
                </c:pt>
                <c:pt idx="11">
                  <c:v>3.9089992905187505</c:v>
                </c:pt>
                <c:pt idx="12">
                  <c:v>3.9056917065556758</c:v>
                </c:pt>
              </c:numCache>
            </c:numRef>
          </c:val>
          <c:smooth val="0"/>
        </c:ser>
        <c:ser>
          <c:idx val="2"/>
          <c:order val="2"/>
          <c:tx>
            <c:strRef>
              <c:f>'age,sex, IMD'!$V$38</c:f>
              <c:strCache>
                <c:ptCount val="1"/>
                <c:pt idx="0">
                  <c:v>3</c:v>
                </c:pt>
              </c:strCache>
            </c:strRef>
          </c:tx>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IMD'!$V$39:$V$51</c:f>
              <c:numCache>
                <c:formatCode>####.0</c:formatCode>
                <c:ptCount val="13"/>
                <c:pt idx="0">
                  <c:v>2.7807415563361308</c:v>
                </c:pt>
                <c:pt idx="1">
                  <c:v>2.9492689656301727</c:v>
                </c:pt>
                <c:pt idx="2">
                  <c:v>3.1452680654286387</c:v>
                </c:pt>
                <c:pt idx="3">
                  <c:v>3.2246181414512152</c:v>
                </c:pt>
                <c:pt idx="4">
                  <c:v>3.3229562263494037</c:v>
                </c:pt>
                <c:pt idx="5">
                  <c:v>3.3461428658967227</c:v>
                </c:pt>
                <c:pt idx="6">
                  <c:v>3.227859176688948</c:v>
                </c:pt>
                <c:pt idx="7">
                  <c:v>3.5175322978839412</c:v>
                </c:pt>
                <c:pt idx="8">
                  <c:v>3.3301018173855952</c:v>
                </c:pt>
                <c:pt idx="9">
                  <c:v>3.4171354485855692</c:v>
                </c:pt>
                <c:pt idx="10">
                  <c:v>3.3357456735563815</c:v>
                </c:pt>
                <c:pt idx="11">
                  <c:v>3.4022286923937841</c:v>
                </c:pt>
                <c:pt idx="12">
                  <c:v>3.3384375474706682</c:v>
                </c:pt>
              </c:numCache>
            </c:numRef>
          </c:val>
          <c:smooth val="0"/>
        </c:ser>
        <c:ser>
          <c:idx val="3"/>
          <c:order val="3"/>
          <c:tx>
            <c:strRef>
              <c:f>'age,sex, IMD'!$W$38</c:f>
              <c:strCache>
                <c:ptCount val="1"/>
                <c:pt idx="0">
                  <c:v>4</c:v>
                </c:pt>
              </c:strCache>
            </c:strRef>
          </c:tx>
          <c:spPr>
            <a:ln>
              <a:solidFill>
                <a:srgbClr val="00B0F0"/>
              </a:solidFill>
            </a:ln>
          </c:spPr>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IMD'!$W$39:$W$51</c:f>
              <c:numCache>
                <c:formatCode>####.0</c:formatCode>
                <c:ptCount val="13"/>
                <c:pt idx="0">
                  <c:v>2.8144403585276172</c:v>
                </c:pt>
                <c:pt idx="1">
                  <c:v>3.0818330258786837</c:v>
                </c:pt>
                <c:pt idx="2">
                  <c:v>3.254365992317934</c:v>
                </c:pt>
                <c:pt idx="3">
                  <c:v>3.4042539771549403</c:v>
                </c:pt>
                <c:pt idx="4">
                  <c:v>3.4642437696909791</c:v>
                </c:pt>
                <c:pt idx="5">
                  <c:v>3.4640894724134625</c:v>
                </c:pt>
                <c:pt idx="6">
                  <c:v>3.4127334358680672</c:v>
                </c:pt>
                <c:pt idx="7">
                  <c:v>3.6197423316436153</c:v>
                </c:pt>
                <c:pt idx="8">
                  <c:v>3.4422423794740356</c:v>
                </c:pt>
                <c:pt idx="9">
                  <c:v>3.4035464298702833</c:v>
                </c:pt>
                <c:pt idx="10">
                  <c:v>3.3893896047542387</c:v>
                </c:pt>
                <c:pt idx="11">
                  <c:v>3.4151148339864581</c:v>
                </c:pt>
                <c:pt idx="12">
                  <c:v>3.5248194933666266</c:v>
                </c:pt>
              </c:numCache>
            </c:numRef>
          </c:val>
          <c:smooth val="0"/>
        </c:ser>
        <c:ser>
          <c:idx val="4"/>
          <c:order val="4"/>
          <c:tx>
            <c:strRef>
              <c:f>'age,sex, IMD'!$X$38</c:f>
              <c:strCache>
                <c:ptCount val="1"/>
                <c:pt idx="0">
                  <c:v>Most deprived </c:v>
                </c:pt>
              </c:strCache>
            </c:strRef>
          </c:tx>
          <c:spPr>
            <a:ln>
              <a:solidFill>
                <a:schemeClr val="accent6">
                  <a:lumMod val="75000"/>
                </a:schemeClr>
              </a:solidFill>
            </a:ln>
          </c:spPr>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IMD'!$X$39:$X$51</c:f>
              <c:numCache>
                <c:formatCode>####.0</c:formatCode>
                <c:ptCount val="13"/>
                <c:pt idx="0">
                  <c:v>2.1306247992915606</c:v>
                </c:pt>
                <c:pt idx="1">
                  <c:v>2.2436377837360615</c:v>
                </c:pt>
                <c:pt idx="2">
                  <c:v>2.4129242652899152</c:v>
                </c:pt>
                <c:pt idx="3">
                  <c:v>2.5328230074923952</c:v>
                </c:pt>
                <c:pt idx="4">
                  <c:v>2.5580158500481667</c:v>
                </c:pt>
                <c:pt idx="5">
                  <c:v>2.5140308086553897</c:v>
                </c:pt>
                <c:pt idx="6">
                  <c:v>2.5304176429598901</c:v>
                </c:pt>
                <c:pt idx="7">
                  <c:v>2.6972298575592575</c:v>
                </c:pt>
                <c:pt idx="8">
                  <c:v>2.5535179672230619</c:v>
                </c:pt>
                <c:pt idx="9">
                  <c:v>2.4813131022580182</c:v>
                </c:pt>
                <c:pt idx="10">
                  <c:v>2.4862170687414404</c:v>
                </c:pt>
                <c:pt idx="11">
                  <c:v>2.5100832867996701</c:v>
                </c:pt>
                <c:pt idx="12">
                  <c:v>2.6713725422344949</c:v>
                </c:pt>
              </c:numCache>
            </c:numRef>
          </c:val>
          <c:smooth val="0"/>
        </c:ser>
        <c:ser>
          <c:idx val="5"/>
          <c:order val="5"/>
          <c:tx>
            <c:strRef>
              <c:f>'age,sex, IMD'!$Y$38</c:f>
              <c:strCache>
                <c:ptCount val="1"/>
                <c:pt idx="0">
                  <c:v>Avg</c:v>
                </c:pt>
              </c:strCache>
            </c:strRef>
          </c:tx>
          <c:spPr>
            <a:ln cmpd="sng">
              <a:solidFill>
                <a:schemeClr val="tx2">
                  <a:lumMod val="75000"/>
                </a:schemeClr>
              </a:solidFill>
              <a:prstDash val="dash"/>
            </a:ln>
          </c:spPr>
          <c:marker>
            <c:symbol val="none"/>
          </c:marker>
          <c:cat>
            <c:strRef>
              <c:f>'age,sex, IMD'!$S$39:$S$51</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IMD'!$Y$39:$Y$51</c:f>
              <c:numCache>
                <c:formatCode>0.0</c:formatCode>
                <c:ptCount val="13"/>
                <c:pt idx="0">
                  <c:v>2.9008128741429919</c:v>
                </c:pt>
                <c:pt idx="1">
                  <c:v>3.0950462528247322</c:v>
                </c:pt>
                <c:pt idx="2">
                  <c:v>3.2826396627131542</c:v>
                </c:pt>
                <c:pt idx="3">
                  <c:v>3.3779542687349489</c:v>
                </c:pt>
                <c:pt idx="4">
                  <c:v>3.464657658284708</c:v>
                </c:pt>
                <c:pt idx="5">
                  <c:v>3.4688345798527802</c:v>
                </c:pt>
                <c:pt idx="6">
                  <c:v>3.4024622643613838</c:v>
                </c:pt>
                <c:pt idx="7">
                  <c:v>3.6412225765845276</c:v>
                </c:pt>
                <c:pt idx="8">
                  <c:v>3.4494778477177594</c:v>
                </c:pt>
                <c:pt idx="9">
                  <c:v>3.4282084269558921</c:v>
                </c:pt>
                <c:pt idx="10">
                  <c:v>3.4157599896878375</c:v>
                </c:pt>
                <c:pt idx="11">
                  <c:v>3.4575520350426143</c:v>
                </c:pt>
                <c:pt idx="12">
                  <c:v>3.5167260410460992</c:v>
                </c:pt>
              </c:numCache>
            </c:numRef>
          </c:val>
          <c:smooth val="0"/>
        </c:ser>
        <c:dLbls>
          <c:showLegendKey val="0"/>
          <c:showVal val="0"/>
          <c:showCatName val="0"/>
          <c:showSerName val="0"/>
          <c:showPercent val="0"/>
          <c:showBubbleSize val="0"/>
        </c:dLbls>
        <c:smooth val="0"/>
        <c:axId val="375206216"/>
        <c:axId val="559616200"/>
      </c:lineChart>
      <c:catAx>
        <c:axId val="375206216"/>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559616200"/>
        <c:crosses val="autoZero"/>
        <c:auto val="1"/>
        <c:lblAlgn val="ctr"/>
        <c:lblOffset val="100"/>
        <c:noMultiLvlLbl val="0"/>
      </c:catAx>
      <c:valAx>
        <c:axId val="559616200"/>
        <c:scaling>
          <c:orientation val="minMax"/>
        </c:scaling>
        <c:delete val="0"/>
        <c:axPos val="l"/>
        <c:majorGridlines/>
        <c:numFmt formatCode="####.0" sourceLinked="1"/>
        <c:majorTickMark val="out"/>
        <c:minorTickMark val="none"/>
        <c:tickLblPos val="nextTo"/>
        <c:txPr>
          <a:bodyPr/>
          <a:lstStyle/>
          <a:p>
            <a:pPr>
              <a:defRPr b="1"/>
            </a:pPr>
            <a:endParaRPr lang="en-US"/>
          </a:p>
        </c:txPr>
        <c:crossAx val="375206216"/>
        <c:crosses val="autoZero"/>
        <c:crossBetween val="between"/>
      </c:valAx>
    </c:plotArea>
    <c:legend>
      <c:legendPos val="b"/>
      <c:overlay val="0"/>
      <c:txPr>
        <a:bodyPr/>
        <a:lstStyle/>
        <a:p>
          <a:pPr>
            <a:defRPr sz="1200" b="1"/>
          </a:pPr>
          <a:endParaRPr lang="en-US"/>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600" dirty="0" smtClean="0"/>
              <a:t>Females</a:t>
            </a:r>
            <a:endParaRPr lang="en-US" sz="1600" dirty="0"/>
          </a:p>
        </c:rich>
      </c:tx>
      <c:layout>
        <c:manualLayout>
          <c:xMode val="edge"/>
          <c:yMode val="edge"/>
          <c:x val="5.0924825434556502E-2"/>
          <c:y val="3.8184580828433637E-2"/>
        </c:manualLayout>
      </c:layout>
      <c:overlay val="0"/>
    </c:title>
    <c:autoTitleDeleted val="0"/>
    <c:plotArea>
      <c:layout/>
      <c:lineChart>
        <c:grouping val="standard"/>
        <c:varyColors val="0"/>
        <c:ser>
          <c:idx val="0"/>
          <c:order val="0"/>
          <c:tx>
            <c:strRef>
              <c:f>'age,sex, IMD'!$T$53</c:f>
              <c:strCache>
                <c:ptCount val="1"/>
                <c:pt idx="0">
                  <c:v>Least deprived</c:v>
                </c:pt>
              </c:strCache>
            </c:strRef>
          </c:tx>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IMD'!$T$54:$T$66</c:f>
              <c:numCache>
                <c:formatCode>####.0</c:formatCode>
                <c:ptCount val="13"/>
                <c:pt idx="0">
                  <c:v>3.6674100810912802</c:v>
                </c:pt>
                <c:pt idx="1">
                  <c:v>3.4914245059452154</c:v>
                </c:pt>
                <c:pt idx="2">
                  <c:v>3.6390998926992597</c:v>
                </c:pt>
                <c:pt idx="3">
                  <c:v>3.6408575181487275</c:v>
                </c:pt>
                <c:pt idx="4">
                  <c:v>3.7237090960089998</c:v>
                </c:pt>
                <c:pt idx="5">
                  <c:v>3.7788176987603537</c:v>
                </c:pt>
                <c:pt idx="6">
                  <c:v>3.5894108470336445</c:v>
                </c:pt>
                <c:pt idx="7">
                  <c:v>3.698774006538009</c:v>
                </c:pt>
                <c:pt idx="8">
                  <c:v>3.6780493871860829</c:v>
                </c:pt>
                <c:pt idx="9">
                  <c:v>3.6055672061640092</c:v>
                </c:pt>
                <c:pt idx="10">
                  <c:v>3.6856811810213852</c:v>
                </c:pt>
                <c:pt idx="11">
                  <c:v>3.6336564318005471</c:v>
                </c:pt>
                <c:pt idx="12">
                  <c:v>3.9141173551282633</c:v>
                </c:pt>
              </c:numCache>
            </c:numRef>
          </c:val>
          <c:smooth val="0"/>
        </c:ser>
        <c:ser>
          <c:idx val="1"/>
          <c:order val="1"/>
          <c:tx>
            <c:strRef>
              <c:f>'age,sex, IMD'!$U$53</c:f>
              <c:strCache>
                <c:ptCount val="1"/>
                <c:pt idx="0">
                  <c:v>2.0</c:v>
                </c:pt>
              </c:strCache>
            </c:strRef>
          </c:tx>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IMD'!$U$54:$U$66</c:f>
              <c:numCache>
                <c:formatCode>####.0</c:formatCode>
                <c:ptCount val="13"/>
                <c:pt idx="0">
                  <c:v>3.7457078722458292</c:v>
                </c:pt>
                <c:pt idx="1">
                  <c:v>3.7636495943071711</c:v>
                </c:pt>
                <c:pt idx="2">
                  <c:v>3.7411310114730081</c:v>
                </c:pt>
                <c:pt idx="3">
                  <c:v>3.7658605630673612</c:v>
                </c:pt>
                <c:pt idx="4">
                  <c:v>3.7085983954391342</c:v>
                </c:pt>
                <c:pt idx="5">
                  <c:v>3.8038800480422492</c:v>
                </c:pt>
                <c:pt idx="6">
                  <c:v>3.6753512191797588</c:v>
                </c:pt>
                <c:pt idx="7">
                  <c:v>3.9785061532785457</c:v>
                </c:pt>
                <c:pt idx="8">
                  <c:v>3.8650427427442762</c:v>
                </c:pt>
                <c:pt idx="9">
                  <c:v>3.8417732292208928</c:v>
                </c:pt>
                <c:pt idx="10">
                  <c:v>3.856573222753517</c:v>
                </c:pt>
                <c:pt idx="11">
                  <c:v>3.7493839541403569</c:v>
                </c:pt>
                <c:pt idx="12">
                  <c:v>4.0219533152167415</c:v>
                </c:pt>
              </c:numCache>
            </c:numRef>
          </c:val>
          <c:smooth val="0"/>
        </c:ser>
        <c:ser>
          <c:idx val="2"/>
          <c:order val="2"/>
          <c:tx>
            <c:strRef>
              <c:f>'age,sex, IMD'!$V$53</c:f>
              <c:strCache>
                <c:ptCount val="1"/>
                <c:pt idx="0">
                  <c:v>3.0</c:v>
                </c:pt>
              </c:strCache>
            </c:strRef>
          </c:tx>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IMD'!$V$54:$V$66</c:f>
              <c:numCache>
                <c:formatCode>####.0</c:formatCode>
                <c:ptCount val="13"/>
                <c:pt idx="0">
                  <c:v>2.9447306976897742</c:v>
                </c:pt>
                <c:pt idx="1">
                  <c:v>3.0187195972435648</c:v>
                </c:pt>
                <c:pt idx="2">
                  <c:v>3.0340844630990387</c:v>
                </c:pt>
                <c:pt idx="3">
                  <c:v>3.0641491607834381</c:v>
                </c:pt>
                <c:pt idx="4">
                  <c:v>3.1045891174214248</c:v>
                </c:pt>
                <c:pt idx="5">
                  <c:v>3.1912639634883462</c:v>
                </c:pt>
                <c:pt idx="6">
                  <c:v>3.1896193743533745</c:v>
                </c:pt>
                <c:pt idx="7">
                  <c:v>3.341129407138939</c:v>
                </c:pt>
                <c:pt idx="8">
                  <c:v>3.3433800428455047</c:v>
                </c:pt>
                <c:pt idx="9">
                  <c:v>3.2672668491812003</c:v>
                </c:pt>
                <c:pt idx="10">
                  <c:v>3.2844540410455423</c:v>
                </c:pt>
                <c:pt idx="11">
                  <c:v>3.2368629782932761</c:v>
                </c:pt>
                <c:pt idx="12">
                  <c:v>3.4163289415180773</c:v>
                </c:pt>
              </c:numCache>
            </c:numRef>
          </c:val>
          <c:smooth val="0"/>
        </c:ser>
        <c:ser>
          <c:idx val="3"/>
          <c:order val="3"/>
          <c:tx>
            <c:strRef>
              <c:f>'age,sex, IMD'!$W$53</c:f>
              <c:strCache>
                <c:ptCount val="1"/>
                <c:pt idx="0">
                  <c:v>4.0</c:v>
                </c:pt>
              </c:strCache>
            </c:strRef>
          </c:tx>
          <c:spPr>
            <a:ln>
              <a:solidFill>
                <a:srgbClr val="00B0F0"/>
              </a:solidFill>
            </a:ln>
          </c:spPr>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IMD'!$W$54:$W$66</c:f>
              <c:numCache>
                <c:formatCode>####.0</c:formatCode>
                <c:ptCount val="13"/>
                <c:pt idx="0">
                  <c:v>2.9868532178068863</c:v>
                </c:pt>
                <c:pt idx="1">
                  <c:v>3.1179975701717004</c:v>
                </c:pt>
                <c:pt idx="2">
                  <c:v>3.0841801739130434</c:v>
                </c:pt>
                <c:pt idx="3">
                  <c:v>3.2249125867342112</c:v>
                </c:pt>
                <c:pt idx="4">
                  <c:v>3.2431700542766846</c:v>
                </c:pt>
                <c:pt idx="5">
                  <c:v>3.2548916401155212</c:v>
                </c:pt>
                <c:pt idx="6">
                  <c:v>3.2358134786872288</c:v>
                </c:pt>
                <c:pt idx="7">
                  <c:v>3.5382592104227877</c:v>
                </c:pt>
                <c:pt idx="8">
                  <c:v>3.3839928428544384</c:v>
                </c:pt>
                <c:pt idx="9">
                  <c:v>3.3850525507584597</c:v>
                </c:pt>
                <c:pt idx="10">
                  <c:v>3.4164151199150341</c:v>
                </c:pt>
                <c:pt idx="11">
                  <c:v>3.4126795660571987</c:v>
                </c:pt>
                <c:pt idx="12">
                  <c:v>3.5828581334086955</c:v>
                </c:pt>
              </c:numCache>
            </c:numRef>
          </c:val>
          <c:smooth val="0"/>
        </c:ser>
        <c:ser>
          <c:idx val="4"/>
          <c:order val="4"/>
          <c:tx>
            <c:strRef>
              <c:f>'age,sex, IMD'!$X$53</c:f>
              <c:strCache>
                <c:ptCount val="1"/>
                <c:pt idx="0">
                  <c:v>Most deprived </c:v>
                </c:pt>
              </c:strCache>
            </c:strRef>
          </c:tx>
          <c:spPr>
            <a:ln>
              <a:solidFill>
                <a:schemeClr val="accent6">
                  <a:lumMod val="75000"/>
                </a:schemeClr>
              </a:solidFill>
            </a:ln>
          </c:spPr>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IMD'!$X$54:$X$66</c:f>
              <c:numCache>
                <c:formatCode>####.0</c:formatCode>
                <c:ptCount val="13"/>
                <c:pt idx="0">
                  <c:v>2.1630167656401418</c:v>
                </c:pt>
                <c:pt idx="1">
                  <c:v>2.1717273208143815</c:v>
                </c:pt>
                <c:pt idx="2">
                  <c:v>2.2882753881112632</c:v>
                </c:pt>
                <c:pt idx="3">
                  <c:v>2.2901096540797607</c:v>
                </c:pt>
                <c:pt idx="4">
                  <c:v>2.3457479180146237</c:v>
                </c:pt>
                <c:pt idx="5">
                  <c:v>2.3447310751533412</c:v>
                </c:pt>
                <c:pt idx="6">
                  <c:v>2.287366809553975</c:v>
                </c:pt>
                <c:pt idx="7">
                  <c:v>2.5410719035983078</c:v>
                </c:pt>
                <c:pt idx="8">
                  <c:v>2.3758158662228865</c:v>
                </c:pt>
                <c:pt idx="9">
                  <c:v>2.3498342308657905</c:v>
                </c:pt>
                <c:pt idx="10">
                  <c:v>2.5009245766164296</c:v>
                </c:pt>
                <c:pt idx="11">
                  <c:v>2.6134383193115407</c:v>
                </c:pt>
                <c:pt idx="12">
                  <c:v>2.7848353222637057</c:v>
                </c:pt>
              </c:numCache>
            </c:numRef>
          </c:val>
          <c:smooth val="0"/>
        </c:ser>
        <c:ser>
          <c:idx val="5"/>
          <c:order val="5"/>
          <c:tx>
            <c:strRef>
              <c:f>'age,sex, IMD'!$Y$53</c:f>
              <c:strCache>
                <c:ptCount val="1"/>
                <c:pt idx="0">
                  <c:v>Avg</c:v>
                </c:pt>
              </c:strCache>
            </c:strRef>
          </c:tx>
          <c:spPr>
            <a:ln cmpd="sng">
              <a:solidFill>
                <a:schemeClr val="tx2">
                  <a:lumMod val="75000"/>
                </a:schemeClr>
              </a:solidFill>
              <a:prstDash val="dash"/>
            </a:ln>
          </c:spPr>
          <c:marker>
            <c:symbol val="none"/>
          </c:marker>
          <c:cat>
            <c:strRef>
              <c:f>'age,sex, IMD'!$S$54:$S$66</c:f>
              <c:strCache>
                <c:ptCount val="13"/>
                <c:pt idx="0">
                  <c:v>25-29</c:v>
                </c:pt>
                <c:pt idx="1">
                  <c:v>30-34</c:v>
                </c:pt>
                <c:pt idx="2">
                  <c:v>35-39</c:v>
                </c:pt>
                <c:pt idx="3">
                  <c:v>40-44</c:v>
                </c:pt>
                <c:pt idx="4">
                  <c:v>45-49</c:v>
                </c:pt>
                <c:pt idx="5">
                  <c:v>50-54</c:v>
                </c:pt>
                <c:pt idx="6">
                  <c:v>55-59</c:v>
                </c:pt>
                <c:pt idx="7">
                  <c:v>60-64</c:v>
                </c:pt>
                <c:pt idx="8">
                  <c:v>65-69</c:v>
                </c:pt>
                <c:pt idx="9">
                  <c:v>70-74</c:v>
                </c:pt>
                <c:pt idx="10">
                  <c:v>75-79</c:v>
                </c:pt>
                <c:pt idx="11">
                  <c:v>80-84</c:v>
                </c:pt>
                <c:pt idx="12">
                  <c:v>85+</c:v>
                </c:pt>
              </c:strCache>
            </c:strRef>
          </c:cat>
          <c:val>
            <c:numRef>
              <c:f>'age,sex, IMD'!$Y$54:$Y$66</c:f>
              <c:numCache>
                <c:formatCode>0.0</c:formatCode>
                <c:ptCount val="13"/>
                <c:pt idx="0">
                  <c:v>2.9874403811231747</c:v>
                </c:pt>
                <c:pt idx="1">
                  <c:v>3.074076257183469</c:v>
                </c:pt>
                <c:pt idx="2">
                  <c:v>3.1609160465755743</c:v>
                </c:pt>
                <c:pt idx="3">
                  <c:v>3.2266102910733494</c:v>
                </c:pt>
                <c:pt idx="4">
                  <c:v>3.2626113459697659</c:v>
                </c:pt>
                <c:pt idx="5">
                  <c:v>3.3250413558633021</c:v>
                </c:pt>
                <c:pt idx="6">
                  <c:v>3.2609295941805652</c:v>
                </c:pt>
                <c:pt idx="7">
                  <c:v>3.4926743491261907</c:v>
                </c:pt>
                <c:pt idx="8">
                  <c:v>3.3864407148462443</c:v>
                </c:pt>
                <c:pt idx="9">
                  <c:v>3.3391865211847507</c:v>
                </c:pt>
                <c:pt idx="10">
                  <c:v>3.3881977229809896</c:v>
                </c:pt>
                <c:pt idx="11">
                  <c:v>3.3574531807822567</c:v>
                </c:pt>
                <c:pt idx="12">
                  <c:v>3.580834845888019</c:v>
                </c:pt>
              </c:numCache>
            </c:numRef>
          </c:val>
          <c:smooth val="0"/>
        </c:ser>
        <c:dLbls>
          <c:showLegendKey val="0"/>
          <c:showVal val="0"/>
          <c:showCatName val="0"/>
          <c:showSerName val="0"/>
          <c:showPercent val="0"/>
          <c:showBubbleSize val="0"/>
        </c:dLbls>
        <c:smooth val="0"/>
        <c:axId val="189767944"/>
        <c:axId val="459293808"/>
      </c:lineChart>
      <c:catAx>
        <c:axId val="189767944"/>
        <c:scaling>
          <c:orientation val="minMax"/>
        </c:scaling>
        <c:delete val="0"/>
        <c:axPos val="b"/>
        <c:numFmt formatCode="General" sourceLinked="1"/>
        <c:majorTickMark val="out"/>
        <c:minorTickMark val="none"/>
        <c:tickLblPos val="nextTo"/>
        <c:txPr>
          <a:bodyPr rot="-5400000" vert="horz"/>
          <a:lstStyle/>
          <a:p>
            <a:pPr>
              <a:defRPr b="1"/>
            </a:pPr>
            <a:endParaRPr lang="en-US"/>
          </a:p>
        </c:txPr>
        <c:crossAx val="459293808"/>
        <c:crosses val="autoZero"/>
        <c:auto val="1"/>
        <c:lblAlgn val="ctr"/>
        <c:lblOffset val="100"/>
        <c:noMultiLvlLbl val="0"/>
      </c:catAx>
      <c:valAx>
        <c:axId val="459293808"/>
        <c:scaling>
          <c:orientation val="minMax"/>
        </c:scaling>
        <c:delete val="0"/>
        <c:axPos val="l"/>
        <c:majorGridlines/>
        <c:numFmt formatCode="####.0" sourceLinked="1"/>
        <c:majorTickMark val="out"/>
        <c:minorTickMark val="none"/>
        <c:tickLblPos val="nextTo"/>
        <c:crossAx val="189767944"/>
        <c:crosses val="autoZero"/>
        <c:crossBetween val="between"/>
      </c:valAx>
    </c:plotArea>
    <c:legend>
      <c:legendPos val="b"/>
      <c:overlay val="0"/>
      <c:txPr>
        <a:bodyPr/>
        <a:lstStyle/>
        <a:p>
          <a:pPr>
            <a:defRPr sz="1200" b="1"/>
          </a:pPr>
          <a:endParaRPr lang="en-US"/>
        </a:p>
      </c:txPr>
    </c:legend>
    <c:plotVisOnly val="1"/>
    <c:dispBlanksAs val="gap"/>
    <c:showDLblsOverMax val="0"/>
  </c:chart>
  <c:externalData r:id="rId1">
    <c:autoUpdate val="0"/>
  </c:externalData>
  <c:userShapes r:id="rId2"/>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Sheet4!$C$4</c:f>
              <c:strCache>
                <c:ptCount val="1"/>
                <c:pt idx="0">
                  <c:v>Females</c:v>
                </c:pt>
              </c:strCache>
            </c:strRef>
          </c:tx>
          <c:marker>
            <c:symbol val="none"/>
          </c:marker>
          <c:cat>
            <c:strRef>
              <c:f>Sheet4!$B$5:$B$14</c:f>
              <c:strCache>
                <c:ptCount val="10"/>
                <c:pt idx="0">
                  <c:v>45-</c:v>
                </c:pt>
                <c:pt idx="1">
                  <c:v>50-</c:v>
                </c:pt>
                <c:pt idx="2">
                  <c:v>55-</c:v>
                </c:pt>
                <c:pt idx="3">
                  <c:v>60-</c:v>
                </c:pt>
                <c:pt idx="4">
                  <c:v>65-</c:v>
                </c:pt>
                <c:pt idx="5">
                  <c:v>70-</c:v>
                </c:pt>
                <c:pt idx="6">
                  <c:v>75-</c:v>
                </c:pt>
                <c:pt idx="7">
                  <c:v>80-</c:v>
                </c:pt>
                <c:pt idx="8">
                  <c:v>85-</c:v>
                </c:pt>
                <c:pt idx="9">
                  <c:v>90+</c:v>
                </c:pt>
              </c:strCache>
            </c:strRef>
          </c:cat>
          <c:val>
            <c:numRef>
              <c:f>Sheet4!$C$5:$C$14</c:f>
              <c:numCache>
                <c:formatCode>0.00</c:formatCode>
                <c:ptCount val="10"/>
                <c:pt idx="0">
                  <c:v>5.5792120000000001</c:v>
                </c:pt>
                <c:pt idx="1">
                  <c:v>6.0083659999999997</c:v>
                </c:pt>
                <c:pt idx="2">
                  <c:v>6.4131289999999996</c:v>
                </c:pt>
                <c:pt idx="3">
                  <c:v>7.1582470000000002</c:v>
                </c:pt>
                <c:pt idx="4">
                  <c:v>8.4334969999999991</c:v>
                </c:pt>
                <c:pt idx="5">
                  <c:v>9.560295</c:v>
                </c:pt>
                <c:pt idx="6">
                  <c:v>10.69178</c:v>
                </c:pt>
                <c:pt idx="7">
                  <c:v>11.497669999999999</c:v>
                </c:pt>
                <c:pt idx="8">
                  <c:v>11.9686</c:v>
                </c:pt>
                <c:pt idx="9">
                  <c:v>11.12762</c:v>
                </c:pt>
              </c:numCache>
            </c:numRef>
          </c:val>
          <c:smooth val="0"/>
        </c:ser>
        <c:ser>
          <c:idx val="1"/>
          <c:order val="1"/>
          <c:tx>
            <c:strRef>
              <c:f>Sheet4!$D$4</c:f>
              <c:strCache>
                <c:ptCount val="1"/>
                <c:pt idx="0">
                  <c:v>Males</c:v>
                </c:pt>
              </c:strCache>
            </c:strRef>
          </c:tx>
          <c:spPr>
            <a:ln>
              <a:solidFill>
                <a:srgbClr val="0070C0"/>
              </a:solidFill>
            </a:ln>
          </c:spPr>
          <c:marker>
            <c:symbol val="none"/>
          </c:marker>
          <c:cat>
            <c:strRef>
              <c:f>Sheet4!$B$5:$B$14</c:f>
              <c:strCache>
                <c:ptCount val="10"/>
                <c:pt idx="0">
                  <c:v>45-</c:v>
                </c:pt>
                <c:pt idx="1">
                  <c:v>50-</c:v>
                </c:pt>
                <c:pt idx="2">
                  <c:v>55-</c:v>
                </c:pt>
                <c:pt idx="3">
                  <c:v>60-</c:v>
                </c:pt>
                <c:pt idx="4">
                  <c:v>65-</c:v>
                </c:pt>
                <c:pt idx="5">
                  <c:v>70-</c:v>
                </c:pt>
                <c:pt idx="6">
                  <c:v>75-</c:v>
                </c:pt>
                <c:pt idx="7">
                  <c:v>80-</c:v>
                </c:pt>
                <c:pt idx="8">
                  <c:v>85-</c:v>
                </c:pt>
                <c:pt idx="9">
                  <c:v>90+</c:v>
                </c:pt>
              </c:strCache>
            </c:strRef>
          </c:cat>
          <c:val>
            <c:numRef>
              <c:f>Sheet4!$D$5:$D$14</c:f>
              <c:numCache>
                <c:formatCode>0.00</c:formatCode>
                <c:ptCount val="10"/>
                <c:pt idx="0">
                  <c:v>3.3608630000000002</c:v>
                </c:pt>
                <c:pt idx="1">
                  <c:v>3.9863650000000002</c:v>
                </c:pt>
                <c:pt idx="2">
                  <c:v>4.7523580000000001</c:v>
                </c:pt>
                <c:pt idx="3">
                  <c:v>5.9061640000000004</c:v>
                </c:pt>
                <c:pt idx="4">
                  <c:v>7.6950260000000004</c:v>
                </c:pt>
                <c:pt idx="5">
                  <c:v>9.1254390000000001</c:v>
                </c:pt>
                <c:pt idx="6">
                  <c:v>10.304399999999999</c:v>
                </c:pt>
                <c:pt idx="7">
                  <c:v>11.433339999999999</c:v>
                </c:pt>
                <c:pt idx="8">
                  <c:v>12.09479</c:v>
                </c:pt>
                <c:pt idx="9">
                  <c:v>10.894819999999999</c:v>
                </c:pt>
              </c:numCache>
            </c:numRef>
          </c:val>
          <c:smooth val="0"/>
        </c:ser>
        <c:dLbls>
          <c:showLegendKey val="0"/>
          <c:showVal val="0"/>
          <c:showCatName val="0"/>
          <c:showSerName val="0"/>
          <c:showPercent val="0"/>
          <c:showBubbleSize val="0"/>
        </c:dLbls>
        <c:smooth val="0"/>
        <c:axId val="459285576"/>
        <c:axId val="459286360"/>
      </c:lineChart>
      <c:catAx>
        <c:axId val="459285576"/>
        <c:scaling>
          <c:orientation val="minMax"/>
        </c:scaling>
        <c:delete val="0"/>
        <c:axPos val="b"/>
        <c:title>
          <c:tx>
            <c:rich>
              <a:bodyPr/>
              <a:lstStyle/>
              <a:p>
                <a:pPr>
                  <a:defRPr/>
                </a:pPr>
                <a:r>
                  <a:rPr lang="en-US"/>
                  <a:t>Age bands</a:t>
                </a:r>
              </a:p>
            </c:rich>
          </c:tx>
          <c:overlay val="0"/>
        </c:title>
        <c:numFmt formatCode="General" sourceLinked="0"/>
        <c:majorTickMark val="out"/>
        <c:minorTickMark val="none"/>
        <c:tickLblPos val="nextTo"/>
        <c:txPr>
          <a:bodyPr/>
          <a:lstStyle/>
          <a:p>
            <a:pPr>
              <a:defRPr b="1"/>
            </a:pPr>
            <a:endParaRPr lang="en-US"/>
          </a:p>
        </c:txPr>
        <c:crossAx val="459286360"/>
        <c:crosses val="autoZero"/>
        <c:auto val="1"/>
        <c:lblAlgn val="ctr"/>
        <c:lblOffset val="100"/>
        <c:noMultiLvlLbl val="0"/>
      </c:catAx>
      <c:valAx>
        <c:axId val="459286360"/>
        <c:scaling>
          <c:orientation val="minMax"/>
        </c:scaling>
        <c:delete val="0"/>
        <c:axPos val="l"/>
        <c:majorGridlines/>
        <c:title>
          <c:tx>
            <c:rich>
              <a:bodyPr rot="-5400000" vert="horz"/>
              <a:lstStyle/>
              <a:p>
                <a:pPr>
                  <a:defRPr/>
                </a:pPr>
                <a:r>
                  <a:rPr lang="en-US"/>
                  <a:t>Number of consultations per year</a:t>
                </a:r>
              </a:p>
            </c:rich>
          </c:tx>
          <c:overlay val="0"/>
        </c:title>
        <c:numFmt formatCode="0.00" sourceLinked="1"/>
        <c:majorTickMark val="out"/>
        <c:minorTickMark val="none"/>
        <c:tickLblPos val="nextTo"/>
        <c:crossAx val="459285576"/>
        <c:crosses val="autoZero"/>
        <c:crossBetween val="midCat"/>
      </c:valAx>
    </c:plotArea>
    <c:legend>
      <c:legendPos val="r"/>
      <c:overlay val="0"/>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Sheet4!$F$4</c:f>
              <c:strCache>
                <c:ptCount val="1"/>
                <c:pt idx="0">
                  <c:v>Women</c:v>
                </c:pt>
              </c:strCache>
            </c:strRef>
          </c:tx>
          <c:marker>
            <c:symbol val="none"/>
          </c:marker>
          <c:cat>
            <c:strRef>
              <c:f>Sheet4!$E$5:$E$14</c:f>
              <c:strCache>
                <c:ptCount val="10"/>
                <c:pt idx="0">
                  <c:v>45-</c:v>
                </c:pt>
                <c:pt idx="1">
                  <c:v>50-</c:v>
                </c:pt>
                <c:pt idx="2">
                  <c:v>55-</c:v>
                </c:pt>
                <c:pt idx="3">
                  <c:v>60-</c:v>
                </c:pt>
                <c:pt idx="4">
                  <c:v>65-</c:v>
                </c:pt>
                <c:pt idx="5">
                  <c:v>70-</c:v>
                </c:pt>
                <c:pt idx="6">
                  <c:v>75-</c:v>
                </c:pt>
                <c:pt idx="7">
                  <c:v>80-</c:v>
                </c:pt>
                <c:pt idx="8">
                  <c:v>85-</c:v>
                </c:pt>
                <c:pt idx="9">
                  <c:v>90+</c:v>
                </c:pt>
              </c:strCache>
            </c:strRef>
          </c:cat>
          <c:val>
            <c:numRef>
              <c:f>Sheet4!$F$5:$F$14</c:f>
              <c:numCache>
                <c:formatCode>0.0</c:formatCode>
                <c:ptCount val="10"/>
                <c:pt idx="0">
                  <c:v>2.1508413732978777</c:v>
                </c:pt>
                <c:pt idx="1">
                  <c:v>1.997215216250142</c:v>
                </c:pt>
                <c:pt idx="2">
                  <c:v>1.8711614876295175</c:v>
                </c:pt>
                <c:pt idx="3">
                  <c:v>1.6763880877538873</c:v>
                </c:pt>
                <c:pt idx="4">
                  <c:v>1.422897286855026</c:v>
                </c:pt>
                <c:pt idx="5">
                  <c:v>1.2551913931526171</c:v>
                </c:pt>
                <c:pt idx="6">
                  <c:v>1.1223575494445266</c:v>
                </c:pt>
                <c:pt idx="7">
                  <c:v>1.0436897214827006</c:v>
                </c:pt>
                <c:pt idx="8">
                  <c:v>1.002623531574286</c:v>
                </c:pt>
                <c:pt idx="9">
                  <c:v>1.0783977166725678</c:v>
                </c:pt>
              </c:numCache>
            </c:numRef>
          </c:val>
          <c:smooth val="0"/>
        </c:ser>
        <c:ser>
          <c:idx val="1"/>
          <c:order val="1"/>
          <c:tx>
            <c:strRef>
              <c:f>Sheet4!$G$4</c:f>
              <c:strCache>
                <c:ptCount val="1"/>
                <c:pt idx="0">
                  <c:v>Men</c:v>
                </c:pt>
              </c:strCache>
            </c:strRef>
          </c:tx>
          <c:spPr>
            <a:ln>
              <a:solidFill>
                <a:srgbClr val="0070C0"/>
              </a:solidFill>
            </a:ln>
          </c:spPr>
          <c:marker>
            <c:symbol val="none"/>
          </c:marker>
          <c:cat>
            <c:strRef>
              <c:f>Sheet4!$E$5:$E$14</c:f>
              <c:strCache>
                <c:ptCount val="10"/>
                <c:pt idx="0">
                  <c:v>45-</c:v>
                </c:pt>
                <c:pt idx="1">
                  <c:v>50-</c:v>
                </c:pt>
                <c:pt idx="2">
                  <c:v>55-</c:v>
                </c:pt>
                <c:pt idx="3">
                  <c:v>60-</c:v>
                </c:pt>
                <c:pt idx="4">
                  <c:v>65-</c:v>
                </c:pt>
                <c:pt idx="5">
                  <c:v>70-</c:v>
                </c:pt>
                <c:pt idx="6">
                  <c:v>75-</c:v>
                </c:pt>
                <c:pt idx="7">
                  <c:v>80-</c:v>
                </c:pt>
                <c:pt idx="8">
                  <c:v>85-</c:v>
                </c:pt>
                <c:pt idx="9">
                  <c:v>90+</c:v>
                </c:pt>
              </c:strCache>
            </c:strRef>
          </c:cat>
          <c:val>
            <c:numRef>
              <c:f>Sheet4!$G$5:$G$14</c:f>
              <c:numCache>
                <c:formatCode>0.0</c:formatCode>
                <c:ptCount val="10"/>
                <c:pt idx="0">
                  <c:v>3.5705115025515766</c:v>
                </c:pt>
                <c:pt idx="1">
                  <c:v>3.0102612279608114</c:v>
                </c:pt>
                <c:pt idx="2">
                  <c:v>2.525062295391046</c:v>
                </c:pt>
                <c:pt idx="3">
                  <c:v>2.0317756161190239</c:v>
                </c:pt>
                <c:pt idx="4">
                  <c:v>1.5594489219399648</c:v>
                </c:pt>
                <c:pt idx="5">
                  <c:v>1.3150052287895411</c:v>
                </c:pt>
                <c:pt idx="6">
                  <c:v>1.1645510655642251</c:v>
                </c:pt>
                <c:pt idx="7">
                  <c:v>1.0495620702261981</c:v>
                </c:pt>
                <c:pt idx="8">
                  <c:v>0.99216274114722125</c:v>
                </c:pt>
                <c:pt idx="9">
                  <c:v>1.1014408682291219</c:v>
                </c:pt>
              </c:numCache>
            </c:numRef>
          </c:val>
          <c:smooth val="0"/>
        </c:ser>
        <c:dLbls>
          <c:showLegendKey val="0"/>
          <c:showVal val="0"/>
          <c:showCatName val="0"/>
          <c:showSerName val="0"/>
          <c:showPercent val="0"/>
          <c:showBubbleSize val="0"/>
        </c:dLbls>
        <c:smooth val="0"/>
        <c:axId val="459288712"/>
        <c:axId val="459289104"/>
      </c:lineChart>
      <c:catAx>
        <c:axId val="459288712"/>
        <c:scaling>
          <c:orientation val="minMax"/>
        </c:scaling>
        <c:delete val="0"/>
        <c:axPos val="b"/>
        <c:title>
          <c:tx>
            <c:rich>
              <a:bodyPr/>
              <a:lstStyle/>
              <a:p>
                <a:pPr>
                  <a:defRPr/>
                </a:pPr>
                <a:r>
                  <a:rPr lang="en-GB" dirty="0" smtClean="0"/>
                  <a:t>Age bands</a:t>
                </a:r>
              </a:p>
            </c:rich>
          </c:tx>
          <c:overlay val="0"/>
        </c:title>
        <c:numFmt formatCode="General" sourceLinked="0"/>
        <c:majorTickMark val="out"/>
        <c:minorTickMark val="none"/>
        <c:tickLblPos val="nextTo"/>
        <c:txPr>
          <a:bodyPr/>
          <a:lstStyle/>
          <a:p>
            <a:pPr>
              <a:defRPr b="1"/>
            </a:pPr>
            <a:endParaRPr lang="en-US"/>
          </a:p>
        </c:txPr>
        <c:crossAx val="459289104"/>
        <c:crosses val="autoZero"/>
        <c:auto val="1"/>
        <c:lblAlgn val="ctr"/>
        <c:lblOffset val="100"/>
        <c:noMultiLvlLbl val="0"/>
      </c:catAx>
      <c:valAx>
        <c:axId val="459289104"/>
        <c:scaling>
          <c:orientation val="minMax"/>
        </c:scaling>
        <c:delete val="0"/>
        <c:axPos val="l"/>
        <c:majorGridlines/>
        <c:title>
          <c:tx>
            <c:rich>
              <a:bodyPr rot="-5400000" vert="horz"/>
              <a:lstStyle/>
              <a:p>
                <a:pPr>
                  <a:defRPr/>
                </a:pPr>
                <a:r>
                  <a:rPr lang="en-GB" dirty="0" smtClean="0"/>
                  <a:t>Months</a:t>
                </a:r>
              </a:p>
              <a:p>
                <a:pPr>
                  <a:defRPr/>
                </a:pPr>
                <a:endParaRPr lang="en-GB" dirty="0"/>
              </a:p>
            </c:rich>
          </c:tx>
          <c:overlay val="0"/>
        </c:title>
        <c:numFmt formatCode="0.0" sourceLinked="1"/>
        <c:majorTickMark val="out"/>
        <c:minorTickMark val="none"/>
        <c:tickLblPos val="nextTo"/>
        <c:crossAx val="459288712"/>
        <c:crosses val="autoZero"/>
        <c:crossBetween val="midCat"/>
      </c:valAx>
    </c:plotArea>
    <c:legend>
      <c:legendPos val="r"/>
      <c:overlay val="0"/>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2559055118109"/>
          <c:y val="2.7003188444565788E-2"/>
          <c:w val="0.81341885389326329"/>
          <c:h val="0.73096711861960617"/>
        </c:manualLayout>
      </c:layout>
      <c:barChart>
        <c:barDir val="col"/>
        <c:grouping val="stacked"/>
        <c:varyColors val="0"/>
        <c:ser>
          <c:idx val="0"/>
          <c:order val="0"/>
          <c:tx>
            <c:v>1</c:v>
          </c:tx>
          <c:spPr>
            <a:solidFill>
              <a:schemeClr val="accent1"/>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Sheet1!$M$8:$M$14</c:f>
              <c:numCache>
                <c:formatCode>0%</c:formatCode>
                <c:ptCount val="7"/>
                <c:pt idx="0">
                  <c:v>4.1898792943361192E-2</c:v>
                </c:pt>
                <c:pt idx="1">
                  <c:v>5.2460538532961933E-2</c:v>
                </c:pt>
                <c:pt idx="2">
                  <c:v>5.2054317548746516E-2</c:v>
                </c:pt>
                <c:pt idx="3">
                  <c:v>4.0157845868152277E-2</c:v>
                </c:pt>
                <c:pt idx="4">
                  <c:v>2.8899721448467967E-2</c:v>
                </c:pt>
                <c:pt idx="5">
                  <c:v>1.8744196843082636E-2</c:v>
                </c:pt>
                <c:pt idx="6">
                  <c:v>2.1181522748375117E-2</c:v>
                </c:pt>
              </c:numCache>
            </c:numRef>
          </c:val>
        </c:ser>
        <c:ser>
          <c:idx val="1"/>
          <c:order val="1"/>
          <c:tx>
            <c:v>2</c:v>
          </c:tx>
          <c:spPr>
            <a:solidFill>
              <a:schemeClr val="accent2"/>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Sheet1!$N$8:$N$14</c:f>
              <c:numCache>
                <c:formatCode>0%</c:formatCode>
                <c:ptCount val="7"/>
                <c:pt idx="0">
                  <c:v>4.5786908077994432E-2</c:v>
                </c:pt>
                <c:pt idx="1">
                  <c:v>6.0236768802228412E-2</c:v>
                </c:pt>
                <c:pt idx="2">
                  <c:v>6.7838904363973995E-2</c:v>
                </c:pt>
                <c:pt idx="3">
                  <c:v>5.9598421541318475E-2</c:v>
                </c:pt>
                <c:pt idx="4">
                  <c:v>4.4916434540389974E-2</c:v>
                </c:pt>
                <c:pt idx="5">
                  <c:v>3.2729805013927575E-2</c:v>
                </c:pt>
                <c:pt idx="6">
                  <c:v>3.795264623955432E-2</c:v>
                </c:pt>
              </c:numCache>
            </c:numRef>
          </c:val>
        </c:ser>
        <c:ser>
          <c:idx val="2"/>
          <c:order val="2"/>
          <c:tx>
            <c:v>3</c:v>
          </c:tx>
          <c:spPr>
            <a:solidFill>
              <a:schemeClr val="accent3"/>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Sheet1!$O$8:$O$14</c:f>
              <c:numCache>
                <c:formatCode>0%</c:formatCode>
                <c:ptCount val="7"/>
                <c:pt idx="0">
                  <c:v>1.897632311977716E-2</c:v>
                </c:pt>
                <c:pt idx="1">
                  <c:v>3.0176415970287838E-2</c:v>
                </c:pt>
                <c:pt idx="2">
                  <c:v>3.7372330547818015E-2</c:v>
                </c:pt>
                <c:pt idx="3">
                  <c:v>3.6675951717734447E-2</c:v>
                </c:pt>
                <c:pt idx="4">
                  <c:v>3.4296657381615601E-2</c:v>
                </c:pt>
                <c:pt idx="5">
                  <c:v>2.6636490250696379E-2</c:v>
                </c:pt>
                <c:pt idx="6">
                  <c:v>3.4935004642525531E-2</c:v>
                </c:pt>
              </c:numCache>
            </c:numRef>
          </c:val>
        </c:ser>
        <c:ser>
          <c:idx val="3"/>
          <c:order val="3"/>
          <c:tx>
            <c:v>4</c:v>
          </c:tx>
          <c:spPr>
            <a:solidFill>
              <a:schemeClr val="accent4"/>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Sheet1!$P$8:$P$14</c:f>
              <c:numCache>
                <c:formatCode>0%</c:formatCode>
                <c:ptCount val="7"/>
                <c:pt idx="0">
                  <c:v>7.3119777158774371E-3</c:v>
                </c:pt>
                <c:pt idx="1">
                  <c:v>1.2476787372330548E-2</c:v>
                </c:pt>
                <c:pt idx="2">
                  <c:v>1.5726555246053854E-2</c:v>
                </c:pt>
                <c:pt idx="3">
                  <c:v>1.769962859795729E-2</c:v>
                </c:pt>
                <c:pt idx="4">
                  <c:v>1.758356545961003E-2</c:v>
                </c:pt>
                <c:pt idx="5">
                  <c:v>1.4101671309192201E-2</c:v>
                </c:pt>
                <c:pt idx="6">
                  <c:v>2.0775301764159704E-2</c:v>
                </c:pt>
              </c:numCache>
            </c:numRef>
          </c:val>
        </c:ser>
        <c:ser>
          <c:idx val="4"/>
          <c:order val="4"/>
          <c:tx>
            <c:v>5</c:v>
          </c:tx>
          <c:spPr>
            <a:solidFill>
              <a:schemeClr val="accent5"/>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Sheet1!$Q$8:$Q$14</c:f>
              <c:numCache>
                <c:formatCode>0%</c:formatCode>
                <c:ptCount val="7"/>
                <c:pt idx="0">
                  <c:v>2.8435468895078924E-3</c:v>
                </c:pt>
                <c:pt idx="1">
                  <c:v>4.178272980501393E-3</c:v>
                </c:pt>
                <c:pt idx="2">
                  <c:v>6.0352831940575676E-3</c:v>
                </c:pt>
                <c:pt idx="3">
                  <c:v>6.5575673166202416E-3</c:v>
                </c:pt>
                <c:pt idx="4">
                  <c:v>6.3834726090993502E-3</c:v>
                </c:pt>
                <c:pt idx="5">
                  <c:v>7.1378830083565457E-3</c:v>
                </c:pt>
                <c:pt idx="6">
                  <c:v>1.0329619312906222E-2</c:v>
                </c:pt>
              </c:numCache>
            </c:numRef>
          </c:val>
        </c:ser>
        <c:ser>
          <c:idx val="5"/>
          <c:order val="5"/>
          <c:tx>
            <c:v>6+ CoD mentions</c:v>
          </c:tx>
          <c:spPr>
            <a:solidFill>
              <a:schemeClr val="accent6"/>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Sheet1!$R$8:$R$14</c:f>
              <c:numCache>
                <c:formatCode>0%</c:formatCode>
                <c:ptCount val="7"/>
                <c:pt idx="0">
                  <c:v>1.5088207985143919E-3</c:v>
                </c:pt>
                <c:pt idx="1">
                  <c:v>2.6114206128133705E-3</c:v>
                </c:pt>
                <c:pt idx="2">
                  <c:v>3.3658310120705665E-3</c:v>
                </c:pt>
                <c:pt idx="3">
                  <c:v>3.6559888579387185E-3</c:v>
                </c:pt>
                <c:pt idx="4">
                  <c:v>4.178272980501393E-3</c:v>
                </c:pt>
                <c:pt idx="5">
                  <c:v>4.2943361188486533E-3</c:v>
                </c:pt>
                <c:pt idx="6">
                  <c:v>7.7181987000928508E-3</c:v>
                </c:pt>
              </c:numCache>
            </c:numRef>
          </c:val>
        </c:ser>
        <c:dLbls>
          <c:showLegendKey val="0"/>
          <c:showVal val="0"/>
          <c:showCatName val="0"/>
          <c:showSerName val="0"/>
          <c:showPercent val="0"/>
          <c:showBubbleSize val="0"/>
        </c:dLbls>
        <c:gapWidth val="150"/>
        <c:overlap val="100"/>
        <c:axId val="459289496"/>
        <c:axId val="459289888"/>
      </c:barChart>
      <c:catAx>
        <c:axId val="459289496"/>
        <c:scaling>
          <c:orientation val="minMax"/>
        </c:scaling>
        <c:delete val="0"/>
        <c:axPos val="b"/>
        <c:title>
          <c:tx>
            <c:rich>
              <a:bodyPr rot="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GB" sz="1400" b="1" dirty="0" smtClean="0"/>
                  <a:t>Number </a:t>
                </a:r>
                <a:r>
                  <a:rPr lang="en-GB" sz="1400" b="1" dirty="0"/>
                  <a:t>of diseases</a:t>
                </a:r>
              </a:p>
            </c:rich>
          </c:tx>
          <c:layout>
            <c:manualLayout>
              <c:xMode val="edge"/>
              <c:yMode val="edge"/>
              <c:x val="0.3817675364108899"/>
              <c:y val="0.8400071426306116"/>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9289888"/>
        <c:crosses val="autoZero"/>
        <c:auto val="1"/>
        <c:lblAlgn val="ctr"/>
        <c:lblOffset val="100"/>
        <c:noMultiLvlLbl val="0"/>
      </c:catAx>
      <c:valAx>
        <c:axId val="459289888"/>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 of patients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5928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602559055118109"/>
          <c:y val="4.1596400923118358E-2"/>
          <c:w val="0.81341885389326329"/>
          <c:h val="0.71637390614105367"/>
        </c:manualLayout>
      </c:layout>
      <c:barChart>
        <c:barDir val="col"/>
        <c:grouping val="percentStacked"/>
        <c:varyColors val="0"/>
        <c:ser>
          <c:idx val="0"/>
          <c:order val="0"/>
          <c:tx>
            <c:v>1</c:v>
          </c:tx>
          <c:spPr>
            <a:solidFill>
              <a:schemeClr val="accent1"/>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Sheet1!$M$8:$M$14</c:f>
              <c:numCache>
                <c:formatCode>0%</c:formatCode>
                <c:ptCount val="7"/>
                <c:pt idx="0">
                  <c:v>4.1898792943361192E-2</c:v>
                </c:pt>
                <c:pt idx="1">
                  <c:v>5.2460538532961933E-2</c:v>
                </c:pt>
                <c:pt idx="2">
                  <c:v>5.2054317548746516E-2</c:v>
                </c:pt>
                <c:pt idx="3">
                  <c:v>4.0157845868152277E-2</c:v>
                </c:pt>
                <c:pt idx="4">
                  <c:v>2.8899721448467967E-2</c:v>
                </c:pt>
                <c:pt idx="5">
                  <c:v>1.8744196843082636E-2</c:v>
                </c:pt>
                <c:pt idx="6">
                  <c:v>2.1181522748375117E-2</c:v>
                </c:pt>
              </c:numCache>
            </c:numRef>
          </c:val>
        </c:ser>
        <c:ser>
          <c:idx val="1"/>
          <c:order val="1"/>
          <c:tx>
            <c:v>2</c:v>
          </c:tx>
          <c:spPr>
            <a:solidFill>
              <a:schemeClr val="accent2"/>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Sheet1!$N$8:$N$14</c:f>
              <c:numCache>
                <c:formatCode>0%</c:formatCode>
                <c:ptCount val="7"/>
                <c:pt idx="0">
                  <c:v>4.5786908077994432E-2</c:v>
                </c:pt>
                <c:pt idx="1">
                  <c:v>6.0236768802228412E-2</c:v>
                </c:pt>
                <c:pt idx="2">
                  <c:v>6.7838904363973995E-2</c:v>
                </c:pt>
                <c:pt idx="3">
                  <c:v>5.9598421541318475E-2</c:v>
                </c:pt>
                <c:pt idx="4">
                  <c:v>4.4916434540389974E-2</c:v>
                </c:pt>
                <c:pt idx="5">
                  <c:v>3.2729805013927575E-2</c:v>
                </c:pt>
                <c:pt idx="6">
                  <c:v>3.795264623955432E-2</c:v>
                </c:pt>
              </c:numCache>
            </c:numRef>
          </c:val>
        </c:ser>
        <c:ser>
          <c:idx val="2"/>
          <c:order val="2"/>
          <c:tx>
            <c:v>3</c:v>
          </c:tx>
          <c:spPr>
            <a:solidFill>
              <a:schemeClr val="accent3"/>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Sheet1!$O$8:$O$14</c:f>
              <c:numCache>
                <c:formatCode>0%</c:formatCode>
                <c:ptCount val="7"/>
                <c:pt idx="0">
                  <c:v>1.897632311977716E-2</c:v>
                </c:pt>
                <c:pt idx="1">
                  <c:v>3.0176415970287838E-2</c:v>
                </c:pt>
                <c:pt idx="2">
                  <c:v>3.7372330547818015E-2</c:v>
                </c:pt>
                <c:pt idx="3">
                  <c:v>3.6675951717734447E-2</c:v>
                </c:pt>
                <c:pt idx="4">
                  <c:v>3.4296657381615601E-2</c:v>
                </c:pt>
                <c:pt idx="5">
                  <c:v>2.6636490250696379E-2</c:v>
                </c:pt>
                <c:pt idx="6">
                  <c:v>3.4935004642525531E-2</c:v>
                </c:pt>
              </c:numCache>
            </c:numRef>
          </c:val>
        </c:ser>
        <c:ser>
          <c:idx val="3"/>
          <c:order val="3"/>
          <c:tx>
            <c:v>4</c:v>
          </c:tx>
          <c:spPr>
            <a:solidFill>
              <a:schemeClr val="accent4"/>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Sheet1!$P$8:$P$14</c:f>
              <c:numCache>
                <c:formatCode>0%</c:formatCode>
                <c:ptCount val="7"/>
                <c:pt idx="0">
                  <c:v>7.3119777158774371E-3</c:v>
                </c:pt>
                <c:pt idx="1">
                  <c:v>1.2476787372330548E-2</c:v>
                </c:pt>
                <c:pt idx="2">
                  <c:v>1.5726555246053854E-2</c:v>
                </c:pt>
                <c:pt idx="3">
                  <c:v>1.769962859795729E-2</c:v>
                </c:pt>
                <c:pt idx="4">
                  <c:v>1.758356545961003E-2</c:v>
                </c:pt>
                <c:pt idx="5">
                  <c:v>1.4101671309192201E-2</c:v>
                </c:pt>
                <c:pt idx="6">
                  <c:v>2.0775301764159704E-2</c:v>
                </c:pt>
              </c:numCache>
            </c:numRef>
          </c:val>
        </c:ser>
        <c:ser>
          <c:idx val="4"/>
          <c:order val="4"/>
          <c:tx>
            <c:v>5</c:v>
          </c:tx>
          <c:spPr>
            <a:solidFill>
              <a:schemeClr val="accent5"/>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Sheet1!$Q$8:$Q$14</c:f>
              <c:numCache>
                <c:formatCode>0%</c:formatCode>
                <c:ptCount val="7"/>
                <c:pt idx="0">
                  <c:v>2.8435468895078924E-3</c:v>
                </c:pt>
                <c:pt idx="1">
                  <c:v>4.178272980501393E-3</c:v>
                </c:pt>
                <c:pt idx="2">
                  <c:v>6.0352831940575676E-3</c:v>
                </c:pt>
                <c:pt idx="3">
                  <c:v>6.5575673166202416E-3</c:v>
                </c:pt>
                <c:pt idx="4">
                  <c:v>6.3834726090993502E-3</c:v>
                </c:pt>
                <c:pt idx="5">
                  <c:v>7.1378830083565457E-3</c:v>
                </c:pt>
                <c:pt idx="6">
                  <c:v>1.0329619312906222E-2</c:v>
                </c:pt>
              </c:numCache>
            </c:numRef>
          </c:val>
        </c:ser>
        <c:ser>
          <c:idx val="5"/>
          <c:order val="5"/>
          <c:tx>
            <c:v>6+ CoD mentions</c:v>
          </c:tx>
          <c:spPr>
            <a:solidFill>
              <a:schemeClr val="accent6"/>
            </a:solidFill>
            <a:ln>
              <a:noFill/>
            </a:ln>
            <a:effectLst/>
          </c:spPr>
          <c:invertIfNegative val="0"/>
          <c:cat>
            <c:strRef>
              <c:f>Sheet1!$L$8:$L$14</c:f>
              <c:strCache>
                <c:ptCount val="7"/>
                <c:pt idx="0">
                  <c:v>0</c:v>
                </c:pt>
                <c:pt idx="1">
                  <c:v>1</c:v>
                </c:pt>
                <c:pt idx="2">
                  <c:v>2</c:v>
                </c:pt>
                <c:pt idx="3">
                  <c:v>3</c:v>
                </c:pt>
                <c:pt idx="4">
                  <c:v>4</c:v>
                </c:pt>
                <c:pt idx="5">
                  <c:v>5</c:v>
                </c:pt>
                <c:pt idx="6">
                  <c:v>6+</c:v>
                </c:pt>
              </c:strCache>
            </c:strRef>
          </c:cat>
          <c:val>
            <c:numRef>
              <c:f>Sheet1!$R$8:$R$14</c:f>
              <c:numCache>
                <c:formatCode>0%</c:formatCode>
                <c:ptCount val="7"/>
                <c:pt idx="0">
                  <c:v>1.5088207985143919E-3</c:v>
                </c:pt>
                <c:pt idx="1">
                  <c:v>2.6114206128133705E-3</c:v>
                </c:pt>
                <c:pt idx="2">
                  <c:v>3.3658310120705665E-3</c:v>
                </c:pt>
                <c:pt idx="3">
                  <c:v>3.6559888579387185E-3</c:v>
                </c:pt>
                <c:pt idx="4">
                  <c:v>4.178272980501393E-3</c:v>
                </c:pt>
                <c:pt idx="5">
                  <c:v>4.2943361188486533E-3</c:v>
                </c:pt>
                <c:pt idx="6">
                  <c:v>7.7181987000928508E-3</c:v>
                </c:pt>
              </c:numCache>
            </c:numRef>
          </c:val>
        </c:ser>
        <c:dLbls>
          <c:showLegendKey val="0"/>
          <c:showVal val="0"/>
          <c:showCatName val="0"/>
          <c:showSerName val="0"/>
          <c:showPercent val="0"/>
          <c:showBubbleSize val="0"/>
        </c:dLbls>
        <c:gapWidth val="150"/>
        <c:overlap val="100"/>
        <c:axId val="459290280"/>
        <c:axId val="459291064"/>
      </c:barChart>
      <c:catAx>
        <c:axId val="459290280"/>
        <c:scaling>
          <c:orientation val="minMax"/>
        </c:scaling>
        <c:delete val="0"/>
        <c:axPos val="b"/>
        <c:title>
          <c:tx>
            <c:rich>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GB" sz="1200" b="1"/>
                  <a:t>No. of diseases</a:t>
                </a:r>
              </a:p>
            </c:rich>
          </c:tx>
          <c:layout>
            <c:manualLayout>
              <c:xMode val="edge"/>
              <c:yMode val="edge"/>
              <c:x val="0.46673490813648294"/>
              <c:y val="0.82833260425780109"/>
            </c:manualLayout>
          </c:layout>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459291064"/>
        <c:crosses val="autoZero"/>
        <c:auto val="1"/>
        <c:lblAlgn val="ctr"/>
        <c:lblOffset val="100"/>
        <c:noMultiLvlLbl val="0"/>
      </c:catAx>
      <c:valAx>
        <c:axId val="4592910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r>
                  <a:rPr lang="en-US" b="1"/>
                  <a:t>% of patients</a:t>
                </a:r>
              </a:p>
            </c:rich>
          </c:tx>
          <c:overlay val="0"/>
          <c:spPr>
            <a:noFill/>
            <a:ln>
              <a:noFill/>
            </a:ln>
            <a:effectLst/>
          </c:sp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4592902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chemeClr val="bg1"/>
    </a:solidFill>
    <a:ln w="9525" cap="flat" cmpd="sng" algn="ctr">
      <a:solidFill>
        <a:schemeClr val="tx1">
          <a:lumMod val="15000"/>
          <a:lumOff val="85000"/>
        </a:schemeClr>
      </a:solidFill>
      <a:round/>
    </a:ln>
    <a:effectLst/>
  </c:spPr>
  <c:txPr>
    <a:bodyPr/>
    <a:lstStyle/>
    <a:p>
      <a:pPr>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4C1712-1F3B-4178-8DF1-C2456C227B28}" type="doc">
      <dgm:prSet loTypeId="urn:microsoft.com/office/officeart/2005/8/layout/venn1" loCatId="relationship" qsTypeId="urn:microsoft.com/office/officeart/2005/8/quickstyle/simple1" qsCatId="simple" csTypeId="urn:microsoft.com/office/officeart/2005/8/colors/accent1_2" csCatId="accent1" phldr="1"/>
      <dgm:spPr/>
    </dgm:pt>
    <dgm:pt modelId="{36EF3D12-42A8-4942-B634-72BC065FDCD5}">
      <dgm:prSet phldrT="[Text]" custT="1"/>
      <dgm:spPr>
        <a:solidFill>
          <a:schemeClr val="accent2">
            <a:alpha val="50000"/>
          </a:schemeClr>
        </a:solidFill>
      </dgm:spPr>
      <dgm:t>
        <a:bodyPr/>
        <a:lstStyle/>
        <a:p>
          <a:r>
            <a:rPr lang="en-GB" sz="1600" dirty="0" smtClean="0"/>
            <a:t>16.8%</a:t>
          </a:r>
          <a:endParaRPr lang="en-GB" sz="1600" dirty="0"/>
        </a:p>
      </dgm:t>
    </dgm:pt>
    <dgm:pt modelId="{54BE93FE-B628-4EF1-97A1-850E8830AC1F}" type="parTrans" cxnId="{04471AC5-57C1-4473-A0E4-F7B244C02065}">
      <dgm:prSet/>
      <dgm:spPr/>
      <dgm:t>
        <a:bodyPr/>
        <a:lstStyle/>
        <a:p>
          <a:endParaRPr lang="en-GB"/>
        </a:p>
      </dgm:t>
    </dgm:pt>
    <dgm:pt modelId="{81AED295-25C0-45DC-9E99-CF3D26BABAF5}" type="sibTrans" cxnId="{04471AC5-57C1-4473-A0E4-F7B244C02065}">
      <dgm:prSet/>
      <dgm:spPr/>
      <dgm:t>
        <a:bodyPr/>
        <a:lstStyle/>
        <a:p>
          <a:endParaRPr lang="en-GB"/>
        </a:p>
      </dgm:t>
    </dgm:pt>
    <dgm:pt modelId="{E0233394-4684-4F67-9B3A-F87A1C0B2950}">
      <dgm:prSet phldrT="[Text]" custT="1"/>
      <dgm:spPr/>
      <dgm:t>
        <a:bodyPr/>
        <a:lstStyle/>
        <a:p>
          <a:r>
            <a:rPr lang="en-GB" sz="1600" dirty="0" smtClean="0"/>
            <a:t>0.8%</a:t>
          </a:r>
          <a:endParaRPr lang="en-GB" sz="1600" dirty="0"/>
        </a:p>
      </dgm:t>
    </dgm:pt>
    <dgm:pt modelId="{89EB815B-C472-4087-B400-D024900406DF}" type="parTrans" cxnId="{B5ECD763-B30C-4E24-AFFF-961FE1C7588A}">
      <dgm:prSet/>
      <dgm:spPr/>
      <dgm:t>
        <a:bodyPr/>
        <a:lstStyle/>
        <a:p>
          <a:endParaRPr lang="en-GB"/>
        </a:p>
      </dgm:t>
    </dgm:pt>
    <dgm:pt modelId="{6A67DEBA-DE3D-40F1-98B6-FBBD4C33DC10}" type="sibTrans" cxnId="{B5ECD763-B30C-4E24-AFFF-961FE1C7588A}">
      <dgm:prSet/>
      <dgm:spPr/>
      <dgm:t>
        <a:bodyPr/>
        <a:lstStyle/>
        <a:p>
          <a:endParaRPr lang="en-GB"/>
        </a:p>
      </dgm:t>
    </dgm:pt>
    <dgm:pt modelId="{62DF18F6-4B71-4BC8-B1BB-7530CA21DCAC}">
      <dgm:prSet phldrT="[Text]" custT="1"/>
      <dgm:spPr>
        <a:solidFill>
          <a:srgbClr val="FFC000">
            <a:alpha val="50000"/>
          </a:srgbClr>
        </a:solidFill>
      </dgm:spPr>
      <dgm:t>
        <a:bodyPr/>
        <a:lstStyle/>
        <a:p>
          <a:r>
            <a:rPr lang="en-GB" sz="1600" dirty="0" smtClean="0"/>
            <a:t>10%</a:t>
          </a:r>
          <a:endParaRPr lang="en-GB" sz="1600" dirty="0"/>
        </a:p>
      </dgm:t>
    </dgm:pt>
    <dgm:pt modelId="{97A71060-1B02-4ABB-B829-A95ADB24A678}" type="parTrans" cxnId="{DCD9FC51-CF25-4C14-BA0F-897FA1F5A88C}">
      <dgm:prSet/>
      <dgm:spPr/>
      <dgm:t>
        <a:bodyPr/>
        <a:lstStyle/>
        <a:p>
          <a:endParaRPr lang="en-GB"/>
        </a:p>
      </dgm:t>
    </dgm:pt>
    <dgm:pt modelId="{90B9501C-BD4F-4FC7-A5C6-F1C38E1121F2}" type="sibTrans" cxnId="{DCD9FC51-CF25-4C14-BA0F-897FA1F5A88C}">
      <dgm:prSet/>
      <dgm:spPr/>
      <dgm:t>
        <a:bodyPr/>
        <a:lstStyle/>
        <a:p>
          <a:endParaRPr lang="en-GB"/>
        </a:p>
      </dgm:t>
    </dgm:pt>
    <dgm:pt modelId="{5F4E22AF-7CFC-41A2-94C4-173E0CD61863}" type="pres">
      <dgm:prSet presAssocID="{104C1712-1F3B-4178-8DF1-C2456C227B28}" presName="compositeShape" presStyleCnt="0">
        <dgm:presLayoutVars>
          <dgm:chMax val="7"/>
          <dgm:dir/>
          <dgm:resizeHandles val="exact"/>
        </dgm:presLayoutVars>
      </dgm:prSet>
      <dgm:spPr/>
    </dgm:pt>
    <dgm:pt modelId="{724A49DD-88DB-4ABC-BBEE-03EB0F7CD8A3}" type="pres">
      <dgm:prSet presAssocID="{36EF3D12-42A8-4942-B634-72BC065FDCD5}" presName="circ1" presStyleLbl="vennNode1" presStyleIdx="0" presStyleCnt="3" custScaleX="77372" custScaleY="75884" custLinFactNeighborX="-74028" custLinFactNeighborY="16959"/>
      <dgm:spPr/>
      <dgm:t>
        <a:bodyPr/>
        <a:lstStyle/>
        <a:p>
          <a:endParaRPr lang="en-GB"/>
        </a:p>
      </dgm:t>
    </dgm:pt>
    <dgm:pt modelId="{42188C24-5BBD-4736-B239-7912985F68EC}" type="pres">
      <dgm:prSet presAssocID="{36EF3D12-42A8-4942-B634-72BC065FDCD5}" presName="circ1Tx" presStyleLbl="revTx" presStyleIdx="0" presStyleCnt="0">
        <dgm:presLayoutVars>
          <dgm:chMax val="0"/>
          <dgm:chPref val="0"/>
          <dgm:bulletEnabled val="1"/>
        </dgm:presLayoutVars>
      </dgm:prSet>
      <dgm:spPr/>
      <dgm:t>
        <a:bodyPr/>
        <a:lstStyle/>
        <a:p>
          <a:endParaRPr lang="en-GB"/>
        </a:p>
      </dgm:t>
    </dgm:pt>
    <dgm:pt modelId="{9AB6DC18-8A85-4194-91F0-936951B1FFE9}" type="pres">
      <dgm:prSet presAssocID="{E0233394-4684-4F67-9B3A-F87A1C0B2950}" presName="circ2" presStyleLbl="vennNode1" presStyleIdx="1" presStyleCnt="3" custScaleX="41029" custScaleY="38606" custLinFactNeighborX="-95073" custLinFactNeighborY="3873"/>
      <dgm:spPr/>
      <dgm:t>
        <a:bodyPr/>
        <a:lstStyle/>
        <a:p>
          <a:endParaRPr lang="en-GB"/>
        </a:p>
      </dgm:t>
    </dgm:pt>
    <dgm:pt modelId="{A94BF7C5-FE78-46D7-B6F1-E7C2115C46C6}" type="pres">
      <dgm:prSet presAssocID="{E0233394-4684-4F67-9B3A-F87A1C0B2950}" presName="circ2Tx" presStyleLbl="revTx" presStyleIdx="0" presStyleCnt="0">
        <dgm:presLayoutVars>
          <dgm:chMax val="0"/>
          <dgm:chPref val="0"/>
          <dgm:bulletEnabled val="1"/>
        </dgm:presLayoutVars>
      </dgm:prSet>
      <dgm:spPr/>
      <dgm:t>
        <a:bodyPr/>
        <a:lstStyle/>
        <a:p>
          <a:endParaRPr lang="en-GB"/>
        </a:p>
      </dgm:t>
    </dgm:pt>
    <dgm:pt modelId="{740017CA-7062-4BAC-9567-EC18D9CD855D}" type="pres">
      <dgm:prSet presAssocID="{62DF18F6-4B71-4BC8-B1BB-7530CA21DCAC}" presName="circ3" presStyleLbl="vennNode1" presStyleIdx="2" presStyleCnt="3" custScaleX="67106" custScaleY="67593" custLinFactNeighborX="-63049" custLinFactNeighborY="5655"/>
      <dgm:spPr/>
      <dgm:t>
        <a:bodyPr/>
        <a:lstStyle/>
        <a:p>
          <a:endParaRPr lang="en-GB"/>
        </a:p>
      </dgm:t>
    </dgm:pt>
    <dgm:pt modelId="{537FEF65-7C97-4AB7-919B-5910666820E1}" type="pres">
      <dgm:prSet presAssocID="{62DF18F6-4B71-4BC8-B1BB-7530CA21DCAC}" presName="circ3Tx" presStyleLbl="revTx" presStyleIdx="0" presStyleCnt="0">
        <dgm:presLayoutVars>
          <dgm:chMax val="0"/>
          <dgm:chPref val="0"/>
          <dgm:bulletEnabled val="1"/>
        </dgm:presLayoutVars>
      </dgm:prSet>
      <dgm:spPr/>
      <dgm:t>
        <a:bodyPr/>
        <a:lstStyle/>
        <a:p>
          <a:endParaRPr lang="en-GB"/>
        </a:p>
      </dgm:t>
    </dgm:pt>
  </dgm:ptLst>
  <dgm:cxnLst>
    <dgm:cxn modelId="{DCD9FC51-CF25-4C14-BA0F-897FA1F5A88C}" srcId="{104C1712-1F3B-4178-8DF1-C2456C227B28}" destId="{62DF18F6-4B71-4BC8-B1BB-7530CA21DCAC}" srcOrd="2" destOrd="0" parTransId="{97A71060-1B02-4ABB-B829-A95ADB24A678}" sibTransId="{90B9501C-BD4F-4FC7-A5C6-F1C38E1121F2}"/>
    <dgm:cxn modelId="{4C17827D-3C1D-4ACB-9621-FD2DE3C93458}" type="presOf" srcId="{104C1712-1F3B-4178-8DF1-C2456C227B28}" destId="{5F4E22AF-7CFC-41A2-94C4-173E0CD61863}" srcOrd="0" destOrd="0" presId="urn:microsoft.com/office/officeart/2005/8/layout/venn1"/>
    <dgm:cxn modelId="{DE077081-F7D9-4043-A27B-C6F0048299E6}" type="presOf" srcId="{62DF18F6-4B71-4BC8-B1BB-7530CA21DCAC}" destId="{740017CA-7062-4BAC-9567-EC18D9CD855D}" srcOrd="0" destOrd="0" presId="urn:microsoft.com/office/officeart/2005/8/layout/venn1"/>
    <dgm:cxn modelId="{04471AC5-57C1-4473-A0E4-F7B244C02065}" srcId="{104C1712-1F3B-4178-8DF1-C2456C227B28}" destId="{36EF3D12-42A8-4942-B634-72BC065FDCD5}" srcOrd="0" destOrd="0" parTransId="{54BE93FE-B628-4EF1-97A1-850E8830AC1F}" sibTransId="{81AED295-25C0-45DC-9E99-CF3D26BABAF5}"/>
    <dgm:cxn modelId="{5BA5716D-2732-4DD8-ABA2-946459F93C82}" type="presOf" srcId="{62DF18F6-4B71-4BC8-B1BB-7530CA21DCAC}" destId="{537FEF65-7C97-4AB7-919B-5910666820E1}" srcOrd="1" destOrd="0" presId="urn:microsoft.com/office/officeart/2005/8/layout/venn1"/>
    <dgm:cxn modelId="{CA2519BD-1E32-4725-86B5-5C456EA58D96}" type="presOf" srcId="{E0233394-4684-4F67-9B3A-F87A1C0B2950}" destId="{A94BF7C5-FE78-46D7-B6F1-E7C2115C46C6}" srcOrd="1" destOrd="0" presId="urn:microsoft.com/office/officeart/2005/8/layout/venn1"/>
    <dgm:cxn modelId="{B5ECD763-B30C-4E24-AFFF-961FE1C7588A}" srcId="{104C1712-1F3B-4178-8DF1-C2456C227B28}" destId="{E0233394-4684-4F67-9B3A-F87A1C0B2950}" srcOrd="1" destOrd="0" parTransId="{89EB815B-C472-4087-B400-D024900406DF}" sibTransId="{6A67DEBA-DE3D-40F1-98B6-FBBD4C33DC10}"/>
    <dgm:cxn modelId="{19AD8289-7D85-4AAE-88C1-BD162EB683AF}" type="presOf" srcId="{36EF3D12-42A8-4942-B634-72BC065FDCD5}" destId="{724A49DD-88DB-4ABC-BBEE-03EB0F7CD8A3}" srcOrd="0" destOrd="0" presId="urn:microsoft.com/office/officeart/2005/8/layout/venn1"/>
    <dgm:cxn modelId="{6F722563-EA51-48C6-93E2-BD161F719562}" type="presOf" srcId="{36EF3D12-42A8-4942-B634-72BC065FDCD5}" destId="{42188C24-5BBD-4736-B239-7912985F68EC}" srcOrd="1" destOrd="0" presId="urn:microsoft.com/office/officeart/2005/8/layout/venn1"/>
    <dgm:cxn modelId="{F197C631-0932-44DA-94A3-442068094BC7}" type="presOf" srcId="{E0233394-4684-4F67-9B3A-F87A1C0B2950}" destId="{9AB6DC18-8A85-4194-91F0-936951B1FFE9}" srcOrd="0" destOrd="0" presId="urn:microsoft.com/office/officeart/2005/8/layout/venn1"/>
    <dgm:cxn modelId="{975D085D-0C3E-49D2-B29A-BFA94A7F454C}" type="presParOf" srcId="{5F4E22AF-7CFC-41A2-94C4-173E0CD61863}" destId="{724A49DD-88DB-4ABC-BBEE-03EB0F7CD8A3}" srcOrd="0" destOrd="0" presId="urn:microsoft.com/office/officeart/2005/8/layout/venn1"/>
    <dgm:cxn modelId="{7A26FA8D-9922-4D64-96EA-A9C643D60645}" type="presParOf" srcId="{5F4E22AF-7CFC-41A2-94C4-173E0CD61863}" destId="{42188C24-5BBD-4736-B239-7912985F68EC}" srcOrd="1" destOrd="0" presId="urn:microsoft.com/office/officeart/2005/8/layout/venn1"/>
    <dgm:cxn modelId="{FC2AB5C6-9BA5-4788-B6C9-2D60941D6D33}" type="presParOf" srcId="{5F4E22AF-7CFC-41A2-94C4-173E0CD61863}" destId="{9AB6DC18-8A85-4194-91F0-936951B1FFE9}" srcOrd="2" destOrd="0" presId="urn:microsoft.com/office/officeart/2005/8/layout/venn1"/>
    <dgm:cxn modelId="{1AEDF048-16D6-452C-AD23-B3E6A7547186}" type="presParOf" srcId="{5F4E22AF-7CFC-41A2-94C4-173E0CD61863}" destId="{A94BF7C5-FE78-46D7-B6F1-E7C2115C46C6}" srcOrd="3" destOrd="0" presId="urn:microsoft.com/office/officeart/2005/8/layout/venn1"/>
    <dgm:cxn modelId="{7134ABAD-5F60-4D0B-BCBA-108BB78F8766}" type="presParOf" srcId="{5F4E22AF-7CFC-41A2-94C4-173E0CD61863}" destId="{740017CA-7062-4BAC-9567-EC18D9CD855D}" srcOrd="4" destOrd="0" presId="urn:microsoft.com/office/officeart/2005/8/layout/venn1"/>
    <dgm:cxn modelId="{E9B4B90E-A084-4A96-BB71-2AD0D40F3B29}" type="presParOf" srcId="{5F4E22AF-7CFC-41A2-94C4-173E0CD61863}" destId="{537FEF65-7C97-4AB7-919B-5910666820E1}" srcOrd="5"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4C1712-1F3B-4178-8DF1-C2456C227B28}" type="doc">
      <dgm:prSet loTypeId="urn:microsoft.com/office/officeart/2005/8/layout/venn1" loCatId="relationship" qsTypeId="urn:microsoft.com/office/officeart/2005/8/quickstyle/simple1" qsCatId="simple" csTypeId="urn:microsoft.com/office/officeart/2005/8/colors/accent1_2" csCatId="accent1" phldr="1"/>
      <dgm:spPr/>
    </dgm:pt>
    <dgm:pt modelId="{36EF3D12-42A8-4942-B634-72BC065FDCD5}">
      <dgm:prSet phldrT="[Text]" custT="1"/>
      <dgm:spPr>
        <a:solidFill>
          <a:schemeClr val="accent2">
            <a:alpha val="50000"/>
          </a:schemeClr>
        </a:solidFill>
      </dgm:spPr>
      <dgm:t>
        <a:bodyPr/>
        <a:lstStyle/>
        <a:p>
          <a:endParaRPr lang="en-GB" sz="1600" dirty="0" smtClean="0"/>
        </a:p>
        <a:p>
          <a:endParaRPr lang="en-GB" sz="1600" dirty="0" smtClean="0"/>
        </a:p>
        <a:p>
          <a:r>
            <a:rPr lang="en-GB" sz="1600" dirty="0" smtClean="0"/>
            <a:t>9.8%</a:t>
          </a:r>
          <a:endParaRPr lang="en-GB" sz="1600" dirty="0"/>
        </a:p>
      </dgm:t>
    </dgm:pt>
    <dgm:pt modelId="{54BE93FE-B628-4EF1-97A1-850E8830AC1F}" type="parTrans" cxnId="{04471AC5-57C1-4473-A0E4-F7B244C02065}">
      <dgm:prSet/>
      <dgm:spPr/>
      <dgm:t>
        <a:bodyPr/>
        <a:lstStyle/>
        <a:p>
          <a:endParaRPr lang="en-GB"/>
        </a:p>
      </dgm:t>
    </dgm:pt>
    <dgm:pt modelId="{81AED295-25C0-45DC-9E99-CF3D26BABAF5}" type="sibTrans" cxnId="{04471AC5-57C1-4473-A0E4-F7B244C02065}">
      <dgm:prSet/>
      <dgm:spPr/>
      <dgm:t>
        <a:bodyPr/>
        <a:lstStyle/>
        <a:p>
          <a:endParaRPr lang="en-GB"/>
        </a:p>
      </dgm:t>
    </dgm:pt>
    <dgm:pt modelId="{E0233394-4684-4F67-9B3A-F87A1C0B2950}">
      <dgm:prSet phldrT="[Text]" custT="1"/>
      <dgm:spPr/>
      <dgm:t>
        <a:bodyPr/>
        <a:lstStyle/>
        <a:p>
          <a:r>
            <a:rPr lang="en-GB" sz="1600" dirty="0" smtClean="0"/>
            <a:t>1.1%</a:t>
          </a:r>
          <a:endParaRPr lang="en-GB" sz="1600" dirty="0"/>
        </a:p>
      </dgm:t>
    </dgm:pt>
    <dgm:pt modelId="{89EB815B-C472-4087-B400-D024900406DF}" type="parTrans" cxnId="{B5ECD763-B30C-4E24-AFFF-961FE1C7588A}">
      <dgm:prSet/>
      <dgm:spPr/>
      <dgm:t>
        <a:bodyPr/>
        <a:lstStyle/>
        <a:p>
          <a:endParaRPr lang="en-GB"/>
        </a:p>
      </dgm:t>
    </dgm:pt>
    <dgm:pt modelId="{6A67DEBA-DE3D-40F1-98B6-FBBD4C33DC10}" type="sibTrans" cxnId="{B5ECD763-B30C-4E24-AFFF-961FE1C7588A}">
      <dgm:prSet/>
      <dgm:spPr/>
      <dgm:t>
        <a:bodyPr/>
        <a:lstStyle/>
        <a:p>
          <a:endParaRPr lang="en-GB"/>
        </a:p>
      </dgm:t>
    </dgm:pt>
    <dgm:pt modelId="{62DF18F6-4B71-4BC8-B1BB-7530CA21DCAC}">
      <dgm:prSet phldrT="[Text]" custT="1"/>
      <dgm:spPr>
        <a:solidFill>
          <a:srgbClr val="FFC000">
            <a:alpha val="50000"/>
          </a:srgbClr>
        </a:solidFill>
      </dgm:spPr>
      <dgm:t>
        <a:bodyPr/>
        <a:lstStyle/>
        <a:p>
          <a:r>
            <a:rPr lang="en-GB" sz="1600" dirty="0" smtClean="0"/>
            <a:t>26.4%</a:t>
          </a:r>
          <a:endParaRPr lang="en-GB" sz="1600" dirty="0"/>
        </a:p>
      </dgm:t>
    </dgm:pt>
    <dgm:pt modelId="{97A71060-1B02-4ABB-B829-A95ADB24A678}" type="parTrans" cxnId="{DCD9FC51-CF25-4C14-BA0F-897FA1F5A88C}">
      <dgm:prSet/>
      <dgm:spPr/>
      <dgm:t>
        <a:bodyPr/>
        <a:lstStyle/>
        <a:p>
          <a:endParaRPr lang="en-GB"/>
        </a:p>
      </dgm:t>
    </dgm:pt>
    <dgm:pt modelId="{90B9501C-BD4F-4FC7-A5C6-F1C38E1121F2}" type="sibTrans" cxnId="{DCD9FC51-CF25-4C14-BA0F-897FA1F5A88C}">
      <dgm:prSet/>
      <dgm:spPr/>
      <dgm:t>
        <a:bodyPr/>
        <a:lstStyle/>
        <a:p>
          <a:endParaRPr lang="en-GB"/>
        </a:p>
      </dgm:t>
    </dgm:pt>
    <dgm:pt modelId="{5F4E22AF-7CFC-41A2-94C4-173E0CD61863}" type="pres">
      <dgm:prSet presAssocID="{104C1712-1F3B-4178-8DF1-C2456C227B28}" presName="compositeShape" presStyleCnt="0">
        <dgm:presLayoutVars>
          <dgm:chMax val="7"/>
          <dgm:dir/>
          <dgm:resizeHandles val="exact"/>
        </dgm:presLayoutVars>
      </dgm:prSet>
      <dgm:spPr/>
    </dgm:pt>
    <dgm:pt modelId="{724A49DD-88DB-4ABC-BBEE-03EB0F7CD8A3}" type="pres">
      <dgm:prSet presAssocID="{36EF3D12-42A8-4942-B634-72BC065FDCD5}" presName="circ1" presStyleLbl="vennNode1" presStyleIdx="0" presStyleCnt="3" custScaleX="75291" custScaleY="73441" custLinFactNeighborX="-80372" custLinFactNeighborY="71721"/>
      <dgm:spPr/>
      <dgm:t>
        <a:bodyPr/>
        <a:lstStyle/>
        <a:p>
          <a:endParaRPr lang="en-GB"/>
        </a:p>
      </dgm:t>
    </dgm:pt>
    <dgm:pt modelId="{42188C24-5BBD-4736-B239-7912985F68EC}" type="pres">
      <dgm:prSet presAssocID="{36EF3D12-42A8-4942-B634-72BC065FDCD5}" presName="circ1Tx" presStyleLbl="revTx" presStyleIdx="0" presStyleCnt="0">
        <dgm:presLayoutVars>
          <dgm:chMax val="0"/>
          <dgm:chPref val="0"/>
          <dgm:bulletEnabled val="1"/>
        </dgm:presLayoutVars>
      </dgm:prSet>
      <dgm:spPr/>
      <dgm:t>
        <a:bodyPr/>
        <a:lstStyle/>
        <a:p>
          <a:endParaRPr lang="en-GB"/>
        </a:p>
      </dgm:t>
    </dgm:pt>
    <dgm:pt modelId="{9AB6DC18-8A85-4194-91F0-936951B1FFE9}" type="pres">
      <dgm:prSet presAssocID="{E0233394-4684-4F67-9B3A-F87A1C0B2950}" presName="circ2" presStyleLbl="vennNode1" presStyleIdx="1" presStyleCnt="3" custScaleX="48017" custScaleY="44581" custLinFactNeighborX="-57711" custLinFactNeighborY="14266"/>
      <dgm:spPr/>
      <dgm:t>
        <a:bodyPr/>
        <a:lstStyle/>
        <a:p>
          <a:endParaRPr lang="en-GB"/>
        </a:p>
      </dgm:t>
    </dgm:pt>
    <dgm:pt modelId="{A94BF7C5-FE78-46D7-B6F1-E7C2115C46C6}" type="pres">
      <dgm:prSet presAssocID="{E0233394-4684-4F67-9B3A-F87A1C0B2950}" presName="circ2Tx" presStyleLbl="revTx" presStyleIdx="0" presStyleCnt="0">
        <dgm:presLayoutVars>
          <dgm:chMax val="0"/>
          <dgm:chPref val="0"/>
          <dgm:bulletEnabled val="1"/>
        </dgm:presLayoutVars>
      </dgm:prSet>
      <dgm:spPr/>
      <dgm:t>
        <a:bodyPr/>
        <a:lstStyle/>
        <a:p>
          <a:endParaRPr lang="en-GB"/>
        </a:p>
      </dgm:t>
    </dgm:pt>
    <dgm:pt modelId="{740017CA-7062-4BAC-9567-EC18D9CD855D}" type="pres">
      <dgm:prSet presAssocID="{62DF18F6-4B71-4BC8-B1BB-7530CA21DCAC}" presName="circ3" presStyleLbl="vennNode1" presStyleIdx="2" presStyleCnt="3" custScaleX="118908" custScaleY="116667" custLinFactNeighborX="-13398" custLinFactNeighborY="-68816"/>
      <dgm:spPr/>
      <dgm:t>
        <a:bodyPr/>
        <a:lstStyle/>
        <a:p>
          <a:endParaRPr lang="en-GB"/>
        </a:p>
      </dgm:t>
    </dgm:pt>
    <dgm:pt modelId="{537FEF65-7C97-4AB7-919B-5910666820E1}" type="pres">
      <dgm:prSet presAssocID="{62DF18F6-4B71-4BC8-B1BB-7530CA21DCAC}" presName="circ3Tx" presStyleLbl="revTx" presStyleIdx="0" presStyleCnt="0">
        <dgm:presLayoutVars>
          <dgm:chMax val="0"/>
          <dgm:chPref val="0"/>
          <dgm:bulletEnabled val="1"/>
        </dgm:presLayoutVars>
      </dgm:prSet>
      <dgm:spPr/>
      <dgm:t>
        <a:bodyPr/>
        <a:lstStyle/>
        <a:p>
          <a:endParaRPr lang="en-GB"/>
        </a:p>
      </dgm:t>
    </dgm:pt>
  </dgm:ptLst>
  <dgm:cxnLst>
    <dgm:cxn modelId="{C163BE0C-998A-4371-9C19-5651F3A5EF46}" type="presOf" srcId="{36EF3D12-42A8-4942-B634-72BC065FDCD5}" destId="{724A49DD-88DB-4ABC-BBEE-03EB0F7CD8A3}" srcOrd="0" destOrd="0" presId="urn:microsoft.com/office/officeart/2005/8/layout/venn1"/>
    <dgm:cxn modelId="{DCD9FC51-CF25-4C14-BA0F-897FA1F5A88C}" srcId="{104C1712-1F3B-4178-8DF1-C2456C227B28}" destId="{62DF18F6-4B71-4BC8-B1BB-7530CA21DCAC}" srcOrd="2" destOrd="0" parTransId="{97A71060-1B02-4ABB-B829-A95ADB24A678}" sibTransId="{90B9501C-BD4F-4FC7-A5C6-F1C38E1121F2}"/>
    <dgm:cxn modelId="{04471AC5-57C1-4473-A0E4-F7B244C02065}" srcId="{104C1712-1F3B-4178-8DF1-C2456C227B28}" destId="{36EF3D12-42A8-4942-B634-72BC065FDCD5}" srcOrd="0" destOrd="0" parTransId="{54BE93FE-B628-4EF1-97A1-850E8830AC1F}" sibTransId="{81AED295-25C0-45DC-9E99-CF3D26BABAF5}"/>
    <dgm:cxn modelId="{14FA1F11-88F3-407C-95C7-5A8C5FA4E097}" type="presOf" srcId="{E0233394-4684-4F67-9B3A-F87A1C0B2950}" destId="{A94BF7C5-FE78-46D7-B6F1-E7C2115C46C6}" srcOrd="1" destOrd="0" presId="urn:microsoft.com/office/officeart/2005/8/layout/venn1"/>
    <dgm:cxn modelId="{B5ECD763-B30C-4E24-AFFF-961FE1C7588A}" srcId="{104C1712-1F3B-4178-8DF1-C2456C227B28}" destId="{E0233394-4684-4F67-9B3A-F87A1C0B2950}" srcOrd="1" destOrd="0" parTransId="{89EB815B-C472-4087-B400-D024900406DF}" sibTransId="{6A67DEBA-DE3D-40F1-98B6-FBBD4C33DC10}"/>
    <dgm:cxn modelId="{F860CC1D-F109-40E4-BD12-783C31B75DC6}" type="presOf" srcId="{62DF18F6-4B71-4BC8-B1BB-7530CA21DCAC}" destId="{537FEF65-7C97-4AB7-919B-5910666820E1}" srcOrd="1" destOrd="0" presId="urn:microsoft.com/office/officeart/2005/8/layout/venn1"/>
    <dgm:cxn modelId="{C936DF74-907E-4983-A0D2-6027A097DC20}" type="presOf" srcId="{36EF3D12-42A8-4942-B634-72BC065FDCD5}" destId="{42188C24-5BBD-4736-B239-7912985F68EC}" srcOrd="1" destOrd="0" presId="urn:microsoft.com/office/officeart/2005/8/layout/venn1"/>
    <dgm:cxn modelId="{CD48407D-7F6F-47BC-AF0B-6521EF2BACAD}" type="presOf" srcId="{62DF18F6-4B71-4BC8-B1BB-7530CA21DCAC}" destId="{740017CA-7062-4BAC-9567-EC18D9CD855D}" srcOrd="0" destOrd="0" presId="urn:microsoft.com/office/officeart/2005/8/layout/venn1"/>
    <dgm:cxn modelId="{5C40D1B9-0A98-4B84-B815-9E63846BE808}" type="presOf" srcId="{104C1712-1F3B-4178-8DF1-C2456C227B28}" destId="{5F4E22AF-7CFC-41A2-94C4-173E0CD61863}" srcOrd="0" destOrd="0" presId="urn:microsoft.com/office/officeart/2005/8/layout/venn1"/>
    <dgm:cxn modelId="{48C5A6CE-0F08-4796-AE9C-5B33C4C70EB2}" type="presOf" srcId="{E0233394-4684-4F67-9B3A-F87A1C0B2950}" destId="{9AB6DC18-8A85-4194-91F0-936951B1FFE9}" srcOrd="0" destOrd="0" presId="urn:microsoft.com/office/officeart/2005/8/layout/venn1"/>
    <dgm:cxn modelId="{271BB6DA-0810-478A-9AFF-83ABA26A1FB4}" type="presParOf" srcId="{5F4E22AF-7CFC-41A2-94C4-173E0CD61863}" destId="{724A49DD-88DB-4ABC-BBEE-03EB0F7CD8A3}" srcOrd="0" destOrd="0" presId="urn:microsoft.com/office/officeart/2005/8/layout/venn1"/>
    <dgm:cxn modelId="{0351D694-334E-4681-AF64-5F9C3551887D}" type="presParOf" srcId="{5F4E22AF-7CFC-41A2-94C4-173E0CD61863}" destId="{42188C24-5BBD-4736-B239-7912985F68EC}" srcOrd="1" destOrd="0" presId="urn:microsoft.com/office/officeart/2005/8/layout/venn1"/>
    <dgm:cxn modelId="{AACE80EB-F054-4C51-873B-63F12FBB18FA}" type="presParOf" srcId="{5F4E22AF-7CFC-41A2-94C4-173E0CD61863}" destId="{9AB6DC18-8A85-4194-91F0-936951B1FFE9}" srcOrd="2" destOrd="0" presId="urn:microsoft.com/office/officeart/2005/8/layout/venn1"/>
    <dgm:cxn modelId="{3C131189-7D02-4F53-8568-9C305B15CCCE}" type="presParOf" srcId="{5F4E22AF-7CFC-41A2-94C4-173E0CD61863}" destId="{A94BF7C5-FE78-46D7-B6F1-E7C2115C46C6}" srcOrd="3" destOrd="0" presId="urn:microsoft.com/office/officeart/2005/8/layout/venn1"/>
    <dgm:cxn modelId="{41A4B116-FF84-48B6-91B1-C00B0843B330}" type="presParOf" srcId="{5F4E22AF-7CFC-41A2-94C4-173E0CD61863}" destId="{740017CA-7062-4BAC-9567-EC18D9CD855D}" srcOrd="4" destOrd="0" presId="urn:microsoft.com/office/officeart/2005/8/layout/venn1"/>
    <dgm:cxn modelId="{7151BFAE-C69D-4E1E-B141-68A3D9661D0C}" type="presParOf" srcId="{5F4E22AF-7CFC-41A2-94C4-173E0CD61863}" destId="{537FEF65-7C97-4AB7-919B-5910666820E1}" srcOrd="5" destOrd="0" presId="urn:microsoft.com/office/officeart/2005/8/layout/ven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38B0112-9666-4B89-92F9-9D524234425C}"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en-GB"/>
        </a:p>
      </dgm:t>
    </dgm:pt>
    <dgm:pt modelId="{9CB771F5-993C-4414-94BA-703ADD939486}">
      <dgm:prSet phldrT="[Text]"/>
      <dgm:spPr/>
      <dgm:t>
        <a:bodyPr/>
        <a:lstStyle/>
        <a:p>
          <a:r>
            <a:rPr lang="en-GB" b="1" dirty="0"/>
            <a:t>CPRD </a:t>
          </a:r>
          <a:r>
            <a:rPr lang="en-GB" b="1" dirty="0" smtClean="0"/>
            <a:t>extract</a:t>
          </a:r>
        </a:p>
        <a:p>
          <a:r>
            <a:rPr lang="en-GB" b="1" dirty="0" smtClean="0"/>
            <a:t>c.1.3M patients</a:t>
          </a:r>
          <a:endParaRPr lang="en-GB" b="1" dirty="0"/>
        </a:p>
      </dgm:t>
    </dgm:pt>
    <dgm:pt modelId="{A109386A-8969-416B-AA32-32E6BF1141D9}" type="parTrans" cxnId="{57D8B386-E6C5-48DF-991F-51D2D06FD0E0}">
      <dgm:prSet/>
      <dgm:spPr/>
      <dgm:t>
        <a:bodyPr/>
        <a:lstStyle/>
        <a:p>
          <a:endParaRPr lang="en-GB"/>
        </a:p>
      </dgm:t>
    </dgm:pt>
    <dgm:pt modelId="{F1A2FE16-CBF6-48F4-BBDE-F8E6F4FDA2A2}" type="sibTrans" cxnId="{57D8B386-E6C5-48DF-991F-51D2D06FD0E0}">
      <dgm:prSet/>
      <dgm:spPr/>
      <dgm:t>
        <a:bodyPr/>
        <a:lstStyle/>
        <a:p>
          <a:endParaRPr lang="en-GB"/>
        </a:p>
      </dgm:t>
    </dgm:pt>
    <dgm:pt modelId="{973F9344-6AC3-41B3-89F5-27E464E4FB39}">
      <dgm:prSet phldrT="[Text]"/>
      <dgm:spPr>
        <a:solidFill>
          <a:schemeClr val="accent4">
            <a:lumMod val="75000"/>
          </a:schemeClr>
        </a:solidFill>
      </dgm:spPr>
      <dgm:t>
        <a:bodyPr/>
        <a:lstStyle/>
        <a:p>
          <a:r>
            <a:rPr lang="en-GB" b="1" dirty="0"/>
            <a:t>MSM for 0,1,2,3+ conditions</a:t>
          </a:r>
        </a:p>
      </dgm:t>
    </dgm:pt>
    <dgm:pt modelId="{3E4CD639-7755-4C66-80DC-FF8D0FFB594B}" type="parTrans" cxnId="{3F73EC68-C3AC-4C5B-B73C-0F10E4B92E15}">
      <dgm:prSet/>
      <dgm:spPr/>
      <dgm:t>
        <a:bodyPr/>
        <a:lstStyle/>
        <a:p>
          <a:endParaRPr lang="en-GB"/>
        </a:p>
      </dgm:t>
    </dgm:pt>
    <dgm:pt modelId="{D42FDA66-07C5-4772-83F0-DF47C61F169B}" type="sibTrans" cxnId="{3F73EC68-C3AC-4C5B-B73C-0F10E4B92E15}">
      <dgm:prSet/>
      <dgm:spPr/>
      <dgm:t>
        <a:bodyPr/>
        <a:lstStyle/>
        <a:p>
          <a:endParaRPr lang="en-GB"/>
        </a:p>
      </dgm:t>
    </dgm:pt>
    <dgm:pt modelId="{A0354793-0F24-4BED-86D9-80CDA662FA58}">
      <dgm:prSet phldrT="[Text]" custT="1"/>
      <dgm:spPr/>
      <dgm:t>
        <a:bodyPr/>
        <a:lstStyle/>
        <a:p>
          <a:r>
            <a:rPr lang="en-GB" sz="1200" b="1" dirty="0" smtClean="0"/>
            <a:t>Disease-cluster </a:t>
          </a:r>
          <a:r>
            <a:rPr lang="en-GB" sz="1200" b="1" dirty="0"/>
            <a:t>based analysis</a:t>
          </a:r>
        </a:p>
      </dgm:t>
    </dgm:pt>
    <dgm:pt modelId="{E76B6E26-1AD1-40F5-B826-38160C44D506}" type="parTrans" cxnId="{0055593F-2EB7-4BC6-8477-D9F06C156539}">
      <dgm:prSet/>
      <dgm:spPr/>
      <dgm:t>
        <a:bodyPr/>
        <a:lstStyle/>
        <a:p>
          <a:endParaRPr lang="en-GB"/>
        </a:p>
      </dgm:t>
    </dgm:pt>
    <dgm:pt modelId="{73C534B5-02CE-4893-B9B8-3D9B7A8415E3}" type="sibTrans" cxnId="{0055593F-2EB7-4BC6-8477-D9F06C156539}">
      <dgm:prSet/>
      <dgm:spPr/>
      <dgm:t>
        <a:bodyPr/>
        <a:lstStyle/>
        <a:p>
          <a:endParaRPr lang="en-GB"/>
        </a:p>
      </dgm:t>
    </dgm:pt>
    <dgm:pt modelId="{E9D592EA-993E-4B67-B65B-9469310B45E7}">
      <dgm:prSet/>
      <dgm:spPr/>
      <dgm:t>
        <a:bodyPr/>
        <a:lstStyle/>
        <a:p>
          <a:r>
            <a:rPr lang="en-GB" b="1" dirty="0"/>
            <a:t>Define eligible population - age 45+, </a:t>
          </a:r>
          <a:r>
            <a:rPr lang="en-GB" b="1" dirty="0" smtClean="0"/>
            <a:t>linked UTS </a:t>
          </a:r>
          <a:r>
            <a:rPr lang="en-GB" b="1" dirty="0"/>
            <a:t>practices, 2001 -10</a:t>
          </a:r>
        </a:p>
      </dgm:t>
    </dgm:pt>
    <dgm:pt modelId="{B647AC7E-80E5-4E7A-BB79-D1A9A12E9C1A}" type="parTrans" cxnId="{34D8D45D-8D7A-41FC-891B-6BC48F3DEB4C}">
      <dgm:prSet/>
      <dgm:spPr/>
      <dgm:t>
        <a:bodyPr/>
        <a:lstStyle/>
        <a:p>
          <a:endParaRPr lang="en-GB"/>
        </a:p>
      </dgm:t>
    </dgm:pt>
    <dgm:pt modelId="{8248E37A-6518-4683-95F7-06E6D1D09505}" type="sibTrans" cxnId="{34D8D45D-8D7A-41FC-891B-6BC48F3DEB4C}">
      <dgm:prSet/>
      <dgm:spPr/>
      <dgm:t>
        <a:bodyPr/>
        <a:lstStyle/>
        <a:p>
          <a:endParaRPr lang="en-GB"/>
        </a:p>
      </dgm:t>
    </dgm:pt>
    <dgm:pt modelId="{322FE643-8D40-48EA-B745-3686C0849282}">
      <dgm:prSet custT="1"/>
      <dgm:spPr/>
      <dgm:t>
        <a:bodyPr/>
        <a:lstStyle/>
        <a:p>
          <a:r>
            <a:rPr lang="en-GB" sz="1200" b="1" dirty="0"/>
            <a:t>Disease-count </a:t>
          </a:r>
          <a:endParaRPr lang="en-GB" sz="1200" b="1" dirty="0" smtClean="0"/>
        </a:p>
        <a:p>
          <a:r>
            <a:rPr lang="en-GB" sz="1200" b="1" dirty="0" smtClean="0"/>
            <a:t>based </a:t>
          </a:r>
          <a:r>
            <a:rPr lang="en-GB" sz="1200" b="1" dirty="0"/>
            <a:t>analysis</a:t>
          </a:r>
        </a:p>
      </dgm:t>
    </dgm:pt>
    <dgm:pt modelId="{056537F8-937C-40CC-8D61-96313831BD54}" type="parTrans" cxnId="{F9785A42-191D-4063-8B56-388CE684DAAB}">
      <dgm:prSet/>
      <dgm:spPr/>
      <dgm:t>
        <a:bodyPr/>
        <a:lstStyle/>
        <a:p>
          <a:endParaRPr lang="en-GB"/>
        </a:p>
      </dgm:t>
    </dgm:pt>
    <dgm:pt modelId="{0916A078-2821-434D-AD2C-ED2AF87E9966}" type="sibTrans" cxnId="{F9785A42-191D-4063-8B56-388CE684DAAB}">
      <dgm:prSet/>
      <dgm:spPr/>
      <dgm:t>
        <a:bodyPr/>
        <a:lstStyle/>
        <a:p>
          <a:endParaRPr lang="en-GB"/>
        </a:p>
      </dgm:t>
    </dgm:pt>
    <dgm:pt modelId="{138845E1-BE5D-48AE-AE47-105B7232521A}">
      <dgm:prSet/>
      <dgm:spPr/>
      <dgm:t>
        <a:bodyPr/>
        <a:lstStyle/>
        <a:p>
          <a:r>
            <a:rPr lang="en-GB" b="1" dirty="0"/>
            <a:t>Define </a:t>
          </a:r>
          <a:r>
            <a:rPr lang="en-GB" b="1" dirty="0" smtClean="0"/>
            <a:t>in-scope chronic diseases (c 30), code diseases</a:t>
          </a:r>
          <a:endParaRPr lang="en-GB" b="1" dirty="0"/>
        </a:p>
      </dgm:t>
    </dgm:pt>
    <dgm:pt modelId="{FAF01ABA-0FAE-467F-9B22-F846BCF85385}" type="parTrans" cxnId="{3B433136-C294-41DD-9ABB-690AF5293231}">
      <dgm:prSet/>
      <dgm:spPr/>
      <dgm:t>
        <a:bodyPr/>
        <a:lstStyle/>
        <a:p>
          <a:endParaRPr lang="en-GB"/>
        </a:p>
      </dgm:t>
    </dgm:pt>
    <dgm:pt modelId="{C97B5C63-2981-4CA9-BD1E-BB9D62DE602A}" type="sibTrans" cxnId="{3B433136-C294-41DD-9ABB-690AF5293231}">
      <dgm:prSet/>
      <dgm:spPr/>
      <dgm:t>
        <a:bodyPr/>
        <a:lstStyle/>
        <a:p>
          <a:endParaRPr lang="en-GB"/>
        </a:p>
      </dgm:t>
    </dgm:pt>
    <dgm:pt modelId="{3F388C6C-3E39-4FC4-BF5D-95037C7CC6A4}">
      <dgm:prSet custT="1"/>
      <dgm:spPr>
        <a:solidFill>
          <a:schemeClr val="accent4">
            <a:lumMod val="75000"/>
          </a:schemeClr>
        </a:solidFill>
      </dgm:spPr>
      <dgm:t>
        <a:bodyPr/>
        <a:lstStyle/>
        <a:p>
          <a:r>
            <a:rPr lang="en-GB" sz="1200" b="1" dirty="0"/>
            <a:t>Define </a:t>
          </a:r>
          <a:r>
            <a:rPr lang="en-GB" sz="1200" b="1" dirty="0" smtClean="0"/>
            <a:t>disease clusters</a:t>
          </a:r>
          <a:endParaRPr lang="en-GB" sz="1200" b="1" dirty="0"/>
        </a:p>
      </dgm:t>
    </dgm:pt>
    <dgm:pt modelId="{4AC9B511-CDBD-443B-8CB6-38546FC65A30}" type="parTrans" cxnId="{4B02BE51-909F-4CC8-89D7-C67E2DB844B7}">
      <dgm:prSet/>
      <dgm:spPr/>
      <dgm:t>
        <a:bodyPr/>
        <a:lstStyle/>
        <a:p>
          <a:endParaRPr lang="en-GB"/>
        </a:p>
      </dgm:t>
    </dgm:pt>
    <dgm:pt modelId="{09A905E3-001E-4D14-A680-E9A28AB93A42}" type="sibTrans" cxnId="{4B02BE51-909F-4CC8-89D7-C67E2DB844B7}">
      <dgm:prSet/>
      <dgm:spPr/>
      <dgm:t>
        <a:bodyPr/>
        <a:lstStyle/>
        <a:p>
          <a:endParaRPr lang="en-GB"/>
        </a:p>
      </dgm:t>
    </dgm:pt>
    <dgm:pt modelId="{240404A1-8C46-43F9-AA63-337B024C7EF1}">
      <dgm:prSet/>
      <dgm:spPr>
        <a:solidFill>
          <a:schemeClr val="accent4">
            <a:lumMod val="75000"/>
          </a:schemeClr>
        </a:solidFill>
      </dgm:spPr>
      <dgm:t>
        <a:bodyPr/>
        <a:lstStyle/>
        <a:p>
          <a:r>
            <a:rPr lang="en-GB" b="1" dirty="0"/>
            <a:t>MSM for selected </a:t>
          </a:r>
          <a:r>
            <a:rPr lang="en-GB" b="1" dirty="0" smtClean="0"/>
            <a:t>clusters/ disease combinations</a:t>
          </a:r>
          <a:endParaRPr lang="en-GB" b="1" dirty="0"/>
        </a:p>
      </dgm:t>
    </dgm:pt>
    <dgm:pt modelId="{5A7359DA-3948-45CB-AE2E-308DE18EB73A}" type="parTrans" cxnId="{23ED4411-F636-4B68-AB12-4F9E6C2E7103}">
      <dgm:prSet/>
      <dgm:spPr/>
      <dgm:t>
        <a:bodyPr/>
        <a:lstStyle/>
        <a:p>
          <a:endParaRPr lang="en-GB"/>
        </a:p>
      </dgm:t>
    </dgm:pt>
    <dgm:pt modelId="{B7D52730-503A-45F0-96E1-A16DFBB42432}" type="sibTrans" cxnId="{23ED4411-F636-4B68-AB12-4F9E6C2E7103}">
      <dgm:prSet/>
      <dgm:spPr/>
      <dgm:t>
        <a:bodyPr/>
        <a:lstStyle/>
        <a:p>
          <a:endParaRPr lang="en-GB"/>
        </a:p>
      </dgm:t>
    </dgm:pt>
    <dgm:pt modelId="{E31ADDEB-CD5D-4494-B4CE-2DE764FC1497}">
      <dgm:prSet/>
      <dgm:spPr>
        <a:solidFill>
          <a:schemeClr val="accent4">
            <a:lumMod val="75000"/>
          </a:schemeClr>
        </a:solidFill>
      </dgm:spPr>
      <dgm:t>
        <a:bodyPr/>
        <a:lstStyle/>
        <a:p>
          <a:r>
            <a:rPr lang="en-GB" b="1" dirty="0"/>
            <a:t>Cox Hazard model for selected clusters </a:t>
          </a:r>
        </a:p>
      </dgm:t>
    </dgm:pt>
    <dgm:pt modelId="{5FCF4FFC-52FA-4C3F-8219-6F51CFB76453}" type="parTrans" cxnId="{01FA8961-DA88-4C35-9BB3-F566EDF201D6}">
      <dgm:prSet/>
      <dgm:spPr/>
      <dgm:t>
        <a:bodyPr/>
        <a:lstStyle/>
        <a:p>
          <a:endParaRPr lang="en-GB"/>
        </a:p>
      </dgm:t>
    </dgm:pt>
    <dgm:pt modelId="{270E3C18-6602-41A7-BE5E-05DA7E94DD5A}" type="sibTrans" cxnId="{01FA8961-DA88-4C35-9BB3-F566EDF201D6}">
      <dgm:prSet/>
      <dgm:spPr/>
      <dgm:t>
        <a:bodyPr/>
        <a:lstStyle/>
        <a:p>
          <a:endParaRPr lang="en-GB"/>
        </a:p>
      </dgm:t>
    </dgm:pt>
    <dgm:pt modelId="{C83FF203-7674-4805-B217-18F74C3729CE}">
      <dgm:prSet/>
      <dgm:spPr>
        <a:ln>
          <a:prstDash val="sysDot"/>
        </a:ln>
      </dgm:spPr>
      <dgm:t>
        <a:bodyPr/>
        <a:lstStyle/>
        <a:p>
          <a:r>
            <a:rPr lang="en-GB" b="1" dirty="0" smtClean="0"/>
            <a:t>Descriptive analysis</a:t>
          </a:r>
        </a:p>
        <a:p>
          <a:r>
            <a:rPr lang="en-GB" dirty="0" smtClean="0"/>
            <a:t>Age-  sex- deprivation-  incidence  &amp; prevalence</a:t>
          </a:r>
          <a:endParaRPr lang="en-GB" dirty="0"/>
        </a:p>
      </dgm:t>
    </dgm:pt>
    <dgm:pt modelId="{B3EED09A-E5D9-4D4D-B37D-7CF285B7FC7C}" type="parTrans" cxnId="{5E8BB737-E153-43BA-ADF9-B3E6F1062FDC}">
      <dgm:prSet/>
      <dgm:spPr/>
      <dgm:t>
        <a:bodyPr/>
        <a:lstStyle/>
        <a:p>
          <a:endParaRPr lang="en-GB"/>
        </a:p>
      </dgm:t>
    </dgm:pt>
    <dgm:pt modelId="{FA593C88-CE18-4AF4-A8EC-84AFBF9299A3}" type="sibTrans" cxnId="{5E8BB737-E153-43BA-ADF9-B3E6F1062FDC}">
      <dgm:prSet/>
      <dgm:spPr/>
      <dgm:t>
        <a:bodyPr/>
        <a:lstStyle/>
        <a:p>
          <a:endParaRPr lang="en-GB"/>
        </a:p>
      </dgm:t>
    </dgm:pt>
    <dgm:pt modelId="{F629B8F1-2C43-485A-92D9-E1BFD63885EC}">
      <dgm:prSet custT="1"/>
      <dgm:spPr>
        <a:solidFill>
          <a:schemeClr val="tx2">
            <a:lumMod val="60000"/>
            <a:lumOff val="40000"/>
          </a:schemeClr>
        </a:solidFill>
      </dgm:spPr>
      <dgm:t>
        <a:bodyPr/>
        <a:lstStyle/>
        <a:p>
          <a:r>
            <a:rPr lang="en-GB" sz="1200" b="1" dirty="0" smtClean="0">
              <a:solidFill>
                <a:schemeClr val="tx1"/>
              </a:solidFill>
            </a:rPr>
            <a:t>Secondary </a:t>
          </a:r>
        </a:p>
        <a:p>
          <a:r>
            <a:rPr lang="en-GB" sz="1200" b="1" dirty="0" smtClean="0">
              <a:solidFill>
                <a:schemeClr val="tx1"/>
              </a:solidFill>
            </a:rPr>
            <a:t>Analyses</a:t>
          </a:r>
          <a:endParaRPr lang="en-GB" sz="1200" b="1" dirty="0">
            <a:solidFill>
              <a:schemeClr val="tx1"/>
            </a:solidFill>
          </a:endParaRPr>
        </a:p>
      </dgm:t>
    </dgm:pt>
    <dgm:pt modelId="{E18676D2-7746-485B-89BE-BBC313A72A61}" type="parTrans" cxnId="{DF590A3E-3677-440A-92FC-BA316E2F213E}">
      <dgm:prSet/>
      <dgm:spPr/>
      <dgm:t>
        <a:bodyPr/>
        <a:lstStyle/>
        <a:p>
          <a:endParaRPr lang="en-GB"/>
        </a:p>
      </dgm:t>
    </dgm:pt>
    <dgm:pt modelId="{9FF5828B-E959-4191-8930-8C19C0F928CE}" type="sibTrans" cxnId="{DF590A3E-3677-440A-92FC-BA316E2F213E}">
      <dgm:prSet/>
      <dgm:spPr/>
      <dgm:t>
        <a:bodyPr/>
        <a:lstStyle/>
        <a:p>
          <a:endParaRPr lang="en-GB"/>
        </a:p>
      </dgm:t>
    </dgm:pt>
    <dgm:pt modelId="{FF1C2133-870E-41C8-8897-16E1EC34CBD7}">
      <dgm:prSet/>
      <dgm:spPr>
        <a:gradFill rotWithShape="0">
          <a:gsLst>
            <a:gs pos="0">
              <a:srgbClr val="4D9326"/>
            </a:gs>
            <a:gs pos="63000">
              <a:srgbClr val="85C2FF"/>
            </a:gs>
            <a:gs pos="95000">
              <a:srgbClr val="C4D6EB"/>
            </a:gs>
            <a:gs pos="100000">
              <a:srgbClr val="FFEBFA"/>
            </a:gs>
          </a:gsLst>
          <a:lin ang="5400000" scaled="0"/>
        </a:gradFill>
      </dgm:spPr>
      <dgm:t>
        <a:bodyPr/>
        <a:lstStyle/>
        <a:p>
          <a:r>
            <a:rPr lang="en-GB" b="1" dirty="0" smtClean="0">
              <a:solidFill>
                <a:schemeClr val="tx1"/>
              </a:solidFill>
            </a:rPr>
            <a:t>Representative-ness of CPRD</a:t>
          </a:r>
          <a:endParaRPr lang="en-GB" b="1" dirty="0">
            <a:solidFill>
              <a:schemeClr val="tx1"/>
            </a:solidFill>
          </a:endParaRPr>
        </a:p>
      </dgm:t>
    </dgm:pt>
    <dgm:pt modelId="{0617EA89-6960-4189-8E82-6B76A710CE0E}" type="parTrans" cxnId="{932DA086-334C-450C-856F-DF3E2ED15295}">
      <dgm:prSet/>
      <dgm:spPr/>
      <dgm:t>
        <a:bodyPr/>
        <a:lstStyle/>
        <a:p>
          <a:endParaRPr lang="en-GB"/>
        </a:p>
      </dgm:t>
    </dgm:pt>
    <dgm:pt modelId="{53A69225-04D5-4ADB-9528-706D1374D285}" type="sibTrans" cxnId="{932DA086-334C-450C-856F-DF3E2ED15295}">
      <dgm:prSet/>
      <dgm:spPr/>
      <dgm:t>
        <a:bodyPr/>
        <a:lstStyle/>
        <a:p>
          <a:endParaRPr lang="en-GB"/>
        </a:p>
      </dgm:t>
    </dgm:pt>
    <dgm:pt modelId="{96D6391C-782A-455C-8D88-6A54EDB27255}">
      <dgm:prSet/>
      <dgm:spPr>
        <a:gradFill rotWithShape="0">
          <a:gsLst>
            <a:gs pos="0">
              <a:srgbClr val="4D9326"/>
            </a:gs>
            <a:gs pos="63000">
              <a:srgbClr val="85C2FF"/>
            </a:gs>
            <a:gs pos="95000">
              <a:srgbClr val="C4D6EB"/>
            </a:gs>
            <a:gs pos="100000">
              <a:srgbClr val="FFEBFA"/>
            </a:gs>
          </a:gsLst>
          <a:lin ang="5400000" scaled="0"/>
        </a:gradFill>
      </dgm:spPr>
      <dgm:t>
        <a:bodyPr/>
        <a:lstStyle/>
        <a:p>
          <a:r>
            <a:rPr lang="en-GB" b="1" dirty="0" smtClean="0">
              <a:solidFill>
                <a:schemeClr val="tx1"/>
              </a:solidFill>
            </a:rPr>
            <a:t>CVD-free LE trends, by deprivation</a:t>
          </a:r>
          <a:endParaRPr lang="en-GB" b="1" dirty="0">
            <a:solidFill>
              <a:schemeClr val="tx1"/>
            </a:solidFill>
          </a:endParaRPr>
        </a:p>
      </dgm:t>
    </dgm:pt>
    <dgm:pt modelId="{E944399C-8502-4030-A011-3EBE9613A892}" type="parTrans" cxnId="{700A4362-00BF-4379-9F3E-EB9C344243D7}">
      <dgm:prSet/>
      <dgm:spPr/>
      <dgm:t>
        <a:bodyPr/>
        <a:lstStyle/>
        <a:p>
          <a:endParaRPr lang="en-GB"/>
        </a:p>
      </dgm:t>
    </dgm:pt>
    <dgm:pt modelId="{E7F5D9DE-B439-44F7-86F3-D4E52A985F74}" type="sibTrans" cxnId="{700A4362-00BF-4379-9F3E-EB9C344243D7}">
      <dgm:prSet/>
      <dgm:spPr/>
      <dgm:t>
        <a:bodyPr/>
        <a:lstStyle/>
        <a:p>
          <a:endParaRPr lang="en-GB"/>
        </a:p>
      </dgm:t>
    </dgm:pt>
    <dgm:pt modelId="{C559A1A2-B452-4524-A95A-67F32DE60255}" type="pres">
      <dgm:prSet presAssocID="{538B0112-9666-4B89-92F9-9D524234425C}" presName="hierChild1" presStyleCnt="0">
        <dgm:presLayoutVars>
          <dgm:orgChart val="1"/>
          <dgm:chPref val="1"/>
          <dgm:dir/>
          <dgm:animOne val="branch"/>
          <dgm:animLvl val="lvl"/>
          <dgm:resizeHandles/>
        </dgm:presLayoutVars>
      </dgm:prSet>
      <dgm:spPr/>
      <dgm:t>
        <a:bodyPr/>
        <a:lstStyle/>
        <a:p>
          <a:endParaRPr lang="en-GB"/>
        </a:p>
      </dgm:t>
    </dgm:pt>
    <dgm:pt modelId="{9ED1DFD0-0149-4AEE-80BC-0766D24F833D}" type="pres">
      <dgm:prSet presAssocID="{138845E1-BE5D-48AE-AE47-105B7232521A}" presName="hierRoot1" presStyleCnt="0">
        <dgm:presLayoutVars>
          <dgm:hierBranch val="init"/>
        </dgm:presLayoutVars>
      </dgm:prSet>
      <dgm:spPr/>
    </dgm:pt>
    <dgm:pt modelId="{41259A89-7BED-4F59-BFE4-D2A880AEDF77}" type="pres">
      <dgm:prSet presAssocID="{138845E1-BE5D-48AE-AE47-105B7232521A}" presName="rootComposite1" presStyleCnt="0"/>
      <dgm:spPr/>
    </dgm:pt>
    <dgm:pt modelId="{3889595A-4BED-4490-BA91-994C06A9D564}" type="pres">
      <dgm:prSet presAssocID="{138845E1-BE5D-48AE-AE47-105B7232521A}" presName="rootText1" presStyleLbl="node0" presStyleIdx="0" presStyleCnt="3">
        <dgm:presLayoutVars>
          <dgm:chPref val="3"/>
        </dgm:presLayoutVars>
      </dgm:prSet>
      <dgm:spPr/>
      <dgm:t>
        <a:bodyPr/>
        <a:lstStyle/>
        <a:p>
          <a:endParaRPr lang="en-GB"/>
        </a:p>
      </dgm:t>
    </dgm:pt>
    <dgm:pt modelId="{31B6805B-0A40-496C-8DD1-E38D20EB5E2A}" type="pres">
      <dgm:prSet presAssocID="{138845E1-BE5D-48AE-AE47-105B7232521A}" presName="rootConnector1" presStyleLbl="node1" presStyleIdx="0" presStyleCnt="0"/>
      <dgm:spPr/>
      <dgm:t>
        <a:bodyPr/>
        <a:lstStyle/>
        <a:p>
          <a:endParaRPr lang="en-GB"/>
        </a:p>
      </dgm:t>
    </dgm:pt>
    <dgm:pt modelId="{256EFCBA-2F90-4DEE-B299-92FD2E142AC1}" type="pres">
      <dgm:prSet presAssocID="{138845E1-BE5D-48AE-AE47-105B7232521A}" presName="hierChild2" presStyleCnt="0"/>
      <dgm:spPr/>
    </dgm:pt>
    <dgm:pt modelId="{FDE2F754-10C5-4740-8C7F-D4BEA98A94F6}" type="pres">
      <dgm:prSet presAssocID="{138845E1-BE5D-48AE-AE47-105B7232521A}" presName="hierChild3" presStyleCnt="0"/>
      <dgm:spPr/>
    </dgm:pt>
    <dgm:pt modelId="{06B2CF6F-DBB1-44F4-A908-AF043FF51E02}" type="pres">
      <dgm:prSet presAssocID="{9CB771F5-993C-4414-94BA-703ADD939486}" presName="hierRoot1" presStyleCnt="0">
        <dgm:presLayoutVars>
          <dgm:hierBranch val="init"/>
        </dgm:presLayoutVars>
      </dgm:prSet>
      <dgm:spPr/>
    </dgm:pt>
    <dgm:pt modelId="{53D56D87-2815-4C6E-B364-028A53337EB5}" type="pres">
      <dgm:prSet presAssocID="{9CB771F5-993C-4414-94BA-703ADD939486}" presName="rootComposite1" presStyleCnt="0"/>
      <dgm:spPr/>
    </dgm:pt>
    <dgm:pt modelId="{FCDB8BC9-8F15-46B1-8EDF-30B63621BE7B}" type="pres">
      <dgm:prSet presAssocID="{9CB771F5-993C-4414-94BA-703ADD939486}" presName="rootText1" presStyleLbl="node0" presStyleIdx="1" presStyleCnt="3">
        <dgm:presLayoutVars>
          <dgm:chPref val="3"/>
        </dgm:presLayoutVars>
      </dgm:prSet>
      <dgm:spPr/>
      <dgm:t>
        <a:bodyPr/>
        <a:lstStyle/>
        <a:p>
          <a:endParaRPr lang="en-GB"/>
        </a:p>
      </dgm:t>
    </dgm:pt>
    <dgm:pt modelId="{7C549CB4-D6B2-438C-9800-F821A8EF74E2}" type="pres">
      <dgm:prSet presAssocID="{9CB771F5-993C-4414-94BA-703ADD939486}" presName="rootConnector1" presStyleLbl="node1" presStyleIdx="0" presStyleCnt="0"/>
      <dgm:spPr/>
      <dgm:t>
        <a:bodyPr/>
        <a:lstStyle/>
        <a:p>
          <a:endParaRPr lang="en-GB"/>
        </a:p>
      </dgm:t>
    </dgm:pt>
    <dgm:pt modelId="{FD18EA13-C50D-4022-B9F6-8CE76897149C}" type="pres">
      <dgm:prSet presAssocID="{9CB771F5-993C-4414-94BA-703ADD939486}" presName="hierChild2" presStyleCnt="0"/>
      <dgm:spPr/>
    </dgm:pt>
    <dgm:pt modelId="{E0C6EDEB-10AC-4678-8058-1C4A67A6C421}" type="pres">
      <dgm:prSet presAssocID="{056537F8-937C-40CC-8D61-96313831BD54}" presName="Name37" presStyleLbl="parChTrans1D2" presStyleIdx="0" presStyleCnt="3"/>
      <dgm:spPr/>
      <dgm:t>
        <a:bodyPr/>
        <a:lstStyle/>
        <a:p>
          <a:endParaRPr lang="en-GB"/>
        </a:p>
      </dgm:t>
    </dgm:pt>
    <dgm:pt modelId="{FF108201-527D-474E-A231-101504017E2D}" type="pres">
      <dgm:prSet presAssocID="{322FE643-8D40-48EA-B745-3686C0849282}" presName="hierRoot2" presStyleCnt="0">
        <dgm:presLayoutVars>
          <dgm:hierBranch val="init"/>
        </dgm:presLayoutVars>
      </dgm:prSet>
      <dgm:spPr/>
    </dgm:pt>
    <dgm:pt modelId="{5C034394-564A-4419-88F1-5535864B30AF}" type="pres">
      <dgm:prSet presAssocID="{322FE643-8D40-48EA-B745-3686C0849282}" presName="rootComposite" presStyleCnt="0"/>
      <dgm:spPr/>
    </dgm:pt>
    <dgm:pt modelId="{C52C229C-FFDF-4A21-A769-1E4411A54B24}" type="pres">
      <dgm:prSet presAssocID="{322FE643-8D40-48EA-B745-3686C0849282}" presName="rootText" presStyleLbl="node2" presStyleIdx="0" presStyleCnt="3">
        <dgm:presLayoutVars>
          <dgm:chPref val="3"/>
        </dgm:presLayoutVars>
      </dgm:prSet>
      <dgm:spPr/>
      <dgm:t>
        <a:bodyPr/>
        <a:lstStyle/>
        <a:p>
          <a:endParaRPr lang="en-GB"/>
        </a:p>
      </dgm:t>
    </dgm:pt>
    <dgm:pt modelId="{0E0FF8EA-A747-431F-BCC8-40E98245F6DE}" type="pres">
      <dgm:prSet presAssocID="{322FE643-8D40-48EA-B745-3686C0849282}" presName="rootConnector" presStyleLbl="node2" presStyleIdx="0" presStyleCnt="3"/>
      <dgm:spPr/>
      <dgm:t>
        <a:bodyPr/>
        <a:lstStyle/>
        <a:p>
          <a:endParaRPr lang="en-GB"/>
        </a:p>
      </dgm:t>
    </dgm:pt>
    <dgm:pt modelId="{60D67A1D-BEF1-4F1B-B32F-79AB20E53BDD}" type="pres">
      <dgm:prSet presAssocID="{322FE643-8D40-48EA-B745-3686C0849282}" presName="hierChild4" presStyleCnt="0"/>
      <dgm:spPr/>
    </dgm:pt>
    <dgm:pt modelId="{C5BF11A8-852A-4BAC-A8E5-D9CF7845B40D}" type="pres">
      <dgm:prSet presAssocID="{B3EED09A-E5D9-4D4D-B37D-7CF285B7FC7C}" presName="Name37" presStyleLbl="parChTrans1D3" presStyleIdx="0" presStyleCnt="5"/>
      <dgm:spPr/>
      <dgm:t>
        <a:bodyPr/>
        <a:lstStyle/>
        <a:p>
          <a:endParaRPr lang="en-GB"/>
        </a:p>
      </dgm:t>
    </dgm:pt>
    <dgm:pt modelId="{AD6FE85D-FD66-48C3-B1C6-C5042D3FA76C}" type="pres">
      <dgm:prSet presAssocID="{C83FF203-7674-4805-B217-18F74C3729CE}" presName="hierRoot2" presStyleCnt="0">
        <dgm:presLayoutVars>
          <dgm:hierBranch val="init"/>
        </dgm:presLayoutVars>
      </dgm:prSet>
      <dgm:spPr/>
    </dgm:pt>
    <dgm:pt modelId="{0B2CF3D0-7B6E-47F2-944A-FF128FF97879}" type="pres">
      <dgm:prSet presAssocID="{C83FF203-7674-4805-B217-18F74C3729CE}" presName="rootComposite" presStyleCnt="0"/>
      <dgm:spPr/>
    </dgm:pt>
    <dgm:pt modelId="{34C6C9F4-769C-40BE-A159-5A003477882D}" type="pres">
      <dgm:prSet presAssocID="{C83FF203-7674-4805-B217-18F74C3729CE}" presName="rootText" presStyleLbl="node3" presStyleIdx="0" presStyleCnt="5">
        <dgm:presLayoutVars>
          <dgm:chPref val="3"/>
        </dgm:presLayoutVars>
      </dgm:prSet>
      <dgm:spPr/>
      <dgm:t>
        <a:bodyPr/>
        <a:lstStyle/>
        <a:p>
          <a:endParaRPr lang="en-GB"/>
        </a:p>
      </dgm:t>
    </dgm:pt>
    <dgm:pt modelId="{5C878495-704A-4E7E-92E7-C8CF96FD12A4}" type="pres">
      <dgm:prSet presAssocID="{C83FF203-7674-4805-B217-18F74C3729CE}" presName="rootConnector" presStyleLbl="node3" presStyleIdx="0" presStyleCnt="5"/>
      <dgm:spPr/>
      <dgm:t>
        <a:bodyPr/>
        <a:lstStyle/>
        <a:p>
          <a:endParaRPr lang="en-GB"/>
        </a:p>
      </dgm:t>
    </dgm:pt>
    <dgm:pt modelId="{9CCB7618-1FAC-476A-9D74-82994F70E66B}" type="pres">
      <dgm:prSet presAssocID="{C83FF203-7674-4805-B217-18F74C3729CE}" presName="hierChild4" presStyleCnt="0"/>
      <dgm:spPr/>
    </dgm:pt>
    <dgm:pt modelId="{67C142DC-D4D7-4A7C-8FCB-DFFC88A7603B}" type="pres">
      <dgm:prSet presAssocID="{C83FF203-7674-4805-B217-18F74C3729CE}" presName="hierChild5" presStyleCnt="0"/>
      <dgm:spPr/>
    </dgm:pt>
    <dgm:pt modelId="{5769BB01-F4FD-4CFF-9014-18D5FDE614B3}" type="pres">
      <dgm:prSet presAssocID="{3E4CD639-7755-4C66-80DC-FF8D0FFB594B}" presName="Name37" presStyleLbl="parChTrans1D3" presStyleIdx="1" presStyleCnt="5"/>
      <dgm:spPr/>
      <dgm:t>
        <a:bodyPr/>
        <a:lstStyle/>
        <a:p>
          <a:endParaRPr lang="en-GB"/>
        </a:p>
      </dgm:t>
    </dgm:pt>
    <dgm:pt modelId="{F14E4E3A-3110-4A31-BF0F-06B84798DD76}" type="pres">
      <dgm:prSet presAssocID="{973F9344-6AC3-41B3-89F5-27E464E4FB39}" presName="hierRoot2" presStyleCnt="0">
        <dgm:presLayoutVars>
          <dgm:hierBranch val="init"/>
        </dgm:presLayoutVars>
      </dgm:prSet>
      <dgm:spPr/>
    </dgm:pt>
    <dgm:pt modelId="{D20F578A-91C1-4454-9BA4-C1440FD1924B}" type="pres">
      <dgm:prSet presAssocID="{973F9344-6AC3-41B3-89F5-27E464E4FB39}" presName="rootComposite" presStyleCnt="0"/>
      <dgm:spPr/>
    </dgm:pt>
    <dgm:pt modelId="{F4FF8C03-15AB-4468-9065-30EE33BF2898}" type="pres">
      <dgm:prSet presAssocID="{973F9344-6AC3-41B3-89F5-27E464E4FB39}" presName="rootText" presStyleLbl="node3" presStyleIdx="1" presStyleCnt="5">
        <dgm:presLayoutVars>
          <dgm:chPref val="3"/>
        </dgm:presLayoutVars>
      </dgm:prSet>
      <dgm:spPr/>
      <dgm:t>
        <a:bodyPr/>
        <a:lstStyle/>
        <a:p>
          <a:endParaRPr lang="en-GB"/>
        </a:p>
      </dgm:t>
    </dgm:pt>
    <dgm:pt modelId="{FDBDCBA5-A18B-4C25-98FF-085272CF316A}" type="pres">
      <dgm:prSet presAssocID="{973F9344-6AC3-41B3-89F5-27E464E4FB39}" presName="rootConnector" presStyleLbl="node3" presStyleIdx="1" presStyleCnt="5"/>
      <dgm:spPr/>
      <dgm:t>
        <a:bodyPr/>
        <a:lstStyle/>
        <a:p>
          <a:endParaRPr lang="en-GB"/>
        </a:p>
      </dgm:t>
    </dgm:pt>
    <dgm:pt modelId="{69F09A83-43EF-48FF-9B80-23E93F2F748C}" type="pres">
      <dgm:prSet presAssocID="{973F9344-6AC3-41B3-89F5-27E464E4FB39}" presName="hierChild4" presStyleCnt="0"/>
      <dgm:spPr/>
    </dgm:pt>
    <dgm:pt modelId="{1DD91B9E-8BCC-46DC-A5D2-A38C8A7DD9A3}" type="pres">
      <dgm:prSet presAssocID="{973F9344-6AC3-41B3-89F5-27E464E4FB39}" presName="hierChild5" presStyleCnt="0"/>
      <dgm:spPr/>
    </dgm:pt>
    <dgm:pt modelId="{049CD9DB-B44A-424D-91FB-D57EEADF1A8B}" type="pres">
      <dgm:prSet presAssocID="{322FE643-8D40-48EA-B745-3686C0849282}" presName="hierChild5" presStyleCnt="0"/>
      <dgm:spPr/>
    </dgm:pt>
    <dgm:pt modelId="{6DDA002E-5FEA-4E88-8D2C-B4B9F0648B33}" type="pres">
      <dgm:prSet presAssocID="{E76B6E26-1AD1-40F5-B826-38160C44D506}" presName="Name37" presStyleLbl="parChTrans1D2" presStyleIdx="1" presStyleCnt="3"/>
      <dgm:spPr/>
      <dgm:t>
        <a:bodyPr/>
        <a:lstStyle/>
        <a:p>
          <a:endParaRPr lang="en-GB"/>
        </a:p>
      </dgm:t>
    </dgm:pt>
    <dgm:pt modelId="{3F1D8D55-89FB-413C-A514-D42F361472CF}" type="pres">
      <dgm:prSet presAssocID="{A0354793-0F24-4BED-86D9-80CDA662FA58}" presName="hierRoot2" presStyleCnt="0">
        <dgm:presLayoutVars>
          <dgm:hierBranch val="init"/>
        </dgm:presLayoutVars>
      </dgm:prSet>
      <dgm:spPr/>
    </dgm:pt>
    <dgm:pt modelId="{5E7D55B5-A428-4808-9DBD-A37C1FFA246D}" type="pres">
      <dgm:prSet presAssocID="{A0354793-0F24-4BED-86D9-80CDA662FA58}" presName="rootComposite" presStyleCnt="0"/>
      <dgm:spPr/>
    </dgm:pt>
    <dgm:pt modelId="{27FB3D7F-FB87-45EC-9BF7-2CA9E51413E8}" type="pres">
      <dgm:prSet presAssocID="{A0354793-0F24-4BED-86D9-80CDA662FA58}" presName="rootText" presStyleLbl="node2" presStyleIdx="1" presStyleCnt="3">
        <dgm:presLayoutVars>
          <dgm:chPref val="3"/>
        </dgm:presLayoutVars>
      </dgm:prSet>
      <dgm:spPr/>
      <dgm:t>
        <a:bodyPr/>
        <a:lstStyle/>
        <a:p>
          <a:endParaRPr lang="en-GB"/>
        </a:p>
      </dgm:t>
    </dgm:pt>
    <dgm:pt modelId="{833FD037-241A-4FFF-AC9B-4E4959724980}" type="pres">
      <dgm:prSet presAssocID="{A0354793-0F24-4BED-86D9-80CDA662FA58}" presName="rootConnector" presStyleLbl="node2" presStyleIdx="1" presStyleCnt="3"/>
      <dgm:spPr/>
      <dgm:t>
        <a:bodyPr/>
        <a:lstStyle/>
        <a:p>
          <a:endParaRPr lang="en-GB"/>
        </a:p>
      </dgm:t>
    </dgm:pt>
    <dgm:pt modelId="{124DA1C2-89D8-426E-A0E4-FDA128D198C8}" type="pres">
      <dgm:prSet presAssocID="{A0354793-0F24-4BED-86D9-80CDA662FA58}" presName="hierChild4" presStyleCnt="0"/>
      <dgm:spPr/>
    </dgm:pt>
    <dgm:pt modelId="{49EE366A-3CD7-4A89-900C-B1FEB5547701}" type="pres">
      <dgm:prSet presAssocID="{4AC9B511-CDBD-443B-8CB6-38546FC65A30}" presName="Name37" presStyleLbl="parChTrans1D3" presStyleIdx="2" presStyleCnt="5"/>
      <dgm:spPr/>
      <dgm:t>
        <a:bodyPr/>
        <a:lstStyle/>
        <a:p>
          <a:endParaRPr lang="en-GB"/>
        </a:p>
      </dgm:t>
    </dgm:pt>
    <dgm:pt modelId="{02418243-ED8B-401E-BD35-C87266DF118D}" type="pres">
      <dgm:prSet presAssocID="{3F388C6C-3E39-4FC4-BF5D-95037C7CC6A4}" presName="hierRoot2" presStyleCnt="0">
        <dgm:presLayoutVars>
          <dgm:hierBranch val="init"/>
        </dgm:presLayoutVars>
      </dgm:prSet>
      <dgm:spPr/>
    </dgm:pt>
    <dgm:pt modelId="{D038E0E1-844C-4138-AE76-6CB47826CDDA}" type="pres">
      <dgm:prSet presAssocID="{3F388C6C-3E39-4FC4-BF5D-95037C7CC6A4}" presName="rootComposite" presStyleCnt="0"/>
      <dgm:spPr/>
    </dgm:pt>
    <dgm:pt modelId="{9FC7DD02-34AE-4BD2-87C2-3AFD40CD7035}" type="pres">
      <dgm:prSet presAssocID="{3F388C6C-3E39-4FC4-BF5D-95037C7CC6A4}" presName="rootText" presStyleLbl="node3" presStyleIdx="2" presStyleCnt="5" custLinFactNeighborY="-4316">
        <dgm:presLayoutVars>
          <dgm:chPref val="3"/>
        </dgm:presLayoutVars>
      </dgm:prSet>
      <dgm:spPr/>
      <dgm:t>
        <a:bodyPr/>
        <a:lstStyle/>
        <a:p>
          <a:endParaRPr lang="en-GB"/>
        </a:p>
      </dgm:t>
    </dgm:pt>
    <dgm:pt modelId="{65FB7AF1-B332-4B8A-98E0-6D36A782F188}" type="pres">
      <dgm:prSet presAssocID="{3F388C6C-3E39-4FC4-BF5D-95037C7CC6A4}" presName="rootConnector" presStyleLbl="node3" presStyleIdx="2" presStyleCnt="5"/>
      <dgm:spPr/>
      <dgm:t>
        <a:bodyPr/>
        <a:lstStyle/>
        <a:p>
          <a:endParaRPr lang="en-GB"/>
        </a:p>
      </dgm:t>
    </dgm:pt>
    <dgm:pt modelId="{8FF854A5-C6DB-4D8B-BB10-EDFFB1BFDBDD}" type="pres">
      <dgm:prSet presAssocID="{3F388C6C-3E39-4FC4-BF5D-95037C7CC6A4}" presName="hierChild4" presStyleCnt="0"/>
      <dgm:spPr/>
    </dgm:pt>
    <dgm:pt modelId="{5E34C714-B38E-4E5D-970C-BE188C8190D6}" type="pres">
      <dgm:prSet presAssocID="{5A7359DA-3948-45CB-AE2E-308DE18EB73A}" presName="Name37" presStyleLbl="parChTrans1D4" presStyleIdx="0" presStyleCnt="2"/>
      <dgm:spPr/>
      <dgm:t>
        <a:bodyPr/>
        <a:lstStyle/>
        <a:p>
          <a:endParaRPr lang="en-GB"/>
        </a:p>
      </dgm:t>
    </dgm:pt>
    <dgm:pt modelId="{65430C5D-3893-49F2-8A42-C5C4157414EC}" type="pres">
      <dgm:prSet presAssocID="{240404A1-8C46-43F9-AA63-337B024C7EF1}" presName="hierRoot2" presStyleCnt="0">
        <dgm:presLayoutVars>
          <dgm:hierBranch val="init"/>
        </dgm:presLayoutVars>
      </dgm:prSet>
      <dgm:spPr/>
    </dgm:pt>
    <dgm:pt modelId="{51BB1ED0-E68F-41BA-A823-00AA398FCC87}" type="pres">
      <dgm:prSet presAssocID="{240404A1-8C46-43F9-AA63-337B024C7EF1}" presName="rootComposite" presStyleCnt="0"/>
      <dgm:spPr/>
    </dgm:pt>
    <dgm:pt modelId="{1AC80AEA-8B43-4551-9F6B-5E8C5D3EB97B}" type="pres">
      <dgm:prSet presAssocID="{240404A1-8C46-43F9-AA63-337B024C7EF1}" presName="rootText" presStyleLbl="node4" presStyleIdx="0" presStyleCnt="2">
        <dgm:presLayoutVars>
          <dgm:chPref val="3"/>
        </dgm:presLayoutVars>
      </dgm:prSet>
      <dgm:spPr/>
      <dgm:t>
        <a:bodyPr/>
        <a:lstStyle/>
        <a:p>
          <a:endParaRPr lang="en-GB"/>
        </a:p>
      </dgm:t>
    </dgm:pt>
    <dgm:pt modelId="{1A91B521-05C2-4DDE-AF54-4F4D7F8E5A4B}" type="pres">
      <dgm:prSet presAssocID="{240404A1-8C46-43F9-AA63-337B024C7EF1}" presName="rootConnector" presStyleLbl="node4" presStyleIdx="0" presStyleCnt="2"/>
      <dgm:spPr/>
      <dgm:t>
        <a:bodyPr/>
        <a:lstStyle/>
        <a:p>
          <a:endParaRPr lang="en-GB"/>
        </a:p>
      </dgm:t>
    </dgm:pt>
    <dgm:pt modelId="{A96ED34C-1016-4C8F-B660-00DE0920C957}" type="pres">
      <dgm:prSet presAssocID="{240404A1-8C46-43F9-AA63-337B024C7EF1}" presName="hierChild4" presStyleCnt="0"/>
      <dgm:spPr/>
    </dgm:pt>
    <dgm:pt modelId="{C3F6CC56-1478-4227-9760-C1E9C675EAC0}" type="pres">
      <dgm:prSet presAssocID="{240404A1-8C46-43F9-AA63-337B024C7EF1}" presName="hierChild5" presStyleCnt="0"/>
      <dgm:spPr/>
    </dgm:pt>
    <dgm:pt modelId="{9FE49580-D15F-4AFF-BE1E-54E44014D7A9}" type="pres">
      <dgm:prSet presAssocID="{5FCF4FFC-52FA-4C3F-8219-6F51CFB76453}" presName="Name37" presStyleLbl="parChTrans1D4" presStyleIdx="1" presStyleCnt="2"/>
      <dgm:spPr/>
      <dgm:t>
        <a:bodyPr/>
        <a:lstStyle/>
        <a:p>
          <a:endParaRPr lang="en-GB"/>
        </a:p>
      </dgm:t>
    </dgm:pt>
    <dgm:pt modelId="{B3851FD0-40A1-4EE7-BB08-79C31A9674FE}" type="pres">
      <dgm:prSet presAssocID="{E31ADDEB-CD5D-4494-B4CE-2DE764FC1497}" presName="hierRoot2" presStyleCnt="0">
        <dgm:presLayoutVars>
          <dgm:hierBranch val="init"/>
        </dgm:presLayoutVars>
      </dgm:prSet>
      <dgm:spPr/>
    </dgm:pt>
    <dgm:pt modelId="{D2C84334-08AC-49A5-9C7A-63FA3B2FB431}" type="pres">
      <dgm:prSet presAssocID="{E31ADDEB-CD5D-4494-B4CE-2DE764FC1497}" presName="rootComposite" presStyleCnt="0"/>
      <dgm:spPr/>
    </dgm:pt>
    <dgm:pt modelId="{E489AD1F-CB5D-464C-B173-7E39EC2BF056}" type="pres">
      <dgm:prSet presAssocID="{E31ADDEB-CD5D-4494-B4CE-2DE764FC1497}" presName="rootText" presStyleLbl="node4" presStyleIdx="1" presStyleCnt="2">
        <dgm:presLayoutVars>
          <dgm:chPref val="3"/>
        </dgm:presLayoutVars>
      </dgm:prSet>
      <dgm:spPr/>
      <dgm:t>
        <a:bodyPr/>
        <a:lstStyle/>
        <a:p>
          <a:endParaRPr lang="en-GB"/>
        </a:p>
      </dgm:t>
    </dgm:pt>
    <dgm:pt modelId="{BDAC3997-3041-4FB6-AD3D-554B88A865D7}" type="pres">
      <dgm:prSet presAssocID="{E31ADDEB-CD5D-4494-B4CE-2DE764FC1497}" presName="rootConnector" presStyleLbl="node4" presStyleIdx="1" presStyleCnt="2"/>
      <dgm:spPr/>
      <dgm:t>
        <a:bodyPr/>
        <a:lstStyle/>
        <a:p>
          <a:endParaRPr lang="en-GB"/>
        </a:p>
      </dgm:t>
    </dgm:pt>
    <dgm:pt modelId="{EC50CA7C-0E12-4AD7-9B05-C6592EBF0230}" type="pres">
      <dgm:prSet presAssocID="{E31ADDEB-CD5D-4494-B4CE-2DE764FC1497}" presName="hierChild4" presStyleCnt="0"/>
      <dgm:spPr/>
    </dgm:pt>
    <dgm:pt modelId="{4D72F5DF-D873-4AE2-8292-0158DF46999F}" type="pres">
      <dgm:prSet presAssocID="{E31ADDEB-CD5D-4494-B4CE-2DE764FC1497}" presName="hierChild5" presStyleCnt="0"/>
      <dgm:spPr/>
    </dgm:pt>
    <dgm:pt modelId="{E1A089F3-96BC-4877-B8F2-3087BAA805BD}" type="pres">
      <dgm:prSet presAssocID="{3F388C6C-3E39-4FC4-BF5D-95037C7CC6A4}" presName="hierChild5" presStyleCnt="0"/>
      <dgm:spPr/>
    </dgm:pt>
    <dgm:pt modelId="{10CDC5A5-FF93-430B-921A-3921B1DE8D8D}" type="pres">
      <dgm:prSet presAssocID="{A0354793-0F24-4BED-86D9-80CDA662FA58}" presName="hierChild5" presStyleCnt="0"/>
      <dgm:spPr/>
    </dgm:pt>
    <dgm:pt modelId="{0FDF7396-6C46-4E89-B14B-87777F89ECB2}" type="pres">
      <dgm:prSet presAssocID="{E18676D2-7746-485B-89BE-BBC313A72A61}" presName="Name37" presStyleLbl="parChTrans1D2" presStyleIdx="2" presStyleCnt="3"/>
      <dgm:spPr/>
      <dgm:t>
        <a:bodyPr/>
        <a:lstStyle/>
        <a:p>
          <a:endParaRPr lang="en-GB"/>
        </a:p>
      </dgm:t>
    </dgm:pt>
    <dgm:pt modelId="{CDAE43E8-89B1-48EE-8B9E-B54364DE6A21}" type="pres">
      <dgm:prSet presAssocID="{F629B8F1-2C43-485A-92D9-E1BFD63885EC}" presName="hierRoot2" presStyleCnt="0">
        <dgm:presLayoutVars>
          <dgm:hierBranch val="init"/>
        </dgm:presLayoutVars>
      </dgm:prSet>
      <dgm:spPr/>
    </dgm:pt>
    <dgm:pt modelId="{7C2730AE-17AF-4A45-AC82-764E93F23F70}" type="pres">
      <dgm:prSet presAssocID="{F629B8F1-2C43-485A-92D9-E1BFD63885EC}" presName="rootComposite" presStyleCnt="0"/>
      <dgm:spPr/>
    </dgm:pt>
    <dgm:pt modelId="{F117593D-C960-4D0D-B1EB-4FD524A93D35}" type="pres">
      <dgm:prSet presAssocID="{F629B8F1-2C43-485A-92D9-E1BFD63885EC}" presName="rootText" presStyleLbl="node2" presStyleIdx="2" presStyleCnt="3">
        <dgm:presLayoutVars>
          <dgm:chPref val="3"/>
        </dgm:presLayoutVars>
      </dgm:prSet>
      <dgm:spPr/>
      <dgm:t>
        <a:bodyPr/>
        <a:lstStyle/>
        <a:p>
          <a:endParaRPr lang="en-GB"/>
        </a:p>
      </dgm:t>
    </dgm:pt>
    <dgm:pt modelId="{A0015865-7D2E-4C7B-9D42-5ADABF079409}" type="pres">
      <dgm:prSet presAssocID="{F629B8F1-2C43-485A-92D9-E1BFD63885EC}" presName="rootConnector" presStyleLbl="node2" presStyleIdx="2" presStyleCnt="3"/>
      <dgm:spPr/>
      <dgm:t>
        <a:bodyPr/>
        <a:lstStyle/>
        <a:p>
          <a:endParaRPr lang="en-GB"/>
        </a:p>
      </dgm:t>
    </dgm:pt>
    <dgm:pt modelId="{EFB49FCD-64CE-4119-AA33-B9137E91B6B7}" type="pres">
      <dgm:prSet presAssocID="{F629B8F1-2C43-485A-92D9-E1BFD63885EC}" presName="hierChild4" presStyleCnt="0"/>
      <dgm:spPr/>
    </dgm:pt>
    <dgm:pt modelId="{F9DAC32D-0573-4ED7-91EE-9CB3717B01A2}" type="pres">
      <dgm:prSet presAssocID="{0617EA89-6960-4189-8E82-6B76A710CE0E}" presName="Name37" presStyleLbl="parChTrans1D3" presStyleIdx="3" presStyleCnt="5"/>
      <dgm:spPr/>
      <dgm:t>
        <a:bodyPr/>
        <a:lstStyle/>
        <a:p>
          <a:endParaRPr lang="en-GB"/>
        </a:p>
      </dgm:t>
    </dgm:pt>
    <dgm:pt modelId="{CE170D4D-B0EA-4C5D-A0D8-A7F9180C8585}" type="pres">
      <dgm:prSet presAssocID="{FF1C2133-870E-41C8-8897-16E1EC34CBD7}" presName="hierRoot2" presStyleCnt="0">
        <dgm:presLayoutVars>
          <dgm:hierBranch val="init"/>
        </dgm:presLayoutVars>
      </dgm:prSet>
      <dgm:spPr/>
    </dgm:pt>
    <dgm:pt modelId="{A97ED074-6C53-4534-BF2C-CE8461BD22D9}" type="pres">
      <dgm:prSet presAssocID="{FF1C2133-870E-41C8-8897-16E1EC34CBD7}" presName="rootComposite" presStyleCnt="0"/>
      <dgm:spPr/>
    </dgm:pt>
    <dgm:pt modelId="{9EBA6827-8D9E-4250-9A0A-1F828368CDAA}" type="pres">
      <dgm:prSet presAssocID="{FF1C2133-870E-41C8-8897-16E1EC34CBD7}" presName="rootText" presStyleLbl="node3" presStyleIdx="3" presStyleCnt="5" custScaleX="91772">
        <dgm:presLayoutVars>
          <dgm:chPref val="3"/>
        </dgm:presLayoutVars>
      </dgm:prSet>
      <dgm:spPr/>
      <dgm:t>
        <a:bodyPr/>
        <a:lstStyle/>
        <a:p>
          <a:endParaRPr lang="en-GB"/>
        </a:p>
      </dgm:t>
    </dgm:pt>
    <dgm:pt modelId="{2371B86C-E42A-4024-BB12-819B57D10DA2}" type="pres">
      <dgm:prSet presAssocID="{FF1C2133-870E-41C8-8897-16E1EC34CBD7}" presName="rootConnector" presStyleLbl="node3" presStyleIdx="3" presStyleCnt="5"/>
      <dgm:spPr/>
      <dgm:t>
        <a:bodyPr/>
        <a:lstStyle/>
        <a:p>
          <a:endParaRPr lang="en-GB"/>
        </a:p>
      </dgm:t>
    </dgm:pt>
    <dgm:pt modelId="{77B8CD41-475B-4B6A-9F7D-29319AD441C9}" type="pres">
      <dgm:prSet presAssocID="{FF1C2133-870E-41C8-8897-16E1EC34CBD7}" presName="hierChild4" presStyleCnt="0"/>
      <dgm:spPr/>
    </dgm:pt>
    <dgm:pt modelId="{AC66B4E8-5445-4BD4-8D96-9C5B75AC28E5}" type="pres">
      <dgm:prSet presAssocID="{FF1C2133-870E-41C8-8897-16E1EC34CBD7}" presName="hierChild5" presStyleCnt="0"/>
      <dgm:spPr/>
    </dgm:pt>
    <dgm:pt modelId="{CF2DC701-8A9C-4018-BD2E-3B3D51466A19}" type="pres">
      <dgm:prSet presAssocID="{E944399C-8502-4030-A011-3EBE9613A892}" presName="Name37" presStyleLbl="parChTrans1D3" presStyleIdx="4" presStyleCnt="5"/>
      <dgm:spPr/>
      <dgm:t>
        <a:bodyPr/>
        <a:lstStyle/>
        <a:p>
          <a:endParaRPr lang="en-GB"/>
        </a:p>
      </dgm:t>
    </dgm:pt>
    <dgm:pt modelId="{C594A6B0-8EE6-4B71-B9A9-79EE8EB30A96}" type="pres">
      <dgm:prSet presAssocID="{96D6391C-782A-455C-8D88-6A54EDB27255}" presName="hierRoot2" presStyleCnt="0">
        <dgm:presLayoutVars>
          <dgm:hierBranch val="init"/>
        </dgm:presLayoutVars>
      </dgm:prSet>
      <dgm:spPr/>
    </dgm:pt>
    <dgm:pt modelId="{454EF9C0-3993-48DB-B327-7A997D707126}" type="pres">
      <dgm:prSet presAssocID="{96D6391C-782A-455C-8D88-6A54EDB27255}" presName="rootComposite" presStyleCnt="0"/>
      <dgm:spPr/>
    </dgm:pt>
    <dgm:pt modelId="{52294ED3-AA00-4C1C-B969-BC094C6DCE3E}" type="pres">
      <dgm:prSet presAssocID="{96D6391C-782A-455C-8D88-6A54EDB27255}" presName="rootText" presStyleLbl="node3" presStyleIdx="4" presStyleCnt="5" custScaleX="93196">
        <dgm:presLayoutVars>
          <dgm:chPref val="3"/>
        </dgm:presLayoutVars>
      </dgm:prSet>
      <dgm:spPr/>
      <dgm:t>
        <a:bodyPr/>
        <a:lstStyle/>
        <a:p>
          <a:endParaRPr lang="en-GB"/>
        </a:p>
      </dgm:t>
    </dgm:pt>
    <dgm:pt modelId="{F1BDCF67-E944-436E-BFEC-2D11D7302E74}" type="pres">
      <dgm:prSet presAssocID="{96D6391C-782A-455C-8D88-6A54EDB27255}" presName="rootConnector" presStyleLbl="node3" presStyleIdx="4" presStyleCnt="5"/>
      <dgm:spPr/>
      <dgm:t>
        <a:bodyPr/>
        <a:lstStyle/>
        <a:p>
          <a:endParaRPr lang="en-GB"/>
        </a:p>
      </dgm:t>
    </dgm:pt>
    <dgm:pt modelId="{0333C048-BD1E-4E77-B2AD-970B6CA7E5B9}" type="pres">
      <dgm:prSet presAssocID="{96D6391C-782A-455C-8D88-6A54EDB27255}" presName="hierChild4" presStyleCnt="0"/>
      <dgm:spPr/>
    </dgm:pt>
    <dgm:pt modelId="{BEBD8E7D-0B9E-4974-81C1-CD63557A4E0C}" type="pres">
      <dgm:prSet presAssocID="{96D6391C-782A-455C-8D88-6A54EDB27255}" presName="hierChild5" presStyleCnt="0"/>
      <dgm:spPr/>
    </dgm:pt>
    <dgm:pt modelId="{FAE11377-0475-425D-B94F-087792383E05}" type="pres">
      <dgm:prSet presAssocID="{F629B8F1-2C43-485A-92D9-E1BFD63885EC}" presName="hierChild5" presStyleCnt="0"/>
      <dgm:spPr/>
    </dgm:pt>
    <dgm:pt modelId="{9EF27556-FBB0-4BE3-B440-FA334E56D3C4}" type="pres">
      <dgm:prSet presAssocID="{9CB771F5-993C-4414-94BA-703ADD939486}" presName="hierChild3" presStyleCnt="0"/>
      <dgm:spPr/>
    </dgm:pt>
    <dgm:pt modelId="{A74A1BD5-17CF-4791-B464-302785471133}" type="pres">
      <dgm:prSet presAssocID="{E9D592EA-993E-4B67-B65B-9469310B45E7}" presName="hierRoot1" presStyleCnt="0">
        <dgm:presLayoutVars>
          <dgm:hierBranch val="init"/>
        </dgm:presLayoutVars>
      </dgm:prSet>
      <dgm:spPr/>
    </dgm:pt>
    <dgm:pt modelId="{DE3049FA-AD25-4F0D-977C-21E9E01BBB91}" type="pres">
      <dgm:prSet presAssocID="{E9D592EA-993E-4B67-B65B-9469310B45E7}" presName="rootComposite1" presStyleCnt="0"/>
      <dgm:spPr/>
    </dgm:pt>
    <dgm:pt modelId="{F1384616-0F3D-4FC9-9068-D5DAA0FFB289}" type="pres">
      <dgm:prSet presAssocID="{E9D592EA-993E-4B67-B65B-9469310B45E7}" presName="rootText1" presStyleLbl="node0" presStyleIdx="2" presStyleCnt="3" custScaleX="125002">
        <dgm:presLayoutVars>
          <dgm:chPref val="3"/>
        </dgm:presLayoutVars>
      </dgm:prSet>
      <dgm:spPr/>
      <dgm:t>
        <a:bodyPr/>
        <a:lstStyle/>
        <a:p>
          <a:endParaRPr lang="en-GB"/>
        </a:p>
      </dgm:t>
    </dgm:pt>
    <dgm:pt modelId="{3B2D3BBC-E897-440A-8837-01A0D337B86A}" type="pres">
      <dgm:prSet presAssocID="{E9D592EA-993E-4B67-B65B-9469310B45E7}" presName="rootConnector1" presStyleLbl="node1" presStyleIdx="0" presStyleCnt="0"/>
      <dgm:spPr/>
      <dgm:t>
        <a:bodyPr/>
        <a:lstStyle/>
        <a:p>
          <a:endParaRPr lang="en-GB"/>
        </a:p>
      </dgm:t>
    </dgm:pt>
    <dgm:pt modelId="{BE0AA709-50BB-4FF1-AE8C-127428D1514C}" type="pres">
      <dgm:prSet presAssocID="{E9D592EA-993E-4B67-B65B-9469310B45E7}" presName="hierChild2" presStyleCnt="0"/>
      <dgm:spPr/>
    </dgm:pt>
    <dgm:pt modelId="{C1427D67-2BE5-49FD-A71F-0FC59D6840CB}" type="pres">
      <dgm:prSet presAssocID="{E9D592EA-993E-4B67-B65B-9469310B45E7}" presName="hierChild3" presStyleCnt="0"/>
      <dgm:spPr/>
    </dgm:pt>
  </dgm:ptLst>
  <dgm:cxnLst>
    <dgm:cxn modelId="{53CC7936-2020-48D4-8DB3-02719193F6A8}" type="presOf" srcId="{E9D592EA-993E-4B67-B65B-9469310B45E7}" destId="{3B2D3BBC-E897-440A-8837-01A0D337B86A}" srcOrd="1" destOrd="0" presId="urn:microsoft.com/office/officeart/2005/8/layout/orgChart1"/>
    <dgm:cxn modelId="{7EBCBA32-5090-4610-A816-0A53CC6D391D}" type="presOf" srcId="{9CB771F5-993C-4414-94BA-703ADD939486}" destId="{7C549CB4-D6B2-438C-9800-F821A8EF74E2}" srcOrd="1" destOrd="0" presId="urn:microsoft.com/office/officeart/2005/8/layout/orgChart1"/>
    <dgm:cxn modelId="{7470DDA3-8CF8-4DD9-84B8-F08D9A872303}" type="presOf" srcId="{240404A1-8C46-43F9-AA63-337B024C7EF1}" destId="{1A91B521-05C2-4DDE-AF54-4F4D7F8E5A4B}" srcOrd="1" destOrd="0" presId="urn:microsoft.com/office/officeart/2005/8/layout/orgChart1"/>
    <dgm:cxn modelId="{89F79F68-1217-4616-9B4D-01DE4F8A90EE}" type="presOf" srcId="{96D6391C-782A-455C-8D88-6A54EDB27255}" destId="{52294ED3-AA00-4C1C-B969-BC094C6DCE3E}" srcOrd="0" destOrd="0" presId="urn:microsoft.com/office/officeart/2005/8/layout/orgChart1"/>
    <dgm:cxn modelId="{BD83877E-FCE9-4292-AED4-C90D3F2EE4A7}" type="presOf" srcId="{973F9344-6AC3-41B3-89F5-27E464E4FB39}" destId="{F4FF8C03-15AB-4468-9065-30EE33BF2898}" srcOrd="0" destOrd="0" presId="urn:microsoft.com/office/officeart/2005/8/layout/orgChart1"/>
    <dgm:cxn modelId="{57D8B386-E6C5-48DF-991F-51D2D06FD0E0}" srcId="{538B0112-9666-4B89-92F9-9D524234425C}" destId="{9CB771F5-993C-4414-94BA-703ADD939486}" srcOrd="1" destOrd="0" parTransId="{A109386A-8969-416B-AA32-32E6BF1141D9}" sibTransId="{F1A2FE16-CBF6-48F4-BBDE-F8E6F4FDA2A2}"/>
    <dgm:cxn modelId="{076CF8EA-6EFE-4EEB-B3A5-E047D91C9B28}" type="presOf" srcId="{322FE643-8D40-48EA-B745-3686C0849282}" destId="{C52C229C-FFDF-4A21-A769-1E4411A54B24}" srcOrd="0" destOrd="0" presId="urn:microsoft.com/office/officeart/2005/8/layout/orgChart1"/>
    <dgm:cxn modelId="{06659A43-559D-4988-B082-FEC87270EF0F}" type="presOf" srcId="{96D6391C-782A-455C-8D88-6A54EDB27255}" destId="{F1BDCF67-E944-436E-BFEC-2D11D7302E74}" srcOrd="1" destOrd="0" presId="urn:microsoft.com/office/officeart/2005/8/layout/orgChart1"/>
    <dgm:cxn modelId="{C6165E9C-DB1D-4D6C-926E-C9B3CDB35BA1}" type="presOf" srcId="{5A7359DA-3948-45CB-AE2E-308DE18EB73A}" destId="{5E34C714-B38E-4E5D-970C-BE188C8190D6}" srcOrd="0" destOrd="0" presId="urn:microsoft.com/office/officeart/2005/8/layout/orgChart1"/>
    <dgm:cxn modelId="{6C2A323B-3DAC-4A81-B742-6115F5F5A06A}" type="presOf" srcId="{5FCF4FFC-52FA-4C3F-8219-6F51CFB76453}" destId="{9FE49580-D15F-4AFF-BE1E-54E44014D7A9}" srcOrd="0" destOrd="0" presId="urn:microsoft.com/office/officeart/2005/8/layout/orgChart1"/>
    <dgm:cxn modelId="{B52E6C09-1129-4770-A5CC-DC8F3FCC554D}" type="presOf" srcId="{FF1C2133-870E-41C8-8897-16E1EC34CBD7}" destId="{9EBA6827-8D9E-4250-9A0A-1F828368CDAA}" srcOrd="0" destOrd="0" presId="urn:microsoft.com/office/officeart/2005/8/layout/orgChart1"/>
    <dgm:cxn modelId="{700A4362-00BF-4379-9F3E-EB9C344243D7}" srcId="{F629B8F1-2C43-485A-92D9-E1BFD63885EC}" destId="{96D6391C-782A-455C-8D88-6A54EDB27255}" srcOrd="1" destOrd="0" parTransId="{E944399C-8502-4030-A011-3EBE9613A892}" sibTransId="{E7F5D9DE-B439-44F7-86F3-D4E52A985F74}"/>
    <dgm:cxn modelId="{C9B92CA1-2B60-403E-8AB8-6A041CB06C36}" type="presOf" srcId="{056537F8-937C-40CC-8D61-96313831BD54}" destId="{E0C6EDEB-10AC-4678-8058-1C4A67A6C421}" srcOrd="0" destOrd="0" presId="urn:microsoft.com/office/officeart/2005/8/layout/orgChart1"/>
    <dgm:cxn modelId="{4A7838A5-0BFD-449D-9B56-FBE90E0B8025}" type="presOf" srcId="{E76B6E26-1AD1-40F5-B826-38160C44D506}" destId="{6DDA002E-5FEA-4E88-8D2C-B4B9F0648B33}" srcOrd="0" destOrd="0" presId="urn:microsoft.com/office/officeart/2005/8/layout/orgChart1"/>
    <dgm:cxn modelId="{E954227F-B90B-4C0B-A414-4472C4E8B098}" type="presOf" srcId="{3F388C6C-3E39-4FC4-BF5D-95037C7CC6A4}" destId="{9FC7DD02-34AE-4BD2-87C2-3AFD40CD7035}" srcOrd="0" destOrd="0" presId="urn:microsoft.com/office/officeart/2005/8/layout/orgChart1"/>
    <dgm:cxn modelId="{DF590A3E-3677-440A-92FC-BA316E2F213E}" srcId="{9CB771F5-993C-4414-94BA-703ADD939486}" destId="{F629B8F1-2C43-485A-92D9-E1BFD63885EC}" srcOrd="2" destOrd="0" parTransId="{E18676D2-7746-485B-89BE-BBC313A72A61}" sibTransId="{9FF5828B-E959-4191-8930-8C19C0F928CE}"/>
    <dgm:cxn modelId="{A9785CDE-581C-42E4-AC10-15537885B59B}" type="presOf" srcId="{3F388C6C-3E39-4FC4-BF5D-95037C7CC6A4}" destId="{65FB7AF1-B332-4B8A-98E0-6D36A782F188}" srcOrd="1" destOrd="0" presId="urn:microsoft.com/office/officeart/2005/8/layout/orgChart1"/>
    <dgm:cxn modelId="{41D3C4F7-03D7-49D0-A470-70B8B58D020F}" type="presOf" srcId="{A0354793-0F24-4BED-86D9-80CDA662FA58}" destId="{27FB3D7F-FB87-45EC-9BF7-2CA9E51413E8}" srcOrd="0" destOrd="0" presId="urn:microsoft.com/office/officeart/2005/8/layout/orgChart1"/>
    <dgm:cxn modelId="{1B9FE25B-6E74-493C-9EF2-FB443A9CB9AD}" type="presOf" srcId="{F629B8F1-2C43-485A-92D9-E1BFD63885EC}" destId="{F117593D-C960-4D0D-B1EB-4FD524A93D35}" srcOrd="0" destOrd="0" presId="urn:microsoft.com/office/officeart/2005/8/layout/orgChart1"/>
    <dgm:cxn modelId="{932DA086-334C-450C-856F-DF3E2ED15295}" srcId="{F629B8F1-2C43-485A-92D9-E1BFD63885EC}" destId="{FF1C2133-870E-41C8-8897-16E1EC34CBD7}" srcOrd="0" destOrd="0" parTransId="{0617EA89-6960-4189-8E82-6B76A710CE0E}" sibTransId="{53A69225-04D5-4ADB-9528-706D1374D285}"/>
    <dgm:cxn modelId="{5E8BB737-E153-43BA-ADF9-B3E6F1062FDC}" srcId="{322FE643-8D40-48EA-B745-3686C0849282}" destId="{C83FF203-7674-4805-B217-18F74C3729CE}" srcOrd="0" destOrd="0" parTransId="{B3EED09A-E5D9-4D4D-B37D-7CF285B7FC7C}" sibTransId="{FA593C88-CE18-4AF4-A8EC-84AFBF9299A3}"/>
    <dgm:cxn modelId="{DF4375D5-475D-4DDD-966B-F586724D2E85}" type="presOf" srcId="{9CB771F5-993C-4414-94BA-703ADD939486}" destId="{FCDB8BC9-8F15-46B1-8EDF-30B63621BE7B}" srcOrd="0" destOrd="0" presId="urn:microsoft.com/office/officeart/2005/8/layout/orgChart1"/>
    <dgm:cxn modelId="{B1E2D8C7-9099-40DF-8968-2E7CECE7AADD}" type="presOf" srcId="{240404A1-8C46-43F9-AA63-337B024C7EF1}" destId="{1AC80AEA-8B43-4551-9F6B-5E8C5D3EB97B}" srcOrd="0" destOrd="0" presId="urn:microsoft.com/office/officeart/2005/8/layout/orgChart1"/>
    <dgm:cxn modelId="{34D8D45D-8D7A-41FC-891B-6BC48F3DEB4C}" srcId="{538B0112-9666-4B89-92F9-9D524234425C}" destId="{E9D592EA-993E-4B67-B65B-9469310B45E7}" srcOrd="2" destOrd="0" parTransId="{B647AC7E-80E5-4E7A-BB79-D1A9A12E9C1A}" sibTransId="{8248E37A-6518-4683-95F7-06E6D1D09505}"/>
    <dgm:cxn modelId="{52F7B6C9-9181-4BB3-AA7A-93C0C355DF78}" type="presOf" srcId="{138845E1-BE5D-48AE-AE47-105B7232521A}" destId="{3889595A-4BED-4490-BA91-994C06A9D564}" srcOrd="0" destOrd="0" presId="urn:microsoft.com/office/officeart/2005/8/layout/orgChart1"/>
    <dgm:cxn modelId="{0055593F-2EB7-4BC6-8477-D9F06C156539}" srcId="{9CB771F5-993C-4414-94BA-703ADD939486}" destId="{A0354793-0F24-4BED-86D9-80CDA662FA58}" srcOrd="1" destOrd="0" parTransId="{E76B6E26-1AD1-40F5-B826-38160C44D506}" sibTransId="{73C534B5-02CE-4893-B9B8-3D9B7A8415E3}"/>
    <dgm:cxn modelId="{3F73EC68-C3AC-4C5B-B73C-0F10E4B92E15}" srcId="{322FE643-8D40-48EA-B745-3686C0849282}" destId="{973F9344-6AC3-41B3-89F5-27E464E4FB39}" srcOrd="1" destOrd="0" parTransId="{3E4CD639-7755-4C66-80DC-FF8D0FFB594B}" sibTransId="{D42FDA66-07C5-4772-83F0-DF47C61F169B}"/>
    <dgm:cxn modelId="{F9785A42-191D-4063-8B56-388CE684DAAB}" srcId="{9CB771F5-993C-4414-94BA-703ADD939486}" destId="{322FE643-8D40-48EA-B745-3686C0849282}" srcOrd="0" destOrd="0" parTransId="{056537F8-937C-40CC-8D61-96313831BD54}" sibTransId="{0916A078-2821-434D-AD2C-ED2AF87E9966}"/>
    <dgm:cxn modelId="{7C5C9EE7-642B-47A1-A809-5E6DF39AB520}" type="presOf" srcId="{C83FF203-7674-4805-B217-18F74C3729CE}" destId="{5C878495-704A-4E7E-92E7-C8CF96FD12A4}" srcOrd="1" destOrd="0" presId="urn:microsoft.com/office/officeart/2005/8/layout/orgChart1"/>
    <dgm:cxn modelId="{95B11801-EFD5-49EB-9E58-0862D5BDD11A}" type="presOf" srcId="{0617EA89-6960-4189-8E82-6B76A710CE0E}" destId="{F9DAC32D-0573-4ED7-91EE-9CB3717B01A2}" srcOrd="0" destOrd="0" presId="urn:microsoft.com/office/officeart/2005/8/layout/orgChart1"/>
    <dgm:cxn modelId="{C636FAAB-1C6C-45DD-801B-DD56ADEFC72F}" type="presOf" srcId="{4AC9B511-CDBD-443B-8CB6-38546FC65A30}" destId="{49EE366A-3CD7-4A89-900C-B1FEB5547701}" srcOrd="0" destOrd="0" presId="urn:microsoft.com/office/officeart/2005/8/layout/orgChart1"/>
    <dgm:cxn modelId="{2B16173B-5FCB-4897-813B-C00B8C83B027}" type="presOf" srcId="{138845E1-BE5D-48AE-AE47-105B7232521A}" destId="{31B6805B-0A40-496C-8DD1-E38D20EB5E2A}" srcOrd="1" destOrd="0" presId="urn:microsoft.com/office/officeart/2005/8/layout/orgChart1"/>
    <dgm:cxn modelId="{B46CD385-04E2-4AE3-BCBE-9C39FBC92A86}" type="presOf" srcId="{322FE643-8D40-48EA-B745-3686C0849282}" destId="{0E0FF8EA-A747-431F-BCC8-40E98245F6DE}" srcOrd="1" destOrd="0" presId="urn:microsoft.com/office/officeart/2005/8/layout/orgChart1"/>
    <dgm:cxn modelId="{3B433136-C294-41DD-9ABB-690AF5293231}" srcId="{538B0112-9666-4B89-92F9-9D524234425C}" destId="{138845E1-BE5D-48AE-AE47-105B7232521A}" srcOrd="0" destOrd="0" parTransId="{FAF01ABA-0FAE-467F-9B22-F846BCF85385}" sibTransId="{C97B5C63-2981-4CA9-BD1E-BB9D62DE602A}"/>
    <dgm:cxn modelId="{4B02BE51-909F-4CC8-89D7-C67E2DB844B7}" srcId="{A0354793-0F24-4BED-86D9-80CDA662FA58}" destId="{3F388C6C-3E39-4FC4-BF5D-95037C7CC6A4}" srcOrd="0" destOrd="0" parTransId="{4AC9B511-CDBD-443B-8CB6-38546FC65A30}" sibTransId="{09A905E3-001E-4D14-A680-E9A28AB93A42}"/>
    <dgm:cxn modelId="{37E8EE1D-1ABF-44DF-8640-C8DF1876577C}" type="presOf" srcId="{973F9344-6AC3-41B3-89F5-27E464E4FB39}" destId="{FDBDCBA5-A18B-4C25-98FF-085272CF316A}" srcOrd="1" destOrd="0" presId="urn:microsoft.com/office/officeart/2005/8/layout/orgChart1"/>
    <dgm:cxn modelId="{36CA6C07-B71D-4136-88AD-8E93CD96D140}" type="presOf" srcId="{E944399C-8502-4030-A011-3EBE9613A892}" destId="{CF2DC701-8A9C-4018-BD2E-3B3D51466A19}" srcOrd="0" destOrd="0" presId="urn:microsoft.com/office/officeart/2005/8/layout/orgChart1"/>
    <dgm:cxn modelId="{20A637E6-7BB3-4150-B96F-2D37D45D0E35}" type="presOf" srcId="{E18676D2-7746-485B-89BE-BBC313A72A61}" destId="{0FDF7396-6C46-4E89-B14B-87777F89ECB2}" srcOrd="0" destOrd="0" presId="urn:microsoft.com/office/officeart/2005/8/layout/orgChart1"/>
    <dgm:cxn modelId="{A3325972-1693-47B9-994B-EFF5DA10903D}" type="presOf" srcId="{A0354793-0F24-4BED-86D9-80CDA662FA58}" destId="{833FD037-241A-4FFF-AC9B-4E4959724980}" srcOrd="1" destOrd="0" presId="urn:microsoft.com/office/officeart/2005/8/layout/orgChart1"/>
    <dgm:cxn modelId="{01FA8961-DA88-4C35-9BB3-F566EDF201D6}" srcId="{3F388C6C-3E39-4FC4-BF5D-95037C7CC6A4}" destId="{E31ADDEB-CD5D-4494-B4CE-2DE764FC1497}" srcOrd="1" destOrd="0" parTransId="{5FCF4FFC-52FA-4C3F-8219-6F51CFB76453}" sibTransId="{270E3C18-6602-41A7-BE5E-05DA7E94DD5A}"/>
    <dgm:cxn modelId="{557CB649-F6C0-46CE-B28F-F31367427D94}" type="presOf" srcId="{F629B8F1-2C43-485A-92D9-E1BFD63885EC}" destId="{A0015865-7D2E-4C7B-9D42-5ADABF079409}" srcOrd="1" destOrd="0" presId="urn:microsoft.com/office/officeart/2005/8/layout/orgChart1"/>
    <dgm:cxn modelId="{05B54093-92DA-486A-87A6-EE4F4B32A243}" type="presOf" srcId="{B3EED09A-E5D9-4D4D-B37D-7CF285B7FC7C}" destId="{C5BF11A8-852A-4BAC-A8E5-D9CF7845B40D}" srcOrd="0" destOrd="0" presId="urn:microsoft.com/office/officeart/2005/8/layout/orgChart1"/>
    <dgm:cxn modelId="{FCB61B8C-7415-44D3-9BD4-2EBFF8BE3BF8}" type="presOf" srcId="{E31ADDEB-CD5D-4494-B4CE-2DE764FC1497}" destId="{E489AD1F-CB5D-464C-B173-7E39EC2BF056}" srcOrd="0" destOrd="0" presId="urn:microsoft.com/office/officeart/2005/8/layout/orgChart1"/>
    <dgm:cxn modelId="{23ED4411-F636-4B68-AB12-4F9E6C2E7103}" srcId="{3F388C6C-3E39-4FC4-BF5D-95037C7CC6A4}" destId="{240404A1-8C46-43F9-AA63-337B024C7EF1}" srcOrd="0" destOrd="0" parTransId="{5A7359DA-3948-45CB-AE2E-308DE18EB73A}" sibTransId="{B7D52730-503A-45F0-96E1-A16DFBB42432}"/>
    <dgm:cxn modelId="{BC3D9C32-AD72-4B6F-9AC1-0DC4247705ED}" type="presOf" srcId="{538B0112-9666-4B89-92F9-9D524234425C}" destId="{C559A1A2-B452-4524-A95A-67F32DE60255}" srcOrd="0" destOrd="0" presId="urn:microsoft.com/office/officeart/2005/8/layout/orgChart1"/>
    <dgm:cxn modelId="{19B71C3B-5126-4B8F-B17B-FE9F084ABE4D}" type="presOf" srcId="{C83FF203-7674-4805-B217-18F74C3729CE}" destId="{34C6C9F4-769C-40BE-A159-5A003477882D}" srcOrd="0" destOrd="0" presId="urn:microsoft.com/office/officeart/2005/8/layout/orgChart1"/>
    <dgm:cxn modelId="{CFE6205B-1543-46A9-A6D9-A9BCE82819AB}" type="presOf" srcId="{3E4CD639-7755-4C66-80DC-FF8D0FFB594B}" destId="{5769BB01-F4FD-4CFF-9014-18D5FDE614B3}" srcOrd="0" destOrd="0" presId="urn:microsoft.com/office/officeart/2005/8/layout/orgChart1"/>
    <dgm:cxn modelId="{E0DA4E93-A748-470A-B485-79C011DFBAF9}" type="presOf" srcId="{E9D592EA-993E-4B67-B65B-9469310B45E7}" destId="{F1384616-0F3D-4FC9-9068-D5DAA0FFB289}" srcOrd="0" destOrd="0" presId="urn:microsoft.com/office/officeart/2005/8/layout/orgChart1"/>
    <dgm:cxn modelId="{1932AAB8-7F5E-4599-B22E-9E4B7400B30D}" type="presOf" srcId="{E31ADDEB-CD5D-4494-B4CE-2DE764FC1497}" destId="{BDAC3997-3041-4FB6-AD3D-554B88A865D7}" srcOrd="1" destOrd="0" presId="urn:microsoft.com/office/officeart/2005/8/layout/orgChart1"/>
    <dgm:cxn modelId="{81626155-DB1A-436C-8DFA-42F4C9B5B29E}" type="presOf" srcId="{FF1C2133-870E-41C8-8897-16E1EC34CBD7}" destId="{2371B86C-E42A-4024-BB12-819B57D10DA2}" srcOrd="1" destOrd="0" presId="urn:microsoft.com/office/officeart/2005/8/layout/orgChart1"/>
    <dgm:cxn modelId="{2F455997-E71A-431C-BB19-87387B7DC454}" type="presParOf" srcId="{C559A1A2-B452-4524-A95A-67F32DE60255}" destId="{9ED1DFD0-0149-4AEE-80BC-0766D24F833D}" srcOrd="0" destOrd="0" presId="urn:microsoft.com/office/officeart/2005/8/layout/orgChart1"/>
    <dgm:cxn modelId="{D9D63527-D22A-4310-B679-7EC6BC26472D}" type="presParOf" srcId="{9ED1DFD0-0149-4AEE-80BC-0766D24F833D}" destId="{41259A89-7BED-4F59-BFE4-D2A880AEDF77}" srcOrd="0" destOrd="0" presId="urn:microsoft.com/office/officeart/2005/8/layout/orgChart1"/>
    <dgm:cxn modelId="{3F2F7641-C9EC-449C-AA1A-2E6075D06BA9}" type="presParOf" srcId="{41259A89-7BED-4F59-BFE4-D2A880AEDF77}" destId="{3889595A-4BED-4490-BA91-994C06A9D564}" srcOrd="0" destOrd="0" presId="urn:microsoft.com/office/officeart/2005/8/layout/orgChart1"/>
    <dgm:cxn modelId="{0A080515-193B-4F34-A59E-91AABB5415E4}" type="presParOf" srcId="{41259A89-7BED-4F59-BFE4-D2A880AEDF77}" destId="{31B6805B-0A40-496C-8DD1-E38D20EB5E2A}" srcOrd="1" destOrd="0" presId="urn:microsoft.com/office/officeart/2005/8/layout/orgChart1"/>
    <dgm:cxn modelId="{9D60E57C-EA89-4380-B44B-BCD5241DDECC}" type="presParOf" srcId="{9ED1DFD0-0149-4AEE-80BC-0766D24F833D}" destId="{256EFCBA-2F90-4DEE-B299-92FD2E142AC1}" srcOrd="1" destOrd="0" presId="urn:microsoft.com/office/officeart/2005/8/layout/orgChart1"/>
    <dgm:cxn modelId="{50C336A4-91CD-4384-B892-C10285C11118}" type="presParOf" srcId="{9ED1DFD0-0149-4AEE-80BC-0766D24F833D}" destId="{FDE2F754-10C5-4740-8C7F-D4BEA98A94F6}" srcOrd="2" destOrd="0" presId="urn:microsoft.com/office/officeart/2005/8/layout/orgChart1"/>
    <dgm:cxn modelId="{554AF25E-8CF3-4658-A86C-8D98673C0F65}" type="presParOf" srcId="{C559A1A2-B452-4524-A95A-67F32DE60255}" destId="{06B2CF6F-DBB1-44F4-A908-AF043FF51E02}" srcOrd="1" destOrd="0" presId="urn:microsoft.com/office/officeart/2005/8/layout/orgChart1"/>
    <dgm:cxn modelId="{8B9D1B21-8379-4A87-AA7A-F1B3CF185F34}" type="presParOf" srcId="{06B2CF6F-DBB1-44F4-A908-AF043FF51E02}" destId="{53D56D87-2815-4C6E-B364-028A53337EB5}" srcOrd="0" destOrd="0" presId="urn:microsoft.com/office/officeart/2005/8/layout/orgChart1"/>
    <dgm:cxn modelId="{046FAA49-7184-4CC5-B633-AF16F239C263}" type="presParOf" srcId="{53D56D87-2815-4C6E-B364-028A53337EB5}" destId="{FCDB8BC9-8F15-46B1-8EDF-30B63621BE7B}" srcOrd="0" destOrd="0" presId="urn:microsoft.com/office/officeart/2005/8/layout/orgChart1"/>
    <dgm:cxn modelId="{420FCD73-63E8-4145-9EA6-513E341B8073}" type="presParOf" srcId="{53D56D87-2815-4C6E-B364-028A53337EB5}" destId="{7C549CB4-D6B2-438C-9800-F821A8EF74E2}" srcOrd="1" destOrd="0" presId="urn:microsoft.com/office/officeart/2005/8/layout/orgChart1"/>
    <dgm:cxn modelId="{32C34C6C-58A5-49C1-AE28-21A6D588214B}" type="presParOf" srcId="{06B2CF6F-DBB1-44F4-A908-AF043FF51E02}" destId="{FD18EA13-C50D-4022-B9F6-8CE76897149C}" srcOrd="1" destOrd="0" presId="urn:microsoft.com/office/officeart/2005/8/layout/orgChart1"/>
    <dgm:cxn modelId="{6774C0F4-C76E-491E-B3C2-B369A996E62D}" type="presParOf" srcId="{FD18EA13-C50D-4022-B9F6-8CE76897149C}" destId="{E0C6EDEB-10AC-4678-8058-1C4A67A6C421}" srcOrd="0" destOrd="0" presId="urn:microsoft.com/office/officeart/2005/8/layout/orgChart1"/>
    <dgm:cxn modelId="{E06FD620-61FA-44A9-B1C5-7195AEC09C6D}" type="presParOf" srcId="{FD18EA13-C50D-4022-B9F6-8CE76897149C}" destId="{FF108201-527D-474E-A231-101504017E2D}" srcOrd="1" destOrd="0" presId="urn:microsoft.com/office/officeart/2005/8/layout/orgChart1"/>
    <dgm:cxn modelId="{92113734-5359-4EAE-A1F9-8D197A23C7C7}" type="presParOf" srcId="{FF108201-527D-474E-A231-101504017E2D}" destId="{5C034394-564A-4419-88F1-5535864B30AF}" srcOrd="0" destOrd="0" presId="urn:microsoft.com/office/officeart/2005/8/layout/orgChart1"/>
    <dgm:cxn modelId="{75571350-63D8-400A-AE2C-7A39BB7F8E82}" type="presParOf" srcId="{5C034394-564A-4419-88F1-5535864B30AF}" destId="{C52C229C-FFDF-4A21-A769-1E4411A54B24}" srcOrd="0" destOrd="0" presId="urn:microsoft.com/office/officeart/2005/8/layout/orgChart1"/>
    <dgm:cxn modelId="{0D0CA691-0627-46B9-9128-4544D843AEA5}" type="presParOf" srcId="{5C034394-564A-4419-88F1-5535864B30AF}" destId="{0E0FF8EA-A747-431F-BCC8-40E98245F6DE}" srcOrd="1" destOrd="0" presId="urn:microsoft.com/office/officeart/2005/8/layout/orgChart1"/>
    <dgm:cxn modelId="{DDE0B655-F7CE-452E-B64A-8FC4FA3E366D}" type="presParOf" srcId="{FF108201-527D-474E-A231-101504017E2D}" destId="{60D67A1D-BEF1-4F1B-B32F-79AB20E53BDD}" srcOrd="1" destOrd="0" presId="urn:microsoft.com/office/officeart/2005/8/layout/orgChart1"/>
    <dgm:cxn modelId="{F0148EFC-9211-4B05-BB16-EE35BF12A132}" type="presParOf" srcId="{60D67A1D-BEF1-4F1B-B32F-79AB20E53BDD}" destId="{C5BF11A8-852A-4BAC-A8E5-D9CF7845B40D}" srcOrd="0" destOrd="0" presId="urn:microsoft.com/office/officeart/2005/8/layout/orgChart1"/>
    <dgm:cxn modelId="{161287EA-EE91-445B-B446-188C060DB28C}" type="presParOf" srcId="{60D67A1D-BEF1-4F1B-B32F-79AB20E53BDD}" destId="{AD6FE85D-FD66-48C3-B1C6-C5042D3FA76C}" srcOrd="1" destOrd="0" presId="urn:microsoft.com/office/officeart/2005/8/layout/orgChart1"/>
    <dgm:cxn modelId="{651E63E0-2895-41AA-ADA5-A051F9FFAAB8}" type="presParOf" srcId="{AD6FE85D-FD66-48C3-B1C6-C5042D3FA76C}" destId="{0B2CF3D0-7B6E-47F2-944A-FF128FF97879}" srcOrd="0" destOrd="0" presId="urn:microsoft.com/office/officeart/2005/8/layout/orgChart1"/>
    <dgm:cxn modelId="{52AE6C6F-4E9A-43B5-A8F1-F8575EBE7290}" type="presParOf" srcId="{0B2CF3D0-7B6E-47F2-944A-FF128FF97879}" destId="{34C6C9F4-769C-40BE-A159-5A003477882D}" srcOrd="0" destOrd="0" presId="urn:microsoft.com/office/officeart/2005/8/layout/orgChart1"/>
    <dgm:cxn modelId="{EA1C6F61-7F63-4400-98FF-3975981CCECA}" type="presParOf" srcId="{0B2CF3D0-7B6E-47F2-944A-FF128FF97879}" destId="{5C878495-704A-4E7E-92E7-C8CF96FD12A4}" srcOrd="1" destOrd="0" presId="urn:microsoft.com/office/officeart/2005/8/layout/orgChart1"/>
    <dgm:cxn modelId="{4C6557E1-75EC-4FA5-9C68-7A7F0B6C74E9}" type="presParOf" srcId="{AD6FE85D-FD66-48C3-B1C6-C5042D3FA76C}" destId="{9CCB7618-1FAC-476A-9D74-82994F70E66B}" srcOrd="1" destOrd="0" presId="urn:microsoft.com/office/officeart/2005/8/layout/orgChart1"/>
    <dgm:cxn modelId="{C5F99B84-59C3-46D7-A068-330538AE75E1}" type="presParOf" srcId="{AD6FE85D-FD66-48C3-B1C6-C5042D3FA76C}" destId="{67C142DC-D4D7-4A7C-8FCB-DFFC88A7603B}" srcOrd="2" destOrd="0" presId="urn:microsoft.com/office/officeart/2005/8/layout/orgChart1"/>
    <dgm:cxn modelId="{959D64AF-9210-428C-8EF7-1939DA9AD1F9}" type="presParOf" srcId="{60D67A1D-BEF1-4F1B-B32F-79AB20E53BDD}" destId="{5769BB01-F4FD-4CFF-9014-18D5FDE614B3}" srcOrd="2" destOrd="0" presId="urn:microsoft.com/office/officeart/2005/8/layout/orgChart1"/>
    <dgm:cxn modelId="{C8C4560E-51E7-4892-BD27-29B3F6E2E5E6}" type="presParOf" srcId="{60D67A1D-BEF1-4F1B-B32F-79AB20E53BDD}" destId="{F14E4E3A-3110-4A31-BF0F-06B84798DD76}" srcOrd="3" destOrd="0" presId="urn:microsoft.com/office/officeart/2005/8/layout/orgChart1"/>
    <dgm:cxn modelId="{3C35FE1E-2D22-4A0C-896F-633F2C8BC1F0}" type="presParOf" srcId="{F14E4E3A-3110-4A31-BF0F-06B84798DD76}" destId="{D20F578A-91C1-4454-9BA4-C1440FD1924B}" srcOrd="0" destOrd="0" presId="urn:microsoft.com/office/officeart/2005/8/layout/orgChart1"/>
    <dgm:cxn modelId="{F9AC6390-1CB9-4315-A42D-670D5633B7BB}" type="presParOf" srcId="{D20F578A-91C1-4454-9BA4-C1440FD1924B}" destId="{F4FF8C03-15AB-4468-9065-30EE33BF2898}" srcOrd="0" destOrd="0" presId="urn:microsoft.com/office/officeart/2005/8/layout/orgChart1"/>
    <dgm:cxn modelId="{BBEAAC88-1A96-4FE1-AB14-241F7A57C8AA}" type="presParOf" srcId="{D20F578A-91C1-4454-9BA4-C1440FD1924B}" destId="{FDBDCBA5-A18B-4C25-98FF-085272CF316A}" srcOrd="1" destOrd="0" presId="urn:microsoft.com/office/officeart/2005/8/layout/orgChart1"/>
    <dgm:cxn modelId="{71EC8B2C-77DB-487D-A82B-A062F177534B}" type="presParOf" srcId="{F14E4E3A-3110-4A31-BF0F-06B84798DD76}" destId="{69F09A83-43EF-48FF-9B80-23E93F2F748C}" srcOrd="1" destOrd="0" presId="urn:microsoft.com/office/officeart/2005/8/layout/orgChart1"/>
    <dgm:cxn modelId="{97528068-7C92-47B0-9226-8C2D11632A17}" type="presParOf" srcId="{F14E4E3A-3110-4A31-BF0F-06B84798DD76}" destId="{1DD91B9E-8BCC-46DC-A5D2-A38C8A7DD9A3}" srcOrd="2" destOrd="0" presId="urn:microsoft.com/office/officeart/2005/8/layout/orgChart1"/>
    <dgm:cxn modelId="{0892C2AF-B21E-4C2C-834D-9F8F901C2568}" type="presParOf" srcId="{FF108201-527D-474E-A231-101504017E2D}" destId="{049CD9DB-B44A-424D-91FB-D57EEADF1A8B}" srcOrd="2" destOrd="0" presId="urn:microsoft.com/office/officeart/2005/8/layout/orgChart1"/>
    <dgm:cxn modelId="{66ECB586-5076-45D0-A62B-1C6ABA64A2A2}" type="presParOf" srcId="{FD18EA13-C50D-4022-B9F6-8CE76897149C}" destId="{6DDA002E-5FEA-4E88-8D2C-B4B9F0648B33}" srcOrd="2" destOrd="0" presId="urn:microsoft.com/office/officeart/2005/8/layout/orgChart1"/>
    <dgm:cxn modelId="{79FFC46F-72EC-4B88-955D-57DADC9FBC0B}" type="presParOf" srcId="{FD18EA13-C50D-4022-B9F6-8CE76897149C}" destId="{3F1D8D55-89FB-413C-A514-D42F361472CF}" srcOrd="3" destOrd="0" presId="urn:microsoft.com/office/officeart/2005/8/layout/orgChart1"/>
    <dgm:cxn modelId="{210423C5-0D5C-45C2-B9BD-E584FDD37477}" type="presParOf" srcId="{3F1D8D55-89FB-413C-A514-D42F361472CF}" destId="{5E7D55B5-A428-4808-9DBD-A37C1FFA246D}" srcOrd="0" destOrd="0" presId="urn:microsoft.com/office/officeart/2005/8/layout/orgChart1"/>
    <dgm:cxn modelId="{45DE7EF5-66A5-4052-ACD2-C7999435F963}" type="presParOf" srcId="{5E7D55B5-A428-4808-9DBD-A37C1FFA246D}" destId="{27FB3D7F-FB87-45EC-9BF7-2CA9E51413E8}" srcOrd="0" destOrd="0" presId="urn:microsoft.com/office/officeart/2005/8/layout/orgChart1"/>
    <dgm:cxn modelId="{37C50E05-F33A-424F-8EDD-E1C38181A93E}" type="presParOf" srcId="{5E7D55B5-A428-4808-9DBD-A37C1FFA246D}" destId="{833FD037-241A-4FFF-AC9B-4E4959724980}" srcOrd="1" destOrd="0" presId="urn:microsoft.com/office/officeart/2005/8/layout/orgChart1"/>
    <dgm:cxn modelId="{AA1EDFC5-4CE2-42F9-9679-1A821E6D3C02}" type="presParOf" srcId="{3F1D8D55-89FB-413C-A514-D42F361472CF}" destId="{124DA1C2-89D8-426E-A0E4-FDA128D198C8}" srcOrd="1" destOrd="0" presId="urn:microsoft.com/office/officeart/2005/8/layout/orgChart1"/>
    <dgm:cxn modelId="{7349D3A2-555A-4DF1-8C11-01C9C0FDBBD2}" type="presParOf" srcId="{124DA1C2-89D8-426E-A0E4-FDA128D198C8}" destId="{49EE366A-3CD7-4A89-900C-B1FEB5547701}" srcOrd="0" destOrd="0" presId="urn:microsoft.com/office/officeart/2005/8/layout/orgChart1"/>
    <dgm:cxn modelId="{65AEA64A-3235-43E6-BF33-941C2A9CAFCC}" type="presParOf" srcId="{124DA1C2-89D8-426E-A0E4-FDA128D198C8}" destId="{02418243-ED8B-401E-BD35-C87266DF118D}" srcOrd="1" destOrd="0" presId="urn:microsoft.com/office/officeart/2005/8/layout/orgChart1"/>
    <dgm:cxn modelId="{744910DA-2970-4659-8DAC-C3504E6EEFCA}" type="presParOf" srcId="{02418243-ED8B-401E-BD35-C87266DF118D}" destId="{D038E0E1-844C-4138-AE76-6CB47826CDDA}" srcOrd="0" destOrd="0" presId="urn:microsoft.com/office/officeart/2005/8/layout/orgChart1"/>
    <dgm:cxn modelId="{E46308FD-F560-4352-8E93-64ADABBC7FBE}" type="presParOf" srcId="{D038E0E1-844C-4138-AE76-6CB47826CDDA}" destId="{9FC7DD02-34AE-4BD2-87C2-3AFD40CD7035}" srcOrd="0" destOrd="0" presId="urn:microsoft.com/office/officeart/2005/8/layout/orgChart1"/>
    <dgm:cxn modelId="{4D74C947-3282-4FD0-9236-413A4915CCFE}" type="presParOf" srcId="{D038E0E1-844C-4138-AE76-6CB47826CDDA}" destId="{65FB7AF1-B332-4B8A-98E0-6D36A782F188}" srcOrd="1" destOrd="0" presId="urn:microsoft.com/office/officeart/2005/8/layout/orgChart1"/>
    <dgm:cxn modelId="{BD25EDB1-19C6-401E-81CB-D6DB3A2E9AF3}" type="presParOf" srcId="{02418243-ED8B-401E-BD35-C87266DF118D}" destId="{8FF854A5-C6DB-4D8B-BB10-EDFFB1BFDBDD}" srcOrd="1" destOrd="0" presId="urn:microsoft.com/office/officeart/2005/8/layout/orgChart1"/>
    <dgm:cxn modelId="{7C16A7CA-8066-4E92-B152-90A6F13ABDEB}" type="presParOf" srcId="{8FF854A5-C6DB-4D8B-BB10-EDFFB1BFDBDD}" destId="{5E34C714-B38E-4E5D-970C-BE188C8190D6}" srcOrd="0" destOrd="0" presId="urn:microsoft.com/office/officeart/2005/8/layout/orgChart1"/>
    <dgm:cxn modelId="{BAD95844-18AC-431D-83F1-23E67758BCE7}" type="presParOf" srcId="{8FF854A5-C6DB-4D8B-BB10-EDFFB1BFDBDD}" destId="{65430C5D-3893-49F2-8A42-C5C4157414EC}" srcOrd="1" destOrd="0" presId="urn:microsoft.com/office/officeart/2005/8/layout/orgChart1"/>
    <dgm:cxn modelId="{A9CC7633-8D1D-46CF-82F5-436D6634324A}" type="presParOf" srcId="{65430C5D-3893-49F2-8A42-C5C4157414EC}" destId="{51BB1ED0-E68F-41BA-A823-00AA398FCC87}" srcOrd="0" destOrd="0" presId="urn:microsoft.com/office/officeart/2005/8/layout/orgChart1"/>
    <dgm:cxn modelId="{54577CC0-530A-448D-ACAB-68636FF9632D}" type="presParOf" srcId="{51BB1ED0-E68F-41BA-A823-00AA398FCC87}" destId="{1AC80AEA-8B43-4551-9F6B-5E8C5D3EB97B}" srcOrd="0" destOrd="0" presId="urn:microsoft.com/office/officeart/2005/8/layout/orgChart1"/>
    <dgm:cxn modelId="{F70A84FD-103A-46AA-B4E3-720F5B74D05D}" type="presParOf" srcId="{51BB1ED0-E68F-41BA-A823-00AA398FCC87}" destId="{1A91B521-05C2-4DDE-AF54-4F4D7F8E5A4B}" srcOrd="1" destOrd="0" presId="urn:microsoft.com/office/officeart/2005/8/layout/orgChart1"/>
    <dgm:cxn modelId="{BDCB6D5A-836B-4117-BCA7-5C3B91FFDBCA}" type="presParOf" srcId="{65430C5D-3893-49F2-8A42-C5C4157414EC}" destId="{A96ED34C-1016-4C8F-B660-00DE0920C957}" srcOrd="1" destOrd="0" presId="urn:microsoft.com/office/officeart/2005/8/layout/orgChart1"/>
    <dgm:cxn modelId="{6FD3C416-2BE5-4BE1-A822-A032095D8ED2}" type="presParOf" srcId="{65430C5D-3893-49F2-8A42-C5C4157414EC}" destId="{C3F6CC56-1478-4227-9760-C1E9C675EAC0}" srcOrd="2" destOrd="0" presId="urn:microsoft.com/office/officeart/2005/8/layout/orgChart1"/>
    <dgm:cxn modelId="{AABB8C33-7452-485A-8436-D4573ACCEB27}" type="presParOf" srcId="{8FF854A5-C6DB-4D8B-BB10-EDFFB1BFDBDD}" destId="{9FE49580-D15F-4AFF-BE1E-54E44014D7A9}" srcOrd="2" destOrd="0" presId="urn:microsoft.com/office/officeart/2005/8/layout/orgChart1"/>
    <dgm:cxn modelId="{1FDB7091-EF34-457A-994C-78C07F376653}" type="presParOf" srcId="{8FF854A5-C6DB-4D8B-BB10-EDFFB1BFDBDD}" destId="{B3851FD0-40A1-4EE7-BB08-79C31A9674FE}" srcOrd="3" destOrd="0" presId="urn:microsoft.com/office/officeart/2005/8/layout/orgChart1"/>
    <dgm:cxn modelId="{5D05B827-52D9-4309-A151-C577FF883202}" type="presParOf" srcId="{B3851FD0-40A1-4EE7-BB08-79C31A9674FE}" destId="{D2C84334-08AC-49A5-9C7A-63FA3B2FB431}" srcOrd="0" destOrd="0" presId="urn:microsoft.com/office/officeart/2005/8/layout/orgChart1"/>
    <dgm:cxn modelId="{E34012B0-C9ED-4CB7-8629-96A7095FB318}" type="presParOf" srcId="{D2C84334-08AC-49A5-9C7A-63FA3B2FB431}" destId="{E489AD1F-CB5D-464C-B173-7E39EC2BF056}" srcOrd="0" destOrd="0" presId="urn:microsoft.com/office/officeart/2005/8/layout/orgChart1"/>
    <dgm:cxn modelId="{4A4416D7-0635-4428-AF20-2DEF8A57A40A}" type="presParOf" srcId="{D2C84334-08AC-49A5-9C7A-63FA3B2FB431}" destId="{BDAC3997-3041-4FB6-AD3D-554B88A865D7}" srcOrd="1" destOrd="0" presId="urn:microsoft.com/office/officeart/2005/8/layout/orgChart1"/>
    <dgm:cxn modelId="{C0EF636C-E3B5-405B-8CA4-9766CAAC33DD}" type="presParOf" srcId="{B3851FD0-40A1-4EE7-BB08-79C31A9674FE}" destId="{EC50CA7C-0E12-4AD7-9B05-C6592EBF0230}" srcOrd="1" destOrd="0" presId="urn:microsoft.com/office/officeart/2005/8/layout/orgChart1"/>
    <dgm:cxn modelId="{069731F9-DAEA-4BD1-BE35-2B42ACFA7EB9}" type="presParOf" srcId="{B3851FD0-40A1-4EE7-BB08-79C31A9674FE}" destId="{4D72F5DF-D873-4AE2-8292-0158DF46999F}" srcOrd="2" destOrd="0" presId="urn:microsoft.com/office/officeart/2005/8/layout/orgChart1"/>
    <dgm:cxn modelId="{AA3914BB-98CB-4B4E-8090-D70C104FB346}" type="presParOf" srcId="{02418243-ED8B-401E-BD35-C87266DF118D}" destId="{E1A089F3-96BC-4877-B8F2-3087BAA805BD}" srcOrd="2" destOrd="0" presId="urn:microsoft.com/office/officeart/2005/8/layout/orgChart1"/>
    <dgm:cxn modelId="{9835A9CD-CE04-4BA8-AEF4-FFD5875C183C}" type="presParOf" srcId="{3F1D8D55-89FB-413C-A514-D42F361472CF}" destId="{10CDC5A5-FF93-430B-921A-3921B1DE8D8D}" srcOrd="2" destOrd="0" presId="urn:microsoft.com/office/officeart/2005/8/layout/orgChart1"/>
    <dgm:cxn modelId="{BC0F8774-6EC4-4AE7-A49E-927A322FE47F}" type="presParOf" srcId="{FD18EA13-C50D-4022-B9F6-8CE76897149C}" destId="{0FDF7396-6C46-4E89-B14B-87777F89ECB2}" srcOrd="4" destOrd="0" presId="urn:microsoft.com/office/officeart/2005/8/layout/orgChart1"/>
    <dgm:cxn modelId="{C2C6DA5E-01F3-4991-AAFD-2A59B6CDC9B8}" type="presParOf" srcId="{FD18EA13-C50D-4022-B9F6-8CE76897149C}" destId="{CDAE43E8-89B1-48EE-8B9E-B54364DE6A21}" srcOrd="5" destOrd="0" presId="urn:microsoft.com/office/officeart/2005/8/layout/orgChart1"/>
    <dgm:cxn modelId="{C84C53F9-04DD-40F4-B385-23D2757C03D4}" type="presParOf" srcId="{CDAE43E8-89B1-48EE-8B9E-B54364DE6A21}" destId="{7C2730AE-17AF-4A45-AC82-764E93F23F70}" srcOrd="0" destOrd="0" presId="urn:microsoft.com/office/officeart/2005/8/layout/orgChart1"/>
    <dgm:cxn modelId="{984CD994-EAD6-493B-8EC1-A50D838196E4}" type="presParOf" srcId="{7C2730AE-17AF-4A45-AC82-764E93F23F70}" destId="{F117593D-C960-4D0D-B1EB-4FD524A93D35}" srcOrd="0" destOrd="0" presId="urn:microsoft.com/office/officeart/2005/8/layout/orgChart1"/>
    <dgm:cxn modelId="{E4726910-5D14-4A4E-81BA-A20BAA34FF27}" type="presParOf" srcId="{7C2730AE-17AF-4A45-AC82-764E93F23F70}" destId="{A0015865-7D2E-4C7B-9D42-5ADABF079409}" srcOrd="1" destOrd="0" presId="urn:microsoft.com/office/officeart/2005/8/layout/orgChart1"/>
    <dgm:cxn modelId="{A24A9F37-F459-4FB2-A2D1-6B0CEE812309}" type="presParOf" srcId="{CDAE43E8-89B1-48EE-8B9E-B54364DE6A21}" destId="{EFB49FCD-64CE-4119-AA33-B9137E91B6B7}" srcOrd="1" destOrd="0" presId="urn:microsoft.com/office/officeart/2005/8/layout/orgChart1"/>
    <dgm:cxn modelId="{DA6E759A-5088-4FE6-9218-ED9E93111872}" type="presParOf" srcId="{EFB49FCD-64CE-4119-AA33-B9137E91B6B7}" destId="{F9DAC32D-0573-4ED7-91EE-9CB3717B01A2}" srcOrd="0" destOrd="0" presId="urn:microsoft.com/office/officeart/2005/8/layout/orgChart1"/>
    <dgm:cxn modelId="{895493A2-C3FD-416D-A6DE-FCA8C67495E4}" type="presParOf" srcId="{EFB49FCD-64CE-4119-AA33-B9137E91B6B7}" destId="{CE170D4D-B0EA-4C5D-A0D8-A7F9180C8585}" srcOrd="1" destOrd="0" presId="urn:microsoft.com/office/officeart/2005/8/layout/orgChart1"/>
    <dgm:cxn modelId="{E01AC9E1-E931-48D5-8125-51F3A9608EA6}" type="presParOf" srcId="{CE170D4D-B0EA-4C5D-A0D8-A7F9180C8585}" destId="{A97ED074-6C53-4534-BF2C-CE8461BD22D9}" srcOrd="0" destOrd="0" presId="urn:microsoft.com/office/officeart/2005/8/layout/orgChart1"/>
    <dgm:cxn modelId="{41AC9C2C-6BB7-4EB9-A018-F296F6F155EC}" type="presParOf" srcId="{A97ED074-6C53-4534-BF2C-CE8461BD22D9}" destId="{9EBA6827-8D9E-4250-9A0A-1F828368CDAA}" srcOrd="0" destOrd="0" presId="urn:microsoft.com/office/officeart/2005/8/layout/orgChart1"/>
    <dgm:cxn modelId="{F4CB71D9-E37C-45C8-AE6E-408676C242D3}" type="presParOf" srcId="{A97ED074-6C53-4534-BF2C-CE8461BD22D9}" destId="{2371B86C-E42A-4024-BB12-819B57D10DA2}" srcOrd="1" destOrd="0" presId="urn:microsoft.com/office/officeart/2005/8/layout/orgChart1"/>
    <dgm:cxn modelId="{BA4E0D68-B4E6-4336-8EBA-38A60DE50EA3}" type="presParOf" srcId="{CE170D4D-B0EA-4C5D-A0D8-A7F9180C8585}" destId="{77B8CD41-475B-4B6A-9F7D-29319AD441C9}" srcOrd="1" destOrd="0" presId="urn:microsoft.com/office/officeart/2005/8/layout/orgChart1"/>
    <dgm:cxn modelId="{083D1C66-5D90-4DF9-AE14-40E9D06431A6}" type="presParOf" srcId="{CE170D4D-B0EA-4C5D-A0D8-A7F9180C8585}" destId="{AC66B4E8-5445-4BD4-8D96-9C5B75AC28E5}" srcOrd="2" destOrd="0" presId="urn:microsoft.com/office/officeart/2005/8/layout/orgChart1"/>
    <dgm:cxn modelId="{B011E39A-0748-466D-B1EB-9DCFE4835846}" type="presParOf" srcId="{EFB49FCD-64CE-4119-AA33-B9137E91B6B7}" destId="{CF2DC701-8A9C-4018-BD2E-3B3D51466A19}" srcOrd="2" destOrd="0" presId="urn:microsoft.com/office/officeart/2005/8/layout/orgChart1"/>
    <dgm:cxn modelId="{7AE36A16-8CC6-40B3-9502-C122A2FA024E}" type="presParOf" srcId="{EFB49FCD-64CE-4119-AA33-B9137E91B6B7}" destId="{C594A6B0-8EE6-4B71-B9A9-79EE8EB30A96}" srcOrd="3" destOrd="0" presId="urn:microsoft.com/office/officeart/2005/8/layout/orgChart1"/>
    <dgm:cxn modelId="{44E0E814-FE14-4B4C-8B43-8E57E950FCAD}" type="presParOf" srcId="{C594A6B0-8EE6-4B71-B9A9-79EE8EB30A96}" destId="{454EF9C0-3993-48DB-B327-7A997D707126}" srcOrd="0" destOrd="0" presId="urn:microsoft.com/office/officeart/2005/8/layout/orgChart1"/>
    <dgm:cxn modelId="{2063DCC1-B0CE-431A-A2A1-F254A506ABE8}" type="presParOf" srcId="{454EF9C0-3993-48DB-B327-7A997D707126}" destId="{52294ED3-AA00-4C1C-B969-BC094C6DCE3E}" srcOrd="0" destOrd="0" presId="urn:microsoft.com/office/officeart/2005/8/layout/orgChart1"/>
    <dgm:cxn modelId="{71165E4D-8600-415F-8C2E-5D41E83518EB}" type="presParOf" srcId="{454EF9C0-3993-48DB-B327-7A997D707126}" destId="{F1BDCF67-E944-436E-BFEC-2D11D7302E74}" srcOrd="1" destOrd="0" presId="urn:microsoft.com/office/officeart/2005/8/layout/orgChart1"/>
    <dgm:cxn modelId="{E34F4DB1-39F9-447A-9D11-8B71CE4FC9B3}" type="presParOf" srcId="{C594A6B0-8EE6-4B71-B9A9-79EE8EB30A96}" destId="{0333C048-BD1E-4E77-B2AD-970B6CA7E5B9}" srcOrd="1" destOrd="0" presId="urn:microsoft.com/office/officeart/2005/8/layout/orgChart1"/>
    <dgm:cxn modelId="{ECD5A1C0-B4EE-497F-A65E-16E20DF9959B}" type="presParOf" srcId="{C594A6B0-8EE6-4B71-B9A9-79EE8EB30A96}" destId="{BEBD8E7D-0B9E-4974-81C1-CD63557A4E0C}" srcOrd="2" destOrd="0" presId="urn:microsoft.com/office/officeart/2005/8/layout/orgChart1"/>
    <dgm:cxn modelId="{CB614FDE-F367-49EA-951F-AFA27FA7D381}" type="presParOf" srcId="{CDAE43E8-89B1-48EE-8B9E-B54364DE6A21}" destId="{FAE11377-0475-425D-B94F-087792383E05}" srcOrd="2" destOrd="0" presId="urn:microsoft.com/office/officeart/2005/8/layout/orgChart1"/>
    <dgm:cxn modelId="{0CD8D62C-6492-4EEA-9C1A-02389BD5B6DE}" type="presParOf" srcId="{06B2CF6F-DBB1-44F4-A908-AF043FF51E02}" destId="{9EF27556-FBB0-4BE3-B440-FA334E56D3C4}" srcOrd="2" destOrd="0" presId="urn:microsoft.com/office/officeart/2005/8/layout/orgChart1"/>
    <dgm:cxn modelId="{E0ADE565-99B5-45F8-9549-7EA0B2C2AA04}" type="presParOf" srcId="{C559A1A2-B452-4524-A95A-67F32DE60255}" destId="{A74A1BD5-17CF-4791-B464-302785471133}" srcOrd="2" destOrd="0" presId="urn:microsoft.com/office/officeart/2005/8/layout/orgChart1"/>
    <dgm:cxn modelId="{0C4AC862-78DB-46DD-A9F3-45BC3C5CC963}" type="presParOf" srcId="{A74A1BD5-17CF-4791-B464-302785471133}" destId="{DE3049FA-AD25-4F0D-977C-21E9E01BBB91}" srcOrd="0" destOrd="0" presId="urn:microsoft.com/office/officeart/2005/8/layout/orgChart1"/>
    <dgm:cxn modelId="{1D882DB0-F104-43FA-B42B-D93DB521BC05}" type="presParOf" srcId="{DE3049FA-AD25-4F0D-977C-21E9E01BBB91}" destId="{F1384616-0F3D-4FC9-9068-D5DAA0FFB289}" srcOrd="0" destOrd="0" presId="urn:microsoft.com/office/officeart/2005/8/layout/orgChart1"/>
    <dgm:cxn modelId="{E93A9FD3-AD3D-498F-938F-4A84D6843704}" type="presParOf" srcId="{DE3049FA-AD25-4F0D-977C-21E9E01BBB91}" destId="{3B2D3BBC-E897-440A-8837-01A0D337B86A}" srcOrd="1" destOrd="0" presId="urn:microsoft.com/office/officeart/2005/8/layout/orgChart1"/>
    <dgm:cxn modelId="{5856D711-8952-4D4F-8089-AD259B5DE738}" type="presParOf" srcId="{A74A1BD5-17CF-4791-B464-302785471133}" destId="{BE0AA709-50BB-4FF1-AE8C-127428D1514C}" srcOrd="1" destOrd="0" presId="urn:microsoft.com/office/officeart/2005/8/layout/orgChart1"/>
    <dgm:cxn modelId="{FA6DA6DB-23AA-4EDA-AF26-0F288C912F50}" type="presParOf" srcId="{A74A1BD5-17CF-4791-B464-302785471133}" destId="{C1427D67-2BE5-49FD-A71F-0FC59D6840CB}" srcOrd="2" destOrd="0" presId="urn:microsoft.com/office/officeart/2005/8/layout/orgChart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0.08748</cdr:x>
      <cdr:y>0.95101</cdr:y>
    </cdr:from>
    <cdr:to>
      <cdr:x>0.82304</cdr:x>
      <cdr:y>1</cdr:y>
    </cdr:to>
    <cdr:sp macro="" textlink="">
      <cdr:nvSpPr>
        <cdr:cNvPr id="3" name="TextBox 2"/>
        <cdr:cNvSpPr txBox="1"/>
      </cdr:nvSpPr>
      <cdr:spPr>
        <a:xfrm xmlns:a="http://schemas.openxmlformats.org/drawingml/2006/main">
          <a:off x="670596" y="4252904"/>
          <a:ext cx="5638831" cy="21908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GB" sz="1100" b="1" dirty="0" smtClean="0">
              <a:sym typeface="Wingdings" panose="05000000000000000000" pitchFamily="2" charset="2"/>
            </a:rPr>
            <a:t>Least deprived-----------------------------------       ---------------------------Most deprived</a:t>
          </a:r>
          <a:endParaRPr lang="en-GB"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0.52484</cdr:x>
      <cdr:y>0.24304</cdr:y>
    </cdr:from>
    <cdr:to>
      <cdr:x>0.63595</cdr:x>
      <cdr:y>0.35237</cdr:y>
    </cdr:to>
    <cdr:sp macro="" textlink="">
      <cdr:nvSpPr>
        <cdr:cNvPr id="2" name="TextBox 1"/>
        <cdr:cNvSpPr txBox="1"/>
      </cdr:nvSpPr>
      <cdr:spPr>
        <a:xfrm xmlns:a="http://schemas.openxmlformats.org/drawingml/2006/main">
          <a:off x="4319195" y="1099969"/>
          <a:ext cx="914400" cy="49485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200" b="1" dirty="0" smtClean="0"/>
            <a:t>Total Life </a:t>
          </a:r>
        </a:p>
        <a:p xmlns:a="http://schemas.openxmlformats.org/drawingml/2006/main">
          <a:r>
            <a:rPr lang="en-GB" sz="1200" b="1" dirty="0"/>
            <a:t>E</a:t>
          </a:r>
          <a:r>
            <a:rPr lang="en-GB" sz="1200" b="1" dirty="0" smtClean="0"/>
            <a:t>xpectancy</a:t>
          </a:r>
          <a:endParaRPr lang="en-GB" sz="1200" b="1" dirty="0"/>
        </a:p>
      </cdr:txBody>
    </cdr:sp>
  </cdr:relSizeAnchor>
  <cdr:relSizeAnchor xmlns:cdr="http://schemas.openxmlformats.org/drawingml/2006/chartDrawing">
    <cdr:from>
      <cdr:x>0.07843</cdr:x>
      <cdr:y>0.42308</cdr:y>
    </cdr:from>
    <cdr:to>
      <cdr:x>0.18954</cdr:x>
      <cdr:y>0.53242</cdr:y>
    </cdr:to>
    <cdr:sp macro="" textlink="">
      <cdr:nvSpPr>
        <cdr:cNvPr id="5" name="TextBox 1"/>
        <cdr:cNvSpPr txBox="1"/>
      </cdr:nvSpPr>
      <cdr:spPr>
        <a:xfrm xmlns:a="http://schemas.openxmlformats.org/drawingml/2006/main">
          <a:off x="645459" y="1914862"/>
          <a:ext cx="914400" cy="494852"/>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200" b="1" dirty="0" smtClean="0"/>
            <a:t>Healthy Life </a:t>
          </a:r>
        </a:p>
        <a:p xmlns:a="http://schemas.openxmlformats.org/drawingml/2006/main">
          <a:r>
            <a:rPr lang="en-GB" sz="1200" b="1" dirty="0"/>
            <a:t>E</a:t>
          </a:r>
          <a:r>
            <a:rPr lang="en-GB" sz="1200" b="1" dirty="0" smtClean="0"/>
            <a:t>xpectancy</a:t>
          </a:r>
          <a:endParaRPr lang="en-GB" sz="1200" b="1" dirty="0"/>
        </a:p>
      </cdr:txBody>
    </cdr:sp>
  </cdr:relSizeAnchor>
  <cdr:relSizeAnchor xmlns:cdr="http://schemas.openxmlformats.org/drawingml/2006/chartDrawing">
    <cdr:from>
      <cdr:x>0.18497</cdr:x>
      <cdr:y>0.44032</cdr:y>
    </cdr:from>
    <cdr:to>
      <cdr:x>0.21765</cdr:x>
      <cdr:y>0.4831</cdr:y>
    </cdr:to>
    <cdr:sp macro="" textlink="">
      <cdr:nvSpPr>
        <cdr:cNvPr id="7" name="Straight Arrow Connector 6"/>
        <cdr:cNvSpPr/>
      </cdr:nvSpPr>
      <cdr:spPr>
        <a:xfrm xmlns:a="http://schemas.openxmlformats.org/drawingml/2006/main" flipV="1">
          <a:off x="1522206" y="1992853"/>
          <a:ext cx="268941" cy="193638"/>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0.54432</cdr:x>
      <cdr:y>0.33832</cdr:y>
    </cdr:from>
    <cdr:to>
      <cdr:x>0.577</cdr:x>
      <cdr:y>0.38111</cdr:y>
    </cdr:to>
    <cdr:sp macro="" textlink="">
      <cdr:nvSpPr>
        <cdr:cNvPr id="9" name="Straight Arrow Connector 8"/>
        <cdr:cNvSpPr/>
      </cdr:nvSpPr>
      <cdr:spPr>
        <a:xfrm xmlns:a="http://schemas.openxmlformats.org/drawingml/2006/main" flipH="1">
          <a:off x="4479537" y="1531226"/>
          <a:ext cx="268944" cy="193666"/>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0.31438</cdr:x>
      <cdr:y>0.41791</cdr:y>
    </cdr:from>
    <cdr:to>
      <cdr:x>0.42549</cdr:x>
      <cdr:y>0.47733</cdr:y>
    </cdr:to>
    <cdr:sp macro="" textlink="">
      <cdr:nvSpPr>
        <cdr:cNvPr id="12" name="TextBox 11"/>
        <cdr:cNvSpPr txBox="1"/>
      </cdr:nvSpPr>
      <cdr:spPr>
        <a:xfrm xmlns:a="http://schemas.openxmlformats.org/drawingml/2006/main">
          <a:off x="2587222" y="1891429"/>
          <a:ext cx="914391" cy="26893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GB" sz="1800" b="1" dirty="0" smtClean="0"/>
            <a:t>1d</a:t>
          </a:r>
          <a:endParaRPr lang="en-GB" sz="1800" b="1" dirty="0"/>
        </a:p>
      </cdr:txBody>
    </cdr:sp>
  </cdr:relSizeAnchor>
  <cdr:relSizeAnchor xmlns:cdr="http://schemas.openxmlformats.org/drawingml/2006/chartDrawing">
    <cdr:from>
      <cdr:x>0.30173</cdr:x>
      <cdr:y>0.29847</cdr:y>
    </cdr:from>
    <cdr:to>
      <cdr:x>0.41284</cdr:x>
      <cdr:y>0.3579</cdr:y>
    </cdr:to>
    <cdr:sp macro="" textlink="">
      <cdr:nvSpPr>
        <cdr:cNvPr id="13" name="TextBox 1"/>
        <cdr:cNvSpPr txBox="1"/>
      </cdr:nvSpPr>
      <cdr:spPr>
        <a:xfrm xmlns:a="http://schemas.openxmlformats.org/drawingml/2006/main">
          <a:off x="2483106" y="1350848"/>
          <a:ext cx="914391" cy="268978"/>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Calibri"/>
            </a:defRPr>
          </a:lvl1pPr>
          <a:lvl2pPr marL="457200" indent="0">
            <a:defRPr sz="1100">
              <a:latin typeface="Calibri"/>
            </a:defRPr>
          </a:lvl2pPr>
          <a:lvl3pPr marL="914400" indent="0">
            <a:defRPr sz="1100">
              <a:latin typeface="Calibri"/>
            </a:defRPr>
          </a:lvl3pPr>
          <a:lvl4pPr marL="1371600" indent="0">
            <a:defRPr sz="1100">
              <a:latin typeface="Calibri"/>
            </a:defRPr>
          </a:lvl4pPr>
          <a:lvl5pPr marL="1828800" indent="0">
            <a:defRPr sz="1100">
              <a:latin typeface="Calibri"/>
            </a:defRPr>
          </a:lvl5pPr>
          <a:lvl6pPr marL="2286000" indent="0">
            <a:defRPr sz="1100">
              <a:latin typeface="Calibri"/>
            </a:defRPr>
          </a:lvl6pPr>
          <a:lvl7pPr marL="2743200" indent="0">
            <a:defRPr sz="1100">
              <a:latin typeface="Calibri"/>
            </a:defRPr>
          </a:lvl7pPr>
          <a:lvl8pPr marL="3200400" indent="0">
            <a:defRPr sz="1100">
              <a:latin typeface="Calibri"/>
            </a:defRPr>
          </a:lvl8pPr>
          <a:lvl9pPr marL="3657600" indent="0">
            <a:defRPr sz="1100">
              <a:latin typeface="Calibri"/>
            </a:defRPr>
          </a:lvl9pPr>
        </a:lstStyle>
        <a:p xmlns:a="http://schemas.openxmlformats.org/drawingml/2006/main">
          <a:r>
            <a:rPr lang="en-GB" sz="1800" b="1" dirty="0" smtClean="0"/>
            <a:t>2+ d</a:t>
          </a:r>
          <a:endParaRPr lang="en-GB" sz="18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0.27619</cdr:x>
      <cdr:y>0.87275</cdr:y>
    </cdr:from>
    <cdr:to>
      <cdr:x>0.37115</cdr:x>
      <cdr:y>0.91935</cdr:y>
    </cdr:to>
    <cdr:sp macro="" textlink="">
      <cdr:nvSpPr>
        <cdr:cNvPr id="2" name="TextBox 2"/>
        <cdr:cNvSpPr txBox="1"/>
      </cdr:nvSpPr>
      <cdr:spPr>
        <a:xfrm xmlns:a="http://schemas.openxmlformats.org/drawingml/2006/main">
          <a:off x="1073332" y="3797625"/>
          <a:ext cx="369025" cy="202783"/>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2" y="2"/>
            <a:ext cx="2950529" cy="497047"/>
          </a:xfrm>
          <a:prstGeom prst="rect">
            <a:avLst/>
          </a:prstGeom>
        </p:spPr>
        <p:txBody>
          <a:bodyPr vert="horz" lIns="91841" tIns="45922" rIns="91841" bIns="45922" rtlCol="0"/>
          <a:lstStyle>
            <a:lvl1pPr algn="l">
              <a:defRPr sz="1200"/>
            </a:lvl1pPr>
          </a:lstStyle>
          <a:p>
            <a:endParaRPr lang="en-GB"/>
          </a:p>
        </p:txBody>
      </p:sp>
      <p:sp>
        <p:nvSpPr>
          <p:cNvPr id="3" name="Date Placeholder 2"/>
          <p:cNvSpPr>
            <a:spLocks noGrp="1"/>
          </p:cNvSpPr>
          <p:nvPr>
            <p:ph type="dt" sz="quarter" idx="1"/>
          </p:nvPr>
        </p:nvSpPr>
        <p:spPr>
          <a:xfrm>
            <a:off x="3855082" y="2"/>
            <a:ext cx="2950529" cy="497047"/>
          </a:xfrm>
          <a:prstGeom prst="rect">
            <a:avLst/>
          </a:prstGeom>
        </p:spPr>
        <p:txBody>
          <a:bodyPr vert="horz" lIns="91841" tIns="45922" rIns="91841" bIns="45922" rtlCol="0"/>
          <a:lstStyle>
            <a:lvl1pPr algn="r">
              <a:defRPr sz="1200"/>
            </a:lvl1pPr>
          </a:lstStyle>
          <a:p>
            <a:fld id="{837B48CD-5A57-4939-BAD0-A795FD44A277}" type="datetimeFigureOut">
              <a:rPr lang="en-GB" smtClean="0"/>
              <a:pPr/>
              <a:t>04/04/2016</a:t>
            </a:fld>
            <a:endParaRPr lang="en-GB"/>
          </a:p>
        </p:txBody>
      </p:sp>
      <p:sp>
        <p:nvSpPr>
          <p:cNvPr id="4" name="Footer Placeholder 3"/>
          <p:cNvSpPr>
            <a:spLocks noGrp="1"/>
          </p:cNvSpPr>
          <p:nvPr>
            <p:ph type="ftr" sz="quarter" idx="2"/>
          </p:nvPr>
        </p:nvSpPr>
        <p:spPr>
          <a:xfrm>
            <a:off x="2" y="9440693"/>
            <a:ext cx="2950529" cy="497046"/>
          </a:xfrm>
          <a:prstGeom prst="rect">
            <a:avLst/>
          </a:prstGeom>
        </p:spPr>
        <p:txBody>
          <a:bodyPr vert="horz" lIns="91841" tIns="45922" rIns="91841" bIns="45922" rtlCol="0" anchor="b"/>
          <a:lstStyle>
            <a:lvl1pPr algn="l">
              <a:defRPr sz="1200"/>
            </a:lvl1pPr>
          </a:lstStyle>
          <a:p>
            <a:endParaRPr lang="en-GB"/>
          </a:p>
        </p:txBody>
      </p:sp>
      <p:sp>
        <p:nvSpPr>
          <p:cNvPr id="5" name="Slide Number Placeholder 4"/>
          <p:cNvSpPr>
            <a:spLocks noGrp="1"/>
          </p:cNvSpPr>
          <p:nvPr>
            <p:ph type="sldNum" sz="quarter" idx="3"/>
          </p:nvPr>
        </p:nvSpPr>
        <p:spPr>
          <a:xfrm>
            <a:off x="3855082" y="9440693"/>
            <a:ext cx="2950529" cy="497046"/>
          </a:xfrm>
          <a:prstGeom prst="rect">
            <a:avLst/>
          </a:prstGeom>
        </p:spPr>
        <p:txBody>
          <a:bodyPr vert="horz" lIns="91841" tIns="45922" rIns="91841" bIns="45922" rtlCol="0" anchor="b"/>
          <a:lstStyle>
            <a:lvl1pPr algn="r">
              <a:defRPr sz="1200"/>
            </a:lvl1pPr>
          </a:lstStyle>
          <a:p>
            <a:fld id="{04CC7857-401D-4301-ACB5-DD4B9FEDACA8}" type="slidenum">
              <a:rPr lang="en-GB" smtClean="0"/>
              <a:pPr/>
              <a:t>‹#›</a:t>
            </a:fld>
            <a:endParaRPr lang="en-GB"/>
          </a:p>
        </p:txBody>
      </p:sp>
    </p:spTree>
    <p:extLst>
      <p:ext uri="{BB962C8B-B14F-4D97-AF65-F5344CB8AC3E}">
        <p14:creationId xmlns:p14="http://schemas.microsoft.com/office/powerpoint/2010/main" val="1075862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5"/>
            <a:ext cx="2949786" cy="498692"/>
          </a:xfrm>
          <a:prstGeom prst="rect">
            <a:avLst/>
          </a:prstGeom>
        </p:spPr>
        <p:txBody>
          <a:bodyPr vert="horz" lIns="91841" tIns="45922" rIns="91841" bIns="45922" rtlCol="0"/>
          <a:lstStyle>
            <a:lvl1pPr algn="l">
              <a:defRPr sz="1200"/>
            </a:lvl1pPr>
          </a:lstStyle>
          <a:p>
            <a:endParaRPr lang="en-GB"/>
          </a:p>
        </p:txBody>
      </p:sp>
      <p:sp>
        <p:nvSpPr>
          <p:cNvPr id="3" name="Date Placeholder 2"/>
          <p:cNvSpPr>
            <a:spLocks noGrp="1"/>
          </p:cNvSpPr>
          <p:nvPr>
            <p:ph type="dt" idx="1"/>
          </p:nvPr>
        </p:nvSpPr>
        <p:spPr>
          <a:xfrm>
            <a:off x="3855840" y="5"/>
            <a:ext cx="2949786" cy="498692"/>
          </a:xfrm>
          <a:prstGeom prst="rect">
            <a:avLst/>
          </a:prstGeom>
        </p:spPr>
        <p:txBody>
          <a:bodyPr vert="horz" lIns="91841" tIns="45922" rIns="91841" bIns="45922" rtlCol="0"/>
          <a:lstStyle>
            <a:lvl1pPr algn="r">
              <a:defRPr sz="1200"/>
            </a:lvl1pPr>
          </a:lstStyle>
          <a:p>
            <a:fld id="{98C415AF-BEE6-42A8-B206-A9ED78143FE3}" type="datetimeFigureOut">
              <a:rPr lang="en-GB" smtClean="0"/>
              <a:pPr/>
              <a:t>04/04/2016</a:t>
            </a:fld>
            <a:endParaRPr lang="en-GB"/>
          </a:p>
        </p:txBody>
      </p:sp>
      <p:sp>
        <p:nvSpPr>
          <p:cNvPr id="4" name="Slide Image Placeholder 3"/>
          <p:cNvSpPr>
            <a:spLocks noGrp="1" noRot="1" noChangeAspect="1"/>
          </p:cNvSpPr>
          <p:nvPr>
            <p:ph type="sldImg" idx="2"/>
          </p:nvPr>
        </p:nvSpPr>
        <p:spPr>
          <a:xfrm>
            <a:off x="1166813" y="1241425"/>
            <a:ext cx="4473575" cy="3355975"/>
          </a:xfrm>
          <a:prstGeom prst="rect">
            <a:avLst/>
          </a:prstGeom>
          <a:noFill/>
          <a:ln w="12700">
            <a:solidFill>
              <a:prstClr val="black"/>
            </a:solidFill>
          </a:ln>
        </p:spPr>
        <p:txBody>
          <a:bodyPr vert="horz" lIns="91841" tIns="45922" rIns="91841" bIns="45922" rtlCol="0" anchor="ctr"/>
          <a:lstStyle/>
          <a:p>
            <a:endParaRPr lang="en-GB"/>
          </a:p>
        </p:txBody>
      </p:sp>
      <p:sp>
        <p:nvSpPr>
          <p:cNvPr id="5" name="Notes Placeholder 4"/>
          <p:cNvSpPr>
            <a:spLocks noGrp="1"/>
          </p:cNvSpPr>
          <p:nvPr>
            <p:ph type="body" sz="quarter" idx="3"/>
          </p:nvPr>
        </p:nvSpPr>
        <p:spPr>
          <a:xfrm>
            <a:off x="680721" y="4783309"/>
            <a:ext cx="5445760" cy="3913614"/>
          </a:xfrm>
          <a:prstGeom prst="rect">
            <a:avLst/>
          </a:prstGeom>
        </p:spPr>
        <p:txBody>
          <a:bodyPr vert="horz" lIns="91841" tIns="45922" rIns="91841" bIns="4592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440648"/>
            <a:ext cx="2949786" cy="498691"/>
          </a:xfrm>
          <a:prstGeom prst="rect">
            <a:avLst/>
          </a:prstGeom>
        </p:spPr>
        <p:txBody>
          <a:bodyPr vert="horz" lIns="91841" tIns="45922" rIns="91841" bIns="45922" rtlCol="0" anchor="b"/>
          <a:lstStyle>
            <a:lvl1pPr algn="l">
              <a:defRPr sz="1200"/>
            </a:lvl1pPr>
          </a:lstStyle>
          <a:p>
            <a:endParaRPr lang="en-GB"/>
          </a:p>
        </p:txBody>
      </p:sp>
      <p:sp>
        <p:nvSpPr>
          <p:cNvPr id="7" name="Slide Number Placeholder 6"/>
          <p:cNvSpPr>
            <a:spLocks noGrp="1"/>
          </p:cNvSpPr>
          <p:nvPr>
            <p:ph type="sldNum" sz="quarter" idx="5"/>
          </p:nvPr>
        </p:nvSpPr>
        <p:spPr>
          <a:xfrm>
            <a:off x="3855840" y="9440648"/>
            <a:ext cx="2949786" cy="498691"/>
          </a:xfrm>
          <a:prstGeom prst="rect">
            <a:avLst/>
          </a:prstGeom>
        </p:spPr>
        <p:txBody>
          <a:bodyPr vert="horz" lIns="91841" tIns="45922" rIns="91841" bIns="45922" rtlCol="0" anchor="b"/>
          <a:lstStyle>
            <a:lvl1pPr algn="r">
              <a:defRPr sz="1200"/>
            </a:lvl1pPr>
          </a:lstStyle>
          <a:p>
            <a:fld id="{D0901899-B0AC-4349-A7F4-1B331D80E097}" type="slidenum">
              <a:rPr lang="en-GB" smtClean="0"/>
              <a:pPr/>
              <a:t>‹#›</a:t>
            </a:fld>
            <a:endParaRPr lang="en-GB"/>
          </a:p>
        </p:txBody>
      </p:sp>
    </p:spTree>
    <p:extLst>
      <p:ext uri="{BB962C8B-B14F-4D97-AF65-F5344CB8AC3E}">
        <p14:creationId xmlns:p14="http://schemas.microsoft.com/office/powerpoint/2010/main" val="29096453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1</a:t>
            </a:fld>
            <a:endParaRPr lang="en-GB"/>
          </a:p>
        </p:txBody>
      </p:sp>
    </p:spTree>
    <p:extLst>
      <p:ext uri="{BB962C8B-B14F-4D97-AF65-F5344CB8AC3E}">
        <p14:creationId xmlns:p14="http://schemas.microsoft.com/office/powerpoint/2010/main" val="2232306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Back pain – can be acute episode and can be cured</a:t>
            </a:r>
            <a:r>
              <a:rPr lang="en-GB" baseline="0" dirty="0" smtClean="0"/>
              <a:t> (</a:t>
            </a:r>
            <a:r>
              <a:rPr lang="en-GB" baseline="0" dirty="0" err="1" smtClean="0"/>
              <a:t>ie</a:t>
            </a:r>
            <a:r>
              <a:rPr lang="en-GB" baseline="0" dirty="0" smtClean="0"/>
              <a:t> therefore not chronic)</a:t>
            </a:r>
            <a:r>
              <a:rPr lang="en-GB" dirty="0" smtClean="0"/>
              <a:t> hence rejected from previous list.</a:t>
            </a:r>
            <a:r>
              <a:rPr lang="en-GB" baseline="0" dirty="0" smtClean="0"/>
              <a:t> If difficult to define chronic and severe back pain using a combination of frequency of contact for back pain in last year, plus medications prescribed and any injections or other interventions. Else most middle-aged people will have one episode of back pain ‘ever-recorded’. </a:t>
            </a:r>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30</a:t>
            </a:fld>
            <a:endParaRPr lang="en-GB"/>
          </a:p>
        </p:txBody>
      </p:sp>
    </p:spTree>
    <p:extLst>
      <p:ext uri="{BB962C8B-B14F-4D97-AF65-F5344CB8AC3E}">
        <p14:creationId xmlns:p14="http://schemas.microsoft.com/office/powerpoint/2010/main" val="1830483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01899-B0AC-4349-A7F4-1B331D80E097}" type="slidenum">
              <a:rPr lang="en-GB" smtClean="0"/>
              <a:t>41</a:t>
            </a:fld>
            <a:endParaRPr lang="en-GB"/>
          </a:p>
        </p:txBody>
      </p:sp>
    </p:spTree>
    <p:extLst>
      <p:ext uri="{BB962C8B-B14F-4D97-AF65-F5344CB8AC3E}">
        <p14:creationId xmlns:p14="http://schemas.microsoft.com/office/powerpoint/2010/main" val="736415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60% of cases</a:t>
            </a:r>
            <a:r>
              <a:rPr lang="en-GB" baseline="0" dirty="0" smtClean="0"/>
              <a:t> have ½ mentions per </a:t>
            </a:r>
            <a:r>
              <a:rPr lang="en-GB" baseline="0" dirty="0" err="1" smtClean="0"/>
              <a:t>MCoD</a:t>
            </a:r>
            <a:endParaRPr lang="en-GB" baseline="0" dirty="0" smtClean="0"/>
          </a:p>
          <a:p>
            <a:r>
              <a:rPr lang="en-GB" baseline="0" dirty="0" smtClean="0"/>
              <a:t> </a:t>
            </a:r>
          </a:p>
          <a:p>
            <a:r>
              <a:rPr lang="en-GB" baseline="0" dirty="0" smtClean="0"/>
              <a:t>Generally, more MM , more mentions (as </a:t>
            </a:r>
            <a:r>
              <a:rPr lang="en-GB" baseline="0" dirty="0" err="1" smtClean="0"/>
              <a:t>shd</a:t>
            </a:r>
            <a:r>
              <a:rPr lang="en-GB" baseline="0" dirty="0" smtClean="0"/>
              <a:t> be)</a:t>
            </a:r>
          </a:p>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48</a:t>
            </a:fld>
            <a:endParaRPr lang="en-GB"/>
          </a:p>
        </p:txBody>
      </p:sp>
    </p:spTree>
    <p:extLst>
      <p:ext uri="{BB962C8B-B14F-4D97-AF65-F5344CB8AC3E}">
        <p14:creationId xmlns:p14="http://schemas.microsoft.com/office/powerpoint/2010/main" val="23984299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shows the numbers of people with the different types of multimorbidity by age group, in the most and least deprived </a:t>
            </a:r>
            <a:r>
              <a:rPr lang="en-GB" dirty="0" err="1" smtClean="0"/>
              <a:t>deciles</a:t>
            </a:r>
            <a:r>
              <a:rPr lang="en-GB" dirty="0" smtClean="0"/>
              <a:t>, and, for comparison, also shows the numbers with no condition or one condition (mental or physical). Although multimorbidity is more common in older people, the shape of the population distribution means that the absolute numbers of people with multimorbidity vary less by age, and there are particularly large numbers of people in the most deprived </a:t>
            </a:r>
            <a:r>
              <a:rPr lang="en-GB" dirty="0" err="1" smtClean="0"/>
              <a:t>decile</a:t>
            </a:r>
            <a:r>
              <a:rPr lang="en-GB" dirty="0" smtClean="0"/>
              <a:t> with mental health problems (multiple or mixed).</a:t>
            </a:r>
            <a:endParaRPr lang="en-GB" dirty="0"/>
          </a:p>
        </p:txBody>
      </p:sp>
      <p:sp>
        <p:nvSpPr>
          <p:cNvPr id="4" name="Slide Number Placeholder 3"/>
          <p:cNvSpPr>
            <a:spLocks noGrp="1"/>
          </p:cNvSpPr>
          <p:nvPr>
            <p:ph type="sldNum" sz="quarter" idx="10"/>
          </p:nvPr>
        </p:nvSpPr>
        <p:spPr/>
        <p:txBody>
          <a:bodyPr/>
          <a:lstStyle/>
          <a:p>
            <a:fld id="{BF9A6E70-AC72-4FBA-AEE2-C2C9B38AB22A}" type="slidenum">
              <a:rPr lang="en-GB" smtClean="0"/>
              <a:t>50</a:t>
            </a:fld>
            <a:endParaRPr lang="en-GB"/>
          </a:p>
        </p:txBody>
      </p:sp>
    </p:spTree>
    <p:extLst>
      <p:ext uri="{BB962C8B-B14F-4D97-AF65-F5344CB8AC3E}">
        <p14:creationId xmlns:p14="http://schemas.microsoft.com/office/powerpoint/2010/main" val="14936311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01899-B0AC-4349-A7F4-1B331D80E097}" type="slidenum">
              <a:rPr lang="en-GB" smtClean="0"/>
              <a:t>53</a:t>
            </a:fld>
            <a:endParaRPr lang="en-GB"/>
          </a:p>
        </p:txBody>
      </p:sp>
    </p:spTree>
    <p:extLst>
      <p:ext uri="{BB962C8B-B14F-4D97-AF65-F5344CB8AC3E}">
        <p14:creationId xmlns:p14="http://schemas.microsoft.com/office/powerpoint/2010/main" val="13254333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54</a:t>
            </a:fld>
            <a:endParaRPr lang="en-GB"/>
          </a:p>
        </p:txBody>
      </p:sp>
    </p:spTree>
    <p:extLst>
      <p:ext uri="{BB962C8B-B14F-4D97-AF65-F5344CB8AC3E}">
        <p14:creationId xmlns:p14="http://schemas.microsoft.com/office/powerpoint/2010/main" val="32331586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r>
              <a:rPr lang="en-GB" dirty="0"/>
              <a:t>Flowchart gives an idea of the scale of the dataset. This is based on first-cut dataset with 10 diseases in-scope:</a:t>
            </a:r>
          </a:p>
          <a:p>
            <a:r>
              <a:rPr lang="en-GB" dirty="0"/>
              <a:t>AF, CHD, diabetes, dementia, depression, COPD, cancer, HF, CKD, stroke/TIA</a:t>
            </a:r>
          </a:p>
          <a:p>
            <a:r>
              <a:rPr lang="en-GB" dirty="0"/>
              <a:t>Step 1</a:t>
            </a:r>
          </a:p>
          <a:p>
            <a:pPr marL="286121" indent="-286121">
              <a:buFont typeface="Arial" panose="020B0604020202020204" pitchFamily="34" charset="0"/>
              <a:buChar char="•"/>
            </a:pPr>
            <a:r>
              <a:rPr lang="en-GB" dirty="0"/>
              <a:t>Remove patients who fail CPRD data quality standards (n=0)</a:t>
            </a:r>
          </a:p>
          <a:p>
            <a:pPr marL="286121" indent="-286121">
              <a:buFont typeface="Arial" panose="020B0604020202020204" pitchFamily="34" charset="0"/>
              <a:buChar char="•"/>
            </a:pPr>
            <a:r>
              <a:rPr lang="en-GB" dirty="0"/>
              <a:t>Remove patients who fail inclusion criteria for this study (n=0)</a:t>
            </a:r>
          </a:p>
          <a:p>
            <a:r>
              <a:rPr lang="en-GB" dirty="0"/>
              <a:t>Step 2</a:t>
            </a:r>
          </a:p>
          <a:p>
            <a:pPr marL="286121" indent="-286121" defTabSz="915589">
              <a:buFont typeface="Arial" panose="020B0604020202020204" pitchFamily="34" charset="0"/>
              <a:buChar char="•"/>
              <a:defRPr/>
            </a:pPr>
            <a:r>
              <a:rPr lang="en-GB" dirty="0"/>
              <a:t>Remove patients with date of entry and date of exit both before study period, or after study period (n=0)</a:t>
            </a:r>
          </a:p>
          <a:p>
            <a:pPr marL="286121" indent="-286121" defTabSz="915589">
              <a:buFont typeface="Arial" panose="020B0604020202020204" pitchFamily="34" charset="0"/>
              <a:buChar char="•"/>
              <a:defRPr/>
            </a:pPr>
            <a:r>
              <a:rPr lang="en-GB" dirty="0"/>
              <a:t>Visitors – patients who had only one consultation with the practice</a:t>
            </a:r>
          </a:p>
          <a:p>
            <a:pPr marL="286121" indent="-286121">
              <a:buFont typeface="Arial" panose="020B0604020202020204" pitchFamily="34" charset="0"/>
              <a:buChar char="•"/>
            </a:pPr>
            <a:endParaRPr lang="en-GB" dirty="0"/>
          </a:p>
          <a:p>
            <a:endParaRPr lang="en-GB" dirty="0"/>
          </a:p>
        </p:txBody>
      </p:sp>
      <p:sp>
        <p:nvSpPr>
          <p:cNvPr id="4" name="Slide Number Placeholder 3"/>
          <p:cNvSpPr>
            <a:spLocks noGrp="1"/>
          </p:cNvSpPr>
          <p:nvPr>
            <p:ph type="sldNum" sz="quarter" idx="10"/>
          </p:nvPr>
        </p:nvSpPr>
        <p:spPr/>
        <p:txBody>
          <a:bodyPr/>
          <a:lstStyle/>
          <a:p>
            <a:fld id="{4E76FD71-A8B9-4682-AE0B-E14F94D9548C}" type="slidenum">
              <a:rPr lang="en-GB" smtClean="0"/>
              <a:pPr/>
              <a:t>56</a:t>
            </a:fld>
            <a:endParaRPr lang="en-GB"/>
          </a:p>
        </p:txBody>
      </p:sp>
    </p:spTree>
    <p:extLst>
      <p:ext uri="{BB962C8B-B14F-4D97-AF65-F5344CB8AC3E}">
        <p14:creationId xmlns:p14="http://schemas.microsoft.com/office/powerpoint/2010/main" val="910530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76FD71-A8B9-4682-AE0B-E14F94D9548C}" type="slidenum">
              <a:rPr lang="en-GB" smtClean="0"/>
              <a:pPr/>
              <a:t>57</a:t>
            </a:fld>
            <a:endParaRPr lang="en-GB"/>
          </a:p>
        </p:txBody>
      </p:sp>
    </p:spTree>
    <p:extLst>
      <p:ext uri="{BB962C8B-B14F-4D97-AF65-F5344CB8AC3E}">
        <p14:creationId xmlns:p14="http://schemas.microsoft.com/office/powerpoint/2010/main" val="16218839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r>
              <a:rPr lang="en-GB" dirty="0" err="1" smtClean="0"/>
              <a:t>Johanssen</a:t>
            </a:r>
            <a:r>
              <a:rPr lang="en-GB" dirty="0" smtClean="0"/>
              <a:t> et al.</a:t>
            </a:r>
            <a:r>
              <a:rPr lang="en-GB" baseline="0" dirty="0" smtClean="0"/>
              <a:t> </a:t>
            </a:r>
            <a:r>
              <a:rPr lang="en-GB" dirty="0" smtClean="0"/>
              <a:t>'Incidence of newly diagnosed heart failure in UK general practice‘. Excluded </a:t>
            </a:r>
            <a:r>
              <a:rPr lang="en-GB" dirty="0"/>
              <a:t>patients with a diagnosis of heart</a:t>
            </a:r>
          </a:p>
          <a:p>
            <a:r>
              <a:rPr lang="en-GB" dirty="0"/>
              <a:t>failure or cancer before that time and pregnant women. </a:t>
            </a:r>
          </a:p>
        </p:txBody>
      </p:sp>
      <p:sp>
        <p:nvSpPr>
          <p:cNvPr id="4" name="Slide Number Placeholder 3"/>
          <p:cNvSpPr>
            <a:spLocks noGrp="1"/>
          </p:cNvSpPr>
          <p:nvPr>
            <p:ph type="sldNum" sz="quarter" idx="10"/>
          </p:nvPr>
        </p:nvSpPr>
        <p:spPr/>
        <p:txBody>
          <a:bodyPr/>
          <a:lstStyle/>
          <a:p>
            <a:fld id="{4E76FD71-A8B9-4682-AE0B-E14F94D9548C}" type="slidenum">
              <a:rPr lang="en-GB" smtClean="0"/>
              <a:pPr/>
              <a:t>58</a:t>
            </a:fld>
            <a:endParaRPr lang="en-GB"/>
          </a:p>
        </p:txBody>
      </p:sp>
    </p:spTree>
    <p:extLst>
      <p:ext uri="{BB962C8B-B14F-4D97-AF65-F5344CB8AC3E}">
        <p14:creationId xmlns:p14="http://schemas.microsoft.com/office/powerpoint/2010/main" val="34773517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76FD71-A8B9-4682-AE0B-E14F94D9548C}" type="slidenum">
              <a:rPr lang="en-GB" smtClean="0"/>
              <a:pPr/>
              <a:t>59</a:t>
            </a:fld>
            <a:endParaRPr lang="en-GB"/>
          </a:p>
        </p:txBody>
      </p:sp>
    </p:spTree>
    <p:extLst>
      <p:ext uri="{BB962C8B-B14F-4D97-AF65-F5344CB8AC3E}">
        <p14:creationId xmlns:p14="http://schemas.microsoft.com/office/powerpoint/2010/main" val="118960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8</a:t>
            </a:fld>
            <a:endParaRPr lang="en-GB"/>
          </a:p>
        </p:txBody>
      </p:sp>
    </p:spTree>
    <p:extLst>
      <p:ext uri="{BB962C8B-B14F-4D97-AF65-F5344CB8AC3E}">
        <p14:creationId xmlns:p14="http://schemas.microsoft.com/office/powerpoint/2010/main" val="1090364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r>
              <a:rPr lang="en-GB" dirty="0" smtClean="0"/>
              <a:t>(If prompted to discuss</a:t>
            </a:r>
            <a:r>
              <a:rPr lang="en-GB" baseline="0" dirty="0" smtClean="0"/>
              <a:t>: could be due to delays in registration, patients who die not captured on the register, CPRD definition including suspected cancer)</a:t>
            </a:r>
            <a:endParaRPr lang="en-GB" dirty="0"/>
          </a:p>
        </p:txBody>
      </p:sp>
      <p:sp>
        <p:nvSpPr>
          <p:cNvPr id="4" name="Slide Number Placeholder 3"/>
          <p:cNvSpPr>
            <a:spLocks noGrp="1"/>
          </p:cNvSpPr>
          <p:nvPr>
            <p:ph type="sldNum" sz="quarter" idx="10"/>
          </p:nvPr>
        </p:nvSpPr>
        <p:spPr/>
        <p:txBody>
          <a:bodyPr/>
          <a:lstStyle/>
          <a:p>
            <a:fld id="{4E76FD71-A8B9-4682-AE0B-E14F94D9548C}" type="slidenum">
              <a:rPr lang="en-GB" smtClean="0"/>
              <a:pPr/>
              <a:t>60</a:t>
            </a:fld>
            <a:endParaRPr lang="en-GB"/>
          </a:p>
        </p:txBody>
      </p:sp>
    </p:spTree>
    <p:extLst>
      <p:ext uri="{BB962C8B-B14F-4D97-AF65-F5344CB8AC3E}">
        <p14:creationId xmlns:p14="http://schemas.microsoft.com/office/powerpoint/2010/main" val="30518831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73575" cy="33559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E76FD71-A8B9-4682-AE0B-E14F94D9548C}" type="slidenum">
              <a:rPr lang="en-GB" smtClean="0"/>
              <a:pPr/>
              <a:t>61</a:t>
            </a:fld>
            <a:endParaRPr lang="en-GB"/>
          </a:p>
        </p:txBody>
      </p:sp>
    </p:spTree>
    <p:extLst>
      <p:ext uri="{BB962C8B-B14F-4D97-AF65-F5344CB8AC3E}">
        <p14:creationId xmlns:p14="http://schemas.microsoft.com/office/powerpoint/2010/main" val="11470929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9</a:t>
            </a:fld>
            <a:endParaRPr lang="en-GB"/>
          </a:p>
        </p:txBody>
      </p:sp>
    </p:spTree>
    <p:extLst>
      <p:ext uri="{BB962C8B-B14F-4D97-AF65-F5344CB8AC3E}">
        <p14:creationId xmlns:p14="http://schemas.microsoft.com/office/powerpoint/2010/main" val="86024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12</a:t>
            </a:fld>
            <a:endParaRPr lang="en-GB"/>
          </a:p>
        </p:txBody>
      </p:sp>
    </p:spTree>
    <p:extLst>
      <p:ext uri="{BB962C8B-B14F-4D97-AF65-F5344CB8AC3E}">
        <p14:creationId xmlns:p14="http://schemas.microsoft.com/office/powerpoint/2010/main" val="41470715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390360" y="994561"/>
            <a:ext cx="4025091" cy="3407236"/>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5873" tIns="42937" rIns="85873" bIns="42937" anchor="ctr"/>
          <a:lstStyle/>
          <a:p>
            <a:endParaRPr lang="en-GB"/>
          </a:p>
        </p:txBody>
      </p:sp>
      <p:sp>
        <p:nvSpPr>
          <p:cNvPr id="4098" name="Text Box 2"/>
          <p:cNvSpPr txBox="1">
            <a:spLocks noGrp="1" noChangeArrowheads="1"/>
          </p:cNvSpPr>
          <p:nvPr>
            <p:ph type="body"/>
          </p:nvPr>
        </p:nvSpPr>
        <p:spPr bwMode="auto">
          <a:xfrm>
            <a:off x="1038599" y="4731227"/>
            <a:ext cx="4735564" cy="378058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p>
            <a:pPr marL="80506" indent="-80506">
              <a:lnSpc>
                <a:spcPct val="93000"/>
              </a:lnSpc>
              <a:spcBef>
                <a:spcPct val="0"/>
              </a:spcBef>
              <a:buSzPct val="45000"/>
              <a:tabLst>
                <a:tab pos="679829" algn="l"/>
                <a:tab pos="1359657" algn="l"/>
                <a:tab pos="2039485" algn="l"/>
                <a:tab pos="2719314" algn="l"/>
                <a:tab pos="3399142" algn="l"/>
                <a:tab pos="4078971" algn="l"/>
                <a:tab pos="4758799" algn="l"/>
              </a:tabLst>
            </a:pPr>
            <a:r>
              <a:rPr lang="en-GB" altLang="en-US" dirty="0">
                <a:latin typeface="Arial" charset="0"/>
                <a:ea typeface="msgothic" charset="0"/>
                <a:cs typeface="msgothic" charset="0"/>
              </a:rPr>
              <a:t>Longitudinal nature of multiple linked data sources in </a:t>
            </a:r>
            <a:r>
              <a:rPr lang="en-GB" altLang="en-US" dirty="0" smtClean="0">
                <a:latin typeface="Arial" charset="0"/>
                <a:ea typeface="msgothic" charset="0"/>
                <a:cs typeface="msgothic" charset="0"/>
              </a:rPr>
              <a:t>CPRD. </a:t>
            </a:r>
            <a:r>
              <a:rPr lang="en-GB" altLang="en-US" dirty="0">
                <a:latin typeface="Arial" charset="0"/>
                <a:ea typeface="msgothic" charset="0"/>
                <a:cs typeface="msgothic" charset="0"/>
              </a:rPr>
              <a:t>ECG = Electrocardiography, STEMI = ST-segment elevation Myocardial Infarction, ACEI = Angiotensin-converting-enzyme Inhibitor</a:t>
            </a:r>
          </a:p>
        </p:txBody>
      </p:sp>
    </p:spTree>
    <p:extLst>
      <p:ext uri="{BB962C8B-B14F-4D97-AF65-F5344CB8AC3E}">
        <p14:creationId xmlns:p14="http://schemas.microsoft.com/office/powerpoint/2010/main" val="3741387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D0901899-B0AC-4349-A7F4-1B331D80E097}" type="slidenum">
              <a:rPr lang="en-GB" smtClean="0"/>
              <a:pPr/>
              <a:t>18</a:t>
            </a:fld>
            <a:endParaRPr lang="en-GB"/>
          </a:p>
        </p:txBody>
      </p:sp>
    </p:spTree>
    <p:extLst>
      <p:ext uri="{BB962C8B-B14F-4D97-AF65-F5344CB8AC3E}">
        <p14:creationId xmlns:p14="http://schemas.microsoft.com/office/powerpoint/2010/main" val="339789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pPr/>
              <a:t>21</a:t>
            </a:fld>
            <a:endParaRPr lang="en-GB"/>
          </a:p>
        </p:txBody>
      </p:sp>
    </p:spTree>
    <p:extLst>
      <p:ext uri="{BB962C8B-B14F-4D97-AF65-F5344CB8AC3E}">
        <p14:creationId xmlns:p14="http://schemas.microsoft.com/office/powerpoint/2010/main" val="40164351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D0901899-B0AC-4349-A7F4-1B331D80E097}" type="slidenum">
              <a:rPr lang="en-GB" smtClean="0"/>
              <a:pPr/>
              <a:t>27</a:t>
            </a:fld>
            <a:endParaRPr lang="en-GB"/>
          </a:p>
        </p:txBody>
      </p:sp>
    </p:spTree>
    <p:extLst>
      <p:ext uri="{BB962C8B-B14F-4D97-AF65-F5344CB8AC3E}">
        <p14:creationId xmlns:p14="http://schemas.microsoft.com/office/powerpoint/2010/main" val="1861542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smtClean="0"/>
              <a:t>Qof</a:t>
            </a:r>
            <a:r>
              <a:rPr lang="en-GB" dirty="0" smtClean="0"/>
              <a:t> prevalence or burden of </a:t>
            </a:r>
            <a:r>
              <a:rPr lang="en-GB" dirty="0" err="1" smtClean="0"/>
              <a:t>disaases</a:t>
            </a:r>
            <a:endParaRPr lang="en-GB" dirty="0" smtClean="0"/>
          </a:p>
          <a:p>
            <a:endParaRPr lang="en-GB" dirty="0"/>
          </a:p>
          <a:p>
            <a:r>
              <a:rPr lang="en-GB" dirty="0" smtClean="0"/>
              <a:t>Suggestion that may have been picked as amenable to change to reduce health inequality</a:t>
            </a:r>
            <a:endParaRPr lang="en-GB" dirty="0"/>
          </a:p>
        </p:txBody>
      </p:sp>
      <p:sp>
        <p:nvSpPr>
          <p:cNvPr id="4" name="Slide Number Placeholder 3"/>
          <p:cNvSpPr>
            <a:spLocks noGrp="1"/>
          </p:cNvSpPr>
          <p:nvPr>
            <p:ph type="sldNum" sz="quarter" idx="10"/>
          </p:nvPr>
        </p:nvSpPr>
        <p:spPr/>
        <p:txBody>
          <a:bodyPr/>
          <a:lstStyle/>
          <a:p>
            <a:fld id="{D0901899-B0AC-4349-A7F4-1B331D80E097}" type="slidenum">
              <a:rPr lang="en-GB" smtClean="0"/>
              <a:t>29</a:t>
            </a:fld>
            <a:endParaRPr lang="en-GB"/>
          </a:p>
        </p:txBody>
      </p:sp>
    </p:spTree>
    <p:extLst>
      <p:ext uri="{BB962C8B-B14F-4D97-AF65-F5344CB8AC3E}">
        <p14:creationId xmlns:p14="http://schemas.microsoft.com/office/powerpoint/2010/main" val="40198751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1"/>
            <a:ext cx="6417425" cy="453043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6483927" y="4632325"/>
            <a:ext cx="2660073" cy="2225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81075" y="673475"/>
            <a:ext cx="4413883" cy="2387600"/>
          </a:xfrm>
        </p:spPr>
        <p:txBody>
          <a:bodyPr anchor="b">
            <a:normAutofit/>
          </a:bodyPr>
          <a:lstStyle>
            <a:lvl1pPr algn="r">
              <a:defRPr sz="40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981075" y="3153150"/>
            <a:ext cx="4413883" cy="1377287"/>
          </a:xfrm>
        </p:spPr>
        <p:txBody>
          <a:bodyPr>
            <a:normAutofit/>
          </a:bodyPr>
          <a:lstStyle>
            <a:lvl1pPr marL="0" indent="0" algn="r">
              <a:buNone/>
              <a:defRPr sz="1800">
                <a:solidFill>
                  <a:schemeClr val="bg1"/>
                </a:solidFill>
                <a:latin typeface="Frutiger CE 55 Roman" panose="0200050304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53165" y="1"/>
            <a:ext cx="2690835" cy="1493129"/>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98321" y="4537961"/>
            <a:ext cx="4895098" cy="1923292"/>
          </a:xfrm>
          <a:prstGeom prst="rect">
            <a:avLst/>
          </a:prstGeom>
        </p:spPr>
      </p:pic>
    </p:spTree>
    <p:extLst>
      <p:ext uri="{BB962C8B-B14F-4D97-AF65-F5344CB8AC3E}">
        <p14:creationId xmlns:p14="http://schemas.microsoft.com/office/powerpoint/2010/main" val="2197435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11722267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36854982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3773632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4036047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35864287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4058862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841948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39707490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E8A8E5-DCCC-45FE-8B33-2A7ECA07F761}" type="slidenum">
              <a:rPr lang="en-GB" smtClean="0"/>
              <a:pPr/>
              <a:t>‹#›</a:t>
            </a:fld>
            <a:endParaRPr lang="en-GB"/>
          </a:p>
        </p:txBody>
      </p:sp>
    </p:spTree>
    <p:extLst>
      <p:ext uri="{BB962C8B-B14F-4D97-AF65-F5344CB8AC3E}">
        <p14:creationId xmlns:p14="http://schemas.microsoft.com/office/powerpoint/2010/main" val="167505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bg2"/>
              </a:solidFill>
            </a:endParaRPr>
          </a:p>
        </p:txBody>
      </p:sp>
      <p:sp>
        <p:nvSpPr>
          <p:cNvPr id="7" name="Rectangle 6"/>
          <p:cNvSpPr/>
          <p:nvPr userDrawn="1"/>
        </p:nvSpPr>
        <p:spPr>
          <a:xfrm>
            <a:off x="0" y="0"/>
            <a:ext cx="8171411" cy="128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14845" y="0"/>
            <a:ext cx="7856566" cy="1280160"/>
          </a:xfrm>
        </p:spPr>
        <p:txBody>
          <a:bodyPr tIns="144000" anchor="t">
            <a:normAutofit/>
          </a:bodyPr>
          <a:lstStyle>
            <a:lvl1pPr>
              <a:defRPr sz="3600">
                <a:solidFill>
                  <a:schemeClr val="bg1"/>
                </a:solidFill>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rgbClr val="C00000"/>
              </a:buClr>
              <a:buFont typeface="Wingdings" panose="05000000000000000000" pitchFamily="2" charset="2"/>
              <a:buChar char="§"/>
              <a:defRPr sz="2000">
                <a:latin typeface="Arial" panose="020B0604020202020204" pitchFamily="34" charset="0"/>
                <a:cs typeface="Arial" panose="020B0604020202020204" pitchFamily="34" charset="0"/>
              </a:defRPr>
            </a:lvl1pPr>
            <a:lvl2pPr marL="714375" indent="-357188">
              <a:lnSpc>
                <a:spcPct val="100000"/>
              </a:lnSpc>
              <a:buFont typeface="Wingdings" panose="05000000000000000000" pitchFamily="2" charset="2"/>
              <a:buChar char="§"/>
              <a:defRPr sz="1800">
                <a:latin typeface="Arial" panose="020B0604020202020204" pitchFamily="34" charset="0"/>
                <a:cs typeface="Arial" panose="020B0604020202020204" pitchFamily="34" charset="0"/>
              </a:defRPr>
            </a:lvl2pPr>
            <a:lvl3pPr marL="1143000" indent="-228600">
              <a:lnSpc>
                <a:spcPct val="100000"/>
              </a:lnSpc>
              <a:buClr>
                <a:schemeClr val="accent1"/>
              </a:buClr>
              <a:buFont typeface="Wingdings" panose="05000000000000000000" pitchFamily="2" charset="2"/>
              <a:buChar char="§"/>
              <a:defRPr sz="1600">
                <a:solidFill>
                  <a:schemeClr val="tx1">
                    <a:lumMod val="65000"/>
                    <a:lumOff val="35000"/>
                  </a:schemeClr>
                </a:solidFill>
                <a:latin typeface="Arial" panose="020B0604020202020204" pitchFamily="34" charset="0"/>
                <a:cs typeface="Arial" panose="020B0604020202020204" pitchFamily="34" charset="0"/>
              </a:defRPr>
            </a:lvl3pPr>
            <a:lvl4pPr marL="1600200" indent="-228600">
              <a:lnSpc>
                <a:spcPct val="100000"/>
              </a:lnSpc>
              <a:buFont typeface="Wingdings" panose="05000000000000000000" pitchFamily="2" charset="2"/>
              <a:buChar char="§"/>
              <a:defRPr sz="1400">
                <a:solidFill>
                  <a:schemeClr val="tx1">
                    <a:lumMod val="65000"/>
                    <a:lumOff val="35000"/>
                  </a:schemeClr>
                </a:solidFill>
                <a:latin typeface="Arial" panose="020B0604020202020204" pitchFamily="34" charset="0"/>
                <a:cs typeface="Arial" panose="020B0604020202020204" pitchFamily="34"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5" name="Footer Placeholder 3"/>
          <p:cNvSpPr>
            <a:spLocks noGrp="1"/>
          </p:cNvSpPr>
          <p:nvPr>
            <p:ph type="ftr" sz="quarter" idx="11"/>
          </p:nvPr>
        </p:nvSpPr>
        <p:spPr>
          <a:xfrm>
            <a:off x="2460567" y="6489038"/>
            <a:ext cx="5519650" cy="249385"/>
          </a:xfrm>
          <a:ln>
            <a:solidFill>
              <a:schemeClr val="bg1"/>
            </a:solidFill>
          </a:ln>
        </p:spPr>
        <p:txBody>
          <a:bodyPr/>
          <a:lstStyle>
            <a:lvl1pPr>
              <a:defRPr>
                <a:solidFill>
                  <a:schemeClr val="bg1"/>
                </a:solidFill>
              </a:defRPr>
            </a:lvl1pPr>
          </a:lstStyle>
          <a:p>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a:xfrm>
            <a:off x="7433533" y="6411558"/>
            <a:ext cx="1089767" cy="354367"/>
          </a:xfrm>
          <a:effectLst/>
        </p:spPr>
        <p:txBody>
          <a:bodyPr/>
          <a:lstStyle>
            <a:lvl1pPr>
              <a:defRPr>
                <a:solidFill>
                  <a:schemeClr val="tx1"/>
                </a:solidFill>
              </a:defRPr>
            </a:lvl1pPr>
          </a:lstStyle>
          <a:p>
            <a:fld id="{92E8A8E5-DCCC-45FE-8B33-2A7ECA07F761}" type="slidenum">
              <a:rPr lang="en-GB" smtClean="0"/>
              <a:pPr/>
              <a:t>‹#›</a:t>
            </a:fld>
            <a:endParaRPr lang="en-GB" dirty="0"/>
          </a:p>
        </p:txBody>
      </p:sp>
    </p:spTree>
    <p:extLst>
      <p:ext uri="{BB962C8B-B14F-4D97-AF65-F5344CB8AC3E}">
        <p14:creationId xmlns:p14="http://schemas.microsoft.com/office/powerpoint/2010/main" val="95685960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04109" y="0"/>
            <a:ext cx="6467302" cy="1280160"/>
          </a:xfrm>
        </p:spPr>
        <p:txBody>
          <a:bodyPr tIns="144000" anchor="t">
            <a:normAutofit/>
          </a:bodyPr>
          <a:lstStyle>
            <a:lvl1pPr>
              <a:defRPr sz="3600">
                <a:solidFill>
                  <a:schemeClr val="tx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rgbClr val="C00000"/>
              </a:buClr>
              <a:buFont typeface="Wingdings" panose="05000000000000000000" pitchFamily="2" charset="2"/>
              <a:buChar char="§"/>
              <a:defRPr sz="2000">
                <a:latin typeface="Frutiger CE 55 Roman" panose="02000503040000020004" pitchFamily="2" charset="0"/>
              </a:defRPr>
            </a:lvl1pPr>
            <a:lvl2pPr marL="714375" indent="-357188">
              <a:lnSpc>
                <a:spcPct val="100000"/>
              </a:lnSpc>
              <a:buFont typeface="Wingdings" panose="05000000000000000000" pitchFamily="2" charset="2"/>
              <a:buChar char="§"/>
              <a:defRPr sz="1800">
                <a:latin typeface="Frutiger CE 55 Roman" panose="02000503040000020004" pitchFamily="2" charset="0"/>
              </a:defRPr>
            </a:lvl2pPr>
            <a:lvl3pPr marL="1143000" indent="-228600">
              <a:lnSpc>
                <a:spcPct val="100000"/>
              </a:lnSpc>
              <a:buClr>
                <a:schemeClr val="accent1"/>
              </a:buClr>
              <a:buFont typeface="Wingdings" panose="05000000000000000000" pitchFamily="2" charset="2"/>
              <a:buChar char="§"/>
              <a:defRPr sz="1600">
                <a:solidFill>
                  <a:schemeClr val="tx1">
                    <a:lumMod val="65000"/>
                    <a:lumOff val="35000"/>
                  </a:schemeClr>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3" name="Picture 12"/>
          <p:cNvPicPr>
            <a:picLocks noChangeAspect="1"/>
          </p:cNvPicPr>
          <p:nvPr userDrawn="1"/>
        </p:nvPicPr>
        <p:blipFill>
          <a:blip r:embed="rId2" cstate="print"/>
          <a:stretch>
            <a:fillRect/>
          </a:stretch>
        </p:blipFill>
        <p:spPr>
          <a:xfrm>
            <a:off x="291130" y="198509"/>
            <a:ext cx="1121850" cy="899016"/>
          </a:xfrm>
          <a:prstGeom prst="rect">
            <a:avLst/>
          </a:prstGeom>
        </p:spPr>
      </p:pic>
    </p:spTree>
    <p:extLst>
      <p:ext uri="{BB962C8B-B14F-4D97-AF65-F5344CB8AC3E}">
        <p14:creationId xmlns:p14="http://schemas.microsoft.com/office/powerpoint/2010/main" val="259202989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695796" y="0"/>
            <a:ext cx="6475614"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3" name="Picture 12"/>
          <p:cNvPicPr>
            <a:picLocks noChangeAspect="1"/>
          </p:cNvPicPr>
          <p:nvPr userDrawn="1"/>
        </p:nvPicPr>
        <p:blipFill>
          <a:blip r:embed="rId2" cstate="print"/>
          <a:stretch>
            <a:fillRect/>
          </a:stretch>
        </p:blipFill>
        <p:spPr>
          <a:xfrm>
            <a:off x="314846" y="263568"/>
            <a:ext cx="1167953" cy="753023"/>
          </a:xfrm>
          <a:prstGeom prst="rect">
            <a:avLst/>
          </a:prstGeom>
        </p:spPr>
      </p:pic>
    </p:spTree>
    <p:extLst>
      <p:ext uri="{BB962C8B-B14F-4D97-AF65-F5344CB8AC3E}">
        <p14:creationId xmlns:p14="http://schemas.microsoft.com/office/powerpoint/2010/main" val="317102828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314845" y="0"/>
            <a:ext cx="7856566"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spTree>
    <p:extLst>
      <p:ext uri="{BB962C8B-B14F-4D97-AF65-F5344CB8AC3E}">
        <p14:creationId xmlns:p14="http://schemas.microsoft.com/office/powerpoint/2010/main" val="270873083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04109" y="0"/>
            <a:ext cx="6467302"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3" name="Picture 12"/>
          <p:cNvPicPr>
            <a:picLocks noChangeAspect="1"/>
          </p:cNvPicPr>
          <p:nvPr userDrawn="1"/>
        </p:nvPicPr>
        <p:blipFill>
          <a:blip r:embed="rId2" cstate="print"/>
          <a:stretch>
            <a:fillRect/>
          </a:stretch>
        </p:blipFill>
        <p:spPr>
          <a:xfrm>
            <a:off x="314846" y="163677"/>
            <a:ext cx="791442" cy="952805"/>
          </a:xfrm>
          <a:prstGeom prst="rect">
            <a:avLst/>
          </a:prstGeom>
        </p:spPr>
      </p:pic>
    </p:spTree>
    <p:extLst>
      <p:ext uri="{BB962C8B-B14F-4D97-AF65-F5344CB8AC3E}">
        <p14:creationId xmlns:p14="http://schemas.microsoft.com/office/powerpoint/2010/main" val="67876932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04109" y="0"/>
            <a:ext cx="6467302"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3" name="Picture 12"/>
          <p:cNvPicPr>
            <a:picLocks noChangeAspect="1"/>
          </p:cNvPicPr>
          <p:nvPr userDrawn="1"/>
        </p:nvPicPr>
        <p:blipFill>
          <a:blip r:embed="rId2" cstate="print"/>
          <a:stretch>
            <a:fillRect/>
          </a:stretch>
        </p:blipFill>
        <p:spPr>
          <a:xfrm>
            <a:off x="314846" y="311456"/>
            <a:ext cx="1149410" cy="666785"/>
          </a:xfrm>
          <a:prstGeom prst="rect">
            <a:avLst/>
          </a:prstGeom>
        </p:spPr>
      </p:pic>
    </p:spTree>
    <p:extLst>
      <p:ext uri="{BB962C8B-B14F-4D97-AF65-F5344CB8AC3E}">
        <p14:creationId xmlns:p14="http://schemas.microsoft.com/office/powerpoint/2010/main" val="25177894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12421" y="0"/>
            <a:ext cx="6458989"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2" name="Picture 11"/>
          <p:cNvPicPr>
            <a:picLocks noChangeAspect="1"/>
          </p:cNvPicPr>
          <p:nvPr userDrawn="1"/>
        </p:nvPicPr>
        <p:blipFill>
          <a:blip r:embed="rId2" cstate="print"/>
          <a:stretch>
            <a:fillRect/>
          </a:stretch>
        </p:blipFill>
        <p:spPr>
          <a:xfrm>
            <a:off x="314846" y="144468"/>
            <a:ext cx="637765" cy="991223"/>
          </a:xfrm>
          <a:prstGeom prst="rect">
            <a:avLst/>
          </a:prstGeom>
        </p:spPr>
      </p:pic>
    </p:spTree>
    <p:extLst>
      <p:ext uri="{BB962C8B-B14F-4D97-AF65-F5344CB8AC3E}">
        <p14:creationId xmlns:p14="http://schemas.microsoft.com/office/powerpoint/2010/main" val="6376355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11" name="Rectangle 10"/>
          <p:cNvSpPr/>
          <p:nvPr userDrawn="1"/>
        </p:nvSpPr>
        <p:spPr>
          <a:xfrm>
            <a:off x="0" y="1388225"/>
            <a:ext cx="8171411" cy="490451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400800"/>
            <a:ext cx="2302625" cy="457200"/>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userDrawn="1"/>
        </p:nvSpPr>
        <p:spPr>
          <a:xfrm>
            <a:off x="2352501" y="6400800"/>
            <a:ext cx="5818910" cy="4572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userDrawn="1"/>
        </p:nvSpPr>
        <p:spPr>
          <a:xfrm>
            <a:off x="8237912" y="6400800"/>
            <a:ext cx="9144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8171411" cy="1280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1704109" y="0"/>
            <a:ext cx="6467302" cy="1280160"/>
          </a:xfrm>
        </p:spPr>
        <p:txBody>
          <a:bodyPr tIns="144000" anchor="t">
            <a:normAutofit/>
          </a:bodyPr>
          <a:lstStyle>
            <a:lvl1pPr>
              <a:defRPr sz="3600">
                <a:solidFill>
                  <a:schemeClr val="bg1"/>
                </a:solidFill>
                <a:latin typeface="Frutiger CE 55 Roman" panose="02000503040000020004" pitchFamily="2"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14846" y="1604356"/>
            <a:ext cx="7665371" cy="4472247"/>
          </a:xfrm>
        </p:spPr>
        <p:txBody>
          <a:bodyPr>
            <a:normAutofit/>
          </a:bodyPr>
          <a:lstStyle>
            <a:lvl1pPr marL="357188" indent="-357188">
              <a:lnSpc>
                <a:spcPct val="100000"/>
              </a:lnSpc>
              <a:buClr>
                <a:schemeClr val="bg1"/>
              </a:buClr>
              <a:buFont typeface="Wingdings" panose="05000000000000000000" pitchFamily="2" charset="2"/>
              <a:buChar char="§"/>
              <a:defRPr sz="2000">
                <a:solidFill>
                  <a:schemeClr val="bg1"/>
                </a:solidFill>
                <a:latin typeface="Frutiger CE 55 Roman" panose="02000503040000020004" pitchFamily="2" charset="0"/>
              </a:defRPr>
            </a:lvl1pPr>
            <a:lvl2pPr marL="714375" indent="-357188">
              <a:lnSpc>
                <a:spcPct val="100000"/>
              </a:lnSpc>
              <a:buFont typeface="Wingdings" panose="05000000000000000000" pitchFamily="2" charset="2"/>
              <a:buChar char="§"/>
              <a:defRPr sz="1800">
                <a:solidFill>
                  <a:schemeClr val="bg1"/>
                </a:solidFill>
                <a:latin typeface="Frutiger CE 55 Roman" panose="02000503040000020004" pitchFamily="2" charset="0"/>
              </a:defRPr>
            </a:lvl2pPr>
            <a:lvl3pPr marL="1143000" indent="-228600">
              <a:lnSpc>
                <a:spcPct val="100000"/>
              </a:lnSpc>
              <a:buClr>
                <a:schemeClr val="bg1"/>
              </a:buClr>
              <a:buFont typeface="Wingdings" panose="05000000000000000000" pitchFamily="2" charset="2"/>
              <a:buChar char="§"/>
              <a:defRPr sz="1600">
                <a:solidFill>
                  <a:schemeClr val="bg1"/>
                </a:solidFill>
                <a:latin typeface="Frutiger CE 55 Roman" panose="02000503040000020004" pitchFamily="2" charset="0"/>
              </a:defRPr>
            </a:lvl3pPr>
            <a:lvl4pPr marL="1600200" indent="-228600">
              <a:lnSpc>
                <a:spcPct val="100000"/>
              </a:lnSpc>
              <a:buFont typeface="Wingdings" panose="05000000000000000000" pitchFamily="2" charset="2"/>
              <a:buChar char="§"/>
              <a:defRPr sz="1400">
                <a:solidFill>
                  <a:schemeClr val="bg1"/>
                </a:solidFill>
                <a:latin typeface="Frutiger CE 55 Roman" panose="02000503040000020004" pitchFamily="2" charset="0"/>
              </a:defRPr>
            </a:lvl4pPr>
            <a:lvl5pPr marL="2057400" indent="-228600">
              <a:buFont typeface="Wingdings" panose="05000000000000000000" pitchFamily="2" charset="2"/>
              <a:buChar char="§"/>
              <a:defRPr sz="1400">
                <a:solidFill>
                  <a:schemeClr val="tx1">
                    <a:lumMod val="65000"/>
                    <a:lumOff val="35000"/>
                  </a:schemeClr>
                </a:solidFill>
                <a:latin typeface="Frutiger CE 55 Roman" panose="02000503040000020004" pitchFamily="2"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Date Placeholder 3"/>
          <p:cNvSpPr>
            <a:spLocks noGrp="1"/>
          </p:cNvSpPr>
          <p:nvPr>
            <p:ph type="dt" sz="half" idx="10"/>
          </p:nvPr>
        </p:nvSpPr>
        <p:spPr>
          <a:xfrm>
            <a:off x="314846" y="6489038"/>
            <a:ext cx="1987780" cy="249385"/>
          </a:xfrm>
        </p:spPr>
        <p:txBody>
          <a:bodyPr/>
          <a:lstStyle>
            <a:lvl1pPr>
              <a:defRPr sz="900" b="0">
                <a:solidFill>
                  <a:schemeClr val="bg1"/>
                </a:solidFill>
                <a:latin typeface="Frutiger CE 55 Roman" panose="02000503040000020004" pitchFamily="2" charset="0"/>
              </a:defRPr>
            </a:lvl1pPr>
          </a:lstStyle>
          <a:p>
            <a:endParaRPr lang="en-GB"/>
          </a:p>
        </p:txBody>
      </p:sp>
      <p:sp>
        <p:nvSpPr>
          <p:cNvPr id="5" name="Footer Placeholder 4"/>
          <p:cNvSpPr>
            <a:spLocks noGrp="1"/>
          </p:cNvSpPr>
          <p:nvPr>
            <p:ph type="ftr" sz="quarter" idx="11"/>
          </p:nvPr>
        </p:nvSpPr>
        <p:spPr>
          <a:xfrm>
            <a:off x="2460567" y="6489038"/>
            <a:ext cx="5519650" cy="249385"/>
          </a:xfrm>
        </p:spPr>
        <p:txBody>
          <a:bodyPr/>
          <a:lstStyle>
            <a:lvl1pPr>
              <a:defRPr sz="900" b="0">
                <a:solidFill>
                  <a:schemeClr val="bg1"/>
                </a:solidFill>
                <a:latin typeface="Frutiger CE 55 Roman" panose="02000503040000020004" pitchFamily="2" charset="0"/>
              </a:defRPr>
            </a:lvl1pPr>
          </a:lstStyle>
          <a:p>
            <a:endParaRPr lang="en-GB" dirty="0"/>
          </a:p>
        </p:txBody>
      </p:sp>
      <p:sp>
        <p:nvSpPr>
          <p:cNvPr id="6" name="Slide Number Placeholder 5"/>
          <p:cNvSpPr>
            <a:spLocks noGrp="1"/>
          </p:cNvSpPr>
          <p:nvPr>
            <p:ph type="sldNum" sz="quarter" idx="12"/>
          </p:nvPr>
        </p:nvSpPr>
        <p:spPr>
          <a:xfrm>
            <a:off x="8287788" y="6489038"/>
            <a:ext cx="606829" cy="249385"/>
          </a:xfrm>
        </p:spPr>
        <p:txBody>
          <a:bodyPr/>
          <a:lstStyle>
            <a:lvl1pPr>
              <a:defRPr sz="900" b="0">
                <a:solidFill>
                  <a:schemeClr val="bg1"/>
                </a:solidFill>
                <a:latin typeface="Frutiger CE 55 Roman" panose="02000503040000020004" pitchFamily="2" charset="0"/>
              </a:defRPr>
            </a:lvl1pPr>
          </a:lstStyle>
          <a:p>
            <a:fld id="{92E8A8E5-DCCC-45FE-8B33-2A7ECA07F761}" type="slidenum">
              <a:rPr lang="en-GB" smtClean="0"/>
              <a:pPr/>
              <a:t>‹#›</a:t>
            </a:fld>
            <a:endParaRPr lang="en-GB"/>
          </a:p>
        </p:txBody>
      </p:sp>
      <p:pic>
        <p:nvPicPr>
          <p:cNvPr id="13" name="Picture 12"/>
          <p:cNvPicPr>
            <a:picLocks noChangeAspect="1"/>
          </p:cNvPicPr>
          <p:nvPr userDrawn="1"/>
        </p:nvPicPr>
        <p:blipFill>
          <a:blip r:embed="rId2" cstate="print"/>
          <a:stretch>
            <a:fillRect/>
          </a:stretch>
        </p:blipFill>
        <p:spPr>
          <a:xfrm>
            <a:off x="303617" y="325450"/>
            <a:ext cx="1096875" cy="629260"/>
          </a:xfrm>
          <a:prstGeom prst="rect">
            <a:avLst/>
          </a:prstGeom>
        </p:spPr>
      </p:pic>
    </p:spTree>
    <p:extLst>
      <p:ext uri="{BB962C8B-B14F-4D97-AF65-F5344CB8AC3E}">
        <p14:creationId xmlns:p14="http://schemas.microsoft.com/office/powerpoint/2010/main" val="43849196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E8A8E5-DCCC-45FE-8B33-2A7ECA07F761}" type="slidenum">
              <a:rPr lang="en-GB" smtClean="0"/>
              <a:pPr/>
              <a:t>‹#›</a:t>
            </a:fld>
            <a:endParaRPr lang="en-GB"/>
          </a:p>
        </p:txBody>
      </p:sp>
    </p:spTree>
    <p:extLst>
      <p:ext uri="{BB962C8B-B14F-4D97-AF65-F5344CB8AC3E}">
        <p14:creationId xmlns:p14="http://schemas.microsoft.com/office/powerpoint/2010/main" val="1461128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2" r:id="rId4"/>
    <p:sldLayoutId id="2147483673" r:id="rId5"/>
    <p:sldLayoutId id="2147483674" r:id="rId6"/>
    <p:sldLayoutId id="2147483676" r:id="rId7"/>
    <p:sldLayoutId id="2147483677" r:id="rId8"/>
    <p:sldLayoutId id="2147483678" r:id="rId9"/>
    <p:sldLayoutId id="2147483663" r:id="rId10"/>
    <p:sldLayoutId id="2147483664" r:id="rId11"/>
    <p:sldLayoutId id="2147483665" r:id="rId12"/>
    <p:sldLayoutId id="2147483666" r:id="rId13"/>
    <p:sldLayoutId id="2147483667" r:id="rId14"/>
    <p:sldLayoutId id="2147483668" r:id="rId15"/>
    <p:sldLayoutId id="2147483669" r:id="rId16"/>
    <p:sldLayoutId id="2147483670" r:id="rId17"/>
    <p:sldLayoutId id="2147483671" r:id="rId18"/>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chart" Target="../charts/chart4.xml"/><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9.xml.rels><?xml version="1.0" encoding="UTF-8" standalone="yes"?>
<Relationships xmlns="http://schemas.openxmlformats.org/package/2006/relationships"><Relationship Id="rId3" Type="http://schemas.openxmlformats.org/officeDocument/2006/relationships/hyperlink" Target="mailto:mei.chan@ucl.ac.uk" TargetMode="External"/><Relationship Id="rId2" Type="http://schemas.openxmlformats.org/officeDocument/2006/relationships/hyperlink" Target="mailto:m.bajekal@ucl.ac.u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mailto:clahrc.norththames@ucl.ac.uk" TargetMode="External"/><Relationship Id="rId2" Type="http://schemas.openxmlformats.org/officeDocument/2006/relationships/hyperlink" Target="http://www.clahrc-norththames.nihr.ac.uk/" TargetMode="Externa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chart" Target="../charts/char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microsoft.com/office/2007/relationships/hdphoto" Target="../media/hdphoto1.wdp"/></Relationships>
</file>

<file path=ppt/slides/_rels/slide5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5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chart" Target="../charts/chart1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chart" Target="../charts/chart13.xml"/></Relationships>
</file>

<file path=ppt/slides/_rels/slide5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5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61.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2504" y="450850"/>
            <a:ext cx="6283599" cy="4059006"/>
          </a:xfrm>
        </p:spPr>
        <p:txBody>
          <a:bodyPr>
            <a:noAutofit/>
          </a:bodyPr>
          <a:lstStyle/>
          <a:p>
            <a:pPr algn="l">
              <a:lnSpc>
                <a:spcPts val="4500"/>
              </a:lnSpc>
            </a:pPr>
            <a:r>
              <a:rPr lang="en-GB" sz="2800" dirty="0" smtClean="0">
                <a:latin typeface="Arial" panose="020B0604020202020204" pitchFamily="34" charset="0"/>
                <a:cs typeface="Arial" panose="020B0604020202020204" pitchFamily="34" charset="0"/>
              </a:rPr>
              <a:t>UCL Multimorbidity Project</a:t>
            </a:r>
            <a:br>
              <a:rPr lang="en-GB" sz="2800" dirty="0" smtClean="0">
                <a:latin typeface="Arial" panose="020B0604020202020204" pitchFamily="34" charset="0"/>
                <a:cs typeface="Arial" panose="020B0604020202020204" pitchFamily="34" charset="0"/>
              </a:rPr>
            </a:br>
            <a:r>
              <a:rPr lang="en-GB" sz="2800" dirty="0" smtClean="0">
                <a:solidFill>
                  <a:srgbClr val="FFFF00"/>
                </a:solidFill>
                <a:latin typeface="Arial" panose="020B0604020202020204" pitchFamily="34" charset="0"/>
                <a:cs typeface="Arial" panose="020B0604020202020204" pitchFamily="34" charset="0"/>
              </a:rPr>
              <a:t>“</a:t>
            </a:r>
            <a:r>
              <a:rPr lang="en-GB" sz="2800" b="1" dirty="0" smtClean="0">
                <a:solidFill>
                  <a:srgbClr val="FFFF00"/>
                </a:solidFill>
                <a:latin typeface="Arial" panose="020B0604020202020204" pitchFamily="34" charset="0"/>
                <a:cs typeface="Arial" panose="020B0604020202020204" pitchFamily="34" charset="0"/>
              </a:rPr>
              <a:t>Socioeconomic inequalities in health expectancy with and without multiple morbidities” </a:t>
            </a:r>
            <a:br>
              <a:rPr lang="en-GB" sz="2800" b="1" dirty="0" smtClean="0">
                <a:solidFill>
                  <a:srgbClr val="FFFF00"/>
                </a:solidFill>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Madhavi Bajekal, PhD</a:t>
            </a:r>
            <a:br>
              <a:rPr lang="en-GB" sz="2400" b="1" dirty="0" smtClean="0">
                <a:latin typeface="Arial" panose="020B0604020202020204" pitchFamily="34" charset="0"/>
                <a:cs typeface="Arial" panose="020B0604020202020204" pitchFamily="34" charset="0"/>
              </a:rPr>
            </a:br>
            <a:r>
              <a:rPr lang="en-GB" sz="2000" b="1" dirty="0" smtClean="0">
                <a:solidFill>
                  <a:srgbClr val="FFFF00"/>
                </a:solidFill>
                <a:latin typeface="Arial" panose="020B0604020202020204" pitchFamily="34" charset="0"/>
                <a:cs typeface="Arial" panose="020B0604020202020204" pitchFamily="34" charset="0"/>
              </a:rPr>
              <a:t/>
            </a:r>
            <a:br>
              <a:rPr lang="en-GB" sz="2000" b="1" dirty="0" smtClean="0">
                <a:solidFill>
                  <a:srgbClr val="FFFF00"/>
                </a:solidFill>
                <a:latin typeface="Arial" panose="020B0604020202020204" pitchFamily="34" charset="0"/>
                <a:cs typeface="Arial" panose="020B0604020202020204" pitchFamily="34" charset="0"/>
              </a:rPr>
            </a:br>
            <a:r>
              <a:rPr lang="en-GB" sz="2400" b="1" dirty="0" smtClean="0">
                <a:latin typeface="Arial" panose="020B0604020202020204" pitchFamily="34" charset="0"/>
                <a:cs typeface="Arial" panose="020B0604020202020204" pitchFamily="34" charset="0"/>
              </a:rPr>
              <a:t>CEPAR</a:t>
            </a:r>
            <a:r>
              <a:rPr lang="en-GB" sz="2000" b="1" dirty="0" smtClean="0">
                <a:latin typeface="Arial" panose="020B0604020202020204" pitchFamily="34" charset="0"/>
                <a:cs typeface="Arial" panose="020B0604020202020204" pitchFamily="34" charset="0"/>
              </a:rPr>
              <a:t>, UNSW Sydney, 7</a:t>
            </a:r>
            <a:r>
              <a:rPr lang="en-GB" sz="2000" b="1" baseline="30000" dirty="0" smtClean="0">
                <a:latin typeface="Arial" panose="020B0604020202020204" pitchFamily="34" charset="0"/>
                <a:cs typeface="Arial" panose="020B0604020202020204" pitchFamily="34" charset="0"/>
              </a:rPr>
              <a:t>th</a:t>
            </a:r>
            <a:r>
              <a:rPr lang="en-GB" sz="2000" b="1" dirty="0" smtClean="0">
                <a:latin typeface="Arial" panose="020B0604020202020204" pitchFamily="34" charset="0"/>
                <a:cs typeface="Arial" panose="020B0604020202020204" pitchFamily="34" charset="0"/>
              </a:rPr>
              <a:t> March 2016</a:t>
            </a:r>
            <a:endParaRPr lang="en-GB" sz="2000" b="1" dirty="0">
              <a:solidFill>
                <a:srgbClr val="FFFF00"/>
              </a:solidFill>
              <a:latin typeface="Arial" panose="020B0604020202020204" pitchFamily="34" charset="0"/>
              <a:cs typeface="Arial" panose="020B0604020202020204" pitchFamily="34" charset="0"/>
            </a:endParaRPr>
          </a:p>
        </p:txBody>
      </p:sp>
      <p:pic>
        <p:nvPicPr>
          <p:cNvPr id="3" name="Picture 5" descr="landg-logo"/>
          <p:cNvPicPr>
            <a:picLocks noChangeAspect="1" noChangeArrowheads="1"/>
          </p:cNvPicPr>
          <p:nvPr/>
        </p:nvPicPr>
        <p:blipFill>
          <a:blip r:embed="rId3" cstate="print"/>
          <a:srcRect/>
          <a:stretch>
            <a:fillRect/>
          </a:stretch>
        </p:blipFill>
        <p:spPr bwMode="auto">
          <a:xfrm>
            <a:off x="6884988" y="2292350"/>
            <a:ext cx="1879600" cy="1584325"/>
          </a:xfrm>
          <a:prstGeom prst="rect">
            <a:avLst/>
          </a:prstGeom>
          <a:noFill/>
        </p:spPr>
      </p:pic>
    </p:spTree>
    <p:extLst>
      <p:ext uri="{BB962C8B-B14F-4D97-AF65-F5344CB8AC3E}">
        <p14:creationId xmlns:p14="http://schemas.microsoft.com/office/powerpoint/2010/main" val="3433430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t>
            </a:r>
            <a:r>
              <a:rPr lang="en-GB" dirty="0" smtClean="0"/>
              <a:t>ultimorbidity and socioeconomic disadvantage at older ages</a:t>
            </a:r>
            <a:endParaRPr lang="en-GB" dirty="0"/>
          </a:p>
        </p:txBody>
      </p:sp>
      <p:sp>
        <p:nvSpPr>
          <p:cNvPr id="3" name="Content Placeholder 2"/>
          <p:cNvSpPr>
            <a:spLocks noGrp="1"/>
          </p:cNvSpPr>
          <p:nvPr>
            <p:ph idx="1"/>
          </p:nvPr>
        </p:nvSpPr>
        <p:spPr/>
        <p:txBody>
          <a:bodyPr>
            <a:normAutofit/>
          </a:bodyPr>
          <a:lstStyle/>
          <a:p>
            <a:r>
              <a:rPr lang="en-GB" u="sng" dirty="0"/>
              <a:t>What we know </a:t>
            </a:r>
            <a:r>
              <a:rPr lang="en-GB" dirty="0" smtClean="0"/>
              <a:t>is that </a:t>
            </a:r>
            <a:r>
              <a:rPr lang="en-GB" dirty="0"/>
              <a:t>the level of deprivation affects:</a:t>
            </a:r>
          </a:p>
          <a:p>
            <a:pPr lvl="1"/>
            <a:r>
              <a:rPr lang="en-GB" dirty="0" smtClean="0"/>
              <a:t>The age of onset of MM</a:t>
            </a:r>
          </a:p>
          <a:p>
            <a:pPr lvl="1"/>
            <a:r>
              <a:rPr lang="en-GB" dirty="0" smtClean="0"/>
              <a:t>The prevalence of MM; burden of disease</a:t>
            </a:r>
          </a:p>
          <a:p>
            <a:pPr lvl="1"/>
            <a:r>
              <a:rPr lang="en-GB" dirty="0" smtClean="0"/>
              <a:t>The type of diseases in combination –physical and mental </a:t>
            </a:r>
            <a:r>
              <a:rPr lang="en-GB" dirty="0"/>
              <a:t>health </a:t>
            </a:r>
            <a:r>
              <a:rPr lang="en-GB" dirty="0" smtClean="0"/>
              <a:t>more common in deprived than in affluent at ages &lt;55 </a:t>
            </a:r>
          </a:p>
          <a:p>
            <a:r>
              <a:rPr lang="en-GB" u="sng" dirty="0" smtClean="0"/>
              <a:t>What we don’t know:</a:t>
            </a:r>
          </a:p>
          <a:p>
            <a:pPr lvl="1"/>
            <a:r>
              <a:rPr lang="en-GB" dirty="0" smtClean="0"/>
              <a:t>Do </a:t>
            </a:r>
            <a:r>
              <a:rPr lang="en-GB" i="1" dirty="0" smtClean="0"/>
              <a:t>older</a:t>
            </a:r>
            <a:r>
              <a:rPr lang="en-GB" dirty="0" smtClean="0"/>
              <a:t> poor die of the same combinations of diseases as rich, but just become morbid earlier in the life course and die younger?</a:t>
            </a:r>
          </a:p>
          <a:p>
            <a:pPr lvl="1"/>
            <a:r>
              <a:rPr lang="en-GB" dirty="0" smtClean="0"/>
              <a:t>For similar disease combinations, is disease progression and survival different in</a:t>
            </a:r>
            <a:r>
              <a:rPr lang="en-GB" dirty="0" smtClean="0">
                <a:solidFill>
                  <a:srgbClr val="C40000"/>
                </a:solidFill>
              </a:rPr>
              <a:t> </a:t>
            </a:r>
            <a:r>
              <a:rPr lang="en-GB" dirty="0" smtClean="0"/>
              <a:t>deprived and advantaged groups?</a:t>
            </a:r>
          </a:p>
          <a:p>
            <a:pPr lvl="1"/>
            <a:r>
              <a:rPr lang="en-GB" dirty="0"/>
              <a:t>A</a:t>
            </a:r>
            <a:r>
              <a:rPr lang="en-GB" dirty="0" smtClean="0"/>
              <a:t>re </a:t>
            </a:r>
            <a:r>
              <a:rPr lang="en-GB" dirty="0"/>
              <a:t>the </a:t>
            </a:r>
            <a:r>
              <a:rPr lang="en-GB" dirty="0" smtClean="0"/>
              <a:t>relative risks of survival for major disease combinations additive</a:t>
            </a:r>
            <a:r>
              <a:rPr lang="en-GB" dirty="0"/>
              <a:t>, multiplicative or does one more lethal disease trump the others</a:t>
            </a:r>
            <a:r>
              <a:rPr lang="en-GB" dirty="0" smtClean="0"/>
              <a:t>?</a:t>
            </a:r>
            <a:endParaRPr lang="en-GB" dirty="0" smtClean="0">
              <a:solidFill>
                <a:srgbClr val="C40000"/>
              </a:solidFill>
            </a:endParaRPr>
          </a:p>
          <a:p>
            <a:pPr lvl="1"/>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Project Aims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10</a:t>
            </a:fld>
            <a:endParaRPr lang="en-GB" dirty="0"/>
          </a:p>
        </p:txBody>
      </p:sp>
    </p:spTree>
    <p:extLst>
      <p:ext uri="{BB962C8B-B14F-4D97-AF65-F5344CB8AC3E}">
        <p14:creationId xmlns:p14="http://schemas.microsoft.com/office/powerpoint/2010/main" val="19967445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Aims  </a:t>
            </a:r>
            <a:endParaRPr lang="en-GB" dirty="0"/>
          </a:p>
        </p:txBody>
      </p:sp>
      <p:sp>
        <p:nvSpPr>
          <p:cNvPr id="3" name="Content Placeholder 2"/>
          <p:cNvSpPr>
            <a:spLocks noGrp="1"/>
          </p:cNvSpPr>
          <p:nvPr>
            <p:ph idx="1"/>
          </p:nvPr>
        </p:nvSpPr>
        <p:spPr/>
        <p:txBody>
          <a:bodyPr/>
          <a:lstStyle/>
          <a:p>
            <a:endParaRPr lang="en-GB" dirty="0" smtClean="0"/>
          </a:p>
          <a:p>
            <a:r>
              <a:rPr lang="en-GB" dirty="0" smtClean="0"/>
              <a:t>Two approaches to investigate the impact of socioeconomic inequalities:</a:t>
            </a:r>
          </a:p>
          <a:p>
            <a:endParaRPr lang="en-GB" dirty="0" smtClean="0"/>
          </a:p>
          <a:p>
            <a:pPr lvl="1"/>
            <a:r>
              <a:rPr lang="en-GB" b="1" i="1" dirty="0" smtClean="0"/>
              <a:t>Disease-count based approach</a:t>
            </a:r>
            <a:r>
              <a:rPr lang="en-GB" dirty="0" smtClean="0"/>
              <a:t>: estimate the differential rates of transition between health states and partition total life expectancy into years with and without disease (0,1,2,3+ diseases). </a:t>
            </a:r>
          </a:p>
          <a:p>
            <a:pPr lvl="1"/>
            <a:endParaRPr lang="en-GB" i="1" dirty="0" smtClean="0"/>
          </a:p>
          <a:p>
            <a:pPr lvl="1"/>
            <a:r>
              <a:rPr lang="en-GB" b="1" i="1" dirty="0" smtClean="0"/>
              <a:t>Disease cluster-based approach</a:t>
            </a:r>
            <a:r>
              <a:rPr lang="en-GB" dirty="0"/>
              <a:t>: What are the common disease clusters? </a:t>
            </a:r>
            <a:r>
              <a:rPr lang="en-GB" dirty="0" smtClean="0"/>
              <a:t>For patients with the </a:t>
            </a:r>
            <a:r>
              <a:rPr lang="en-GB" dirty="0"/>
              <a:t>same </a:t>
            </a:r>
            <a:r>
              <a:rPr lang="en-GB" dirty="0" smtClean="0"/>
              <a:t>combination of diseases, does the mortality risk vary by socioeconomic deprivation? </a:t>
            </a:r>
          </a:p>
          <a:p>
            <a:pPr lvl="1"/>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t>Project Aims</a:t>
            </a:r>
            <a:endParaRPr lang="en-GB" dirty="0"/>
          </a:p>
        </p:txBody>
      </p:sp>
      <p:sp>
        <p:nvSpPr>
          <p:cNvPr id="5" name="Slide Number Placeholder 4"/>
          <p:cNvSpPr>
            <a:spLocks noGrp="1"/>
          </p:cNvSpPr>
          <p:nvPr>
            <p:ph type="sldNum" sz="quarter" idx="13"/>
          </p:nvPr>
        </p:nvSpPr>
        <p:spPr/>
        <p:txBody>
          <a:bodyPr/>
          <a:lstStyle/>
          <a:p>
            <a:fld id="{92E8A8E5-DCCC-45FE-8B33-2A7ECA07F761}" type="slidenum">
              <a:rPr lang="en-GB" smtClean="0"/>
              <a:pPr/>
              <a:t>11</a:t>
            </a:fld>
            <a:endParaRPr lang="en-GB" dirty="0"/>
          </a:p>
        </p:txBody>
      </p:sp>
    </p:spTree>
    <p:extLst>
      <p:ext uri="{BB962C8B-B14F-4D97-AF65-F5344CB8AC3E}">
        <p14:creationId xmlns:p14="http://schemas.microsoft.com/office/powerpoint/2010/main" val="63769242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‘Big Data’ – linked Electronic Health Records</a:t>
            </a:r>
            <a:endParaRPr lang="en-GB" dirty="0"/>
          </a:p>
        </p:txBody>
      </p:sp>
      <p:sp>
        <p:nvSpPr>
          <p:cNvPr id="3" name="Content Placeholder 2"/>
          <p:cNvSpPr>
            <a:spLocks noGrp="1"/>
          </p:cNvSpPr>
          <p:nvPr>
            <p:ph idx="1"/>
          </p:nvPr>
        </p:nvSpPr>
        <p:spPr/>
        <p:txBody>
          <a:bodyPr>
            <a:normAutofit fontScale="85000" lnSpcReduction="10000"/>
          </a:bodyPr>
          <a:lstStyle/>
          <a:p>
            <a:pPr marL="0" indent="0">
              <a:buNone/>
            </a:pPr>
            <a:r>
              <a:rPr lang="en-GB" dirty="0" smtClean="0"/>
              <a:t>Clinical Practice Research </a:t>
            </a:r>
            <a:r>
              <a:rPr lang="en-GB" dirty="0" err="1" smtClean="0"/>
              <a:t>Datalink</a:t>
            </a:r>
            <a:r>
              <a:rPr lang="en-GB" dirty="0" smtClean="0"/>
              <a:t> (CPRD)</a:t>
            </a:r>
          </a:p>
          <a:p>
            <a:pPr lvl="1"/>
            <a:r>
              <a:rPr lang="en-GB" dirty="0" smtClean="0"/>
              <a:t>Complete clinical record of each registered patient in 225 linked practices in England (c. </a:t>
            </a:r>
            <a:r>
              <a:rPr lang="en-GB" b="1" dirty="0" smtClean="0"/>
              <a:t>2 million patients </a:t>
            </a:r>
            <a:r>
              <a:rPr lang="en-GB" dirty="0" smtClean="0"/>
              <a:t>or 3% of the population)</a:t>
            </a:r>
          </a:p>
          <a:p>
            <a:pPr lvl="1"/>
            <a:r>
              <a:rPr lang="en-GB" dirty="0" smtClean="0"/>
              <a:t>Longitudinal dataset originating from </a:t>
            </a:r>
            <a:r>
              <a:rPr lang="en-GB" i="1" dirty="0"/>
              <a:t>routine</a:t>
            </a:r>
            <a:r>
              <a:rPr lang="en-GB" dirty="0"/>
              <a:t> </a:t>
            </a:r>
            <a:r>
              <a:rPr lang="en-GB" dirty="0" smtClean="0"/>
              <a:t>general practice encounters (</a:t>
            </a:r>
            <a:r>
              <a:rPr lang="en-GB" b="1" dirty="0" smtClean="0"/>
              <a:t>‘real-world’</a:t>
            </a:r>
            <a:r>
              <a:rPr lang="en-GB" dirty="0" smtClean="0"/>
              <a:t> </a:t>
            </a:r>
            <a:r>
              <a:rPr lang="en-GB" dirty="0"/>
              <a:t> </a:t>
            </a:r>
            <a:r>
              <a:rPr lang="en-GB" dirty="0" smtClean="0"/>
              <a:t>data), anonymised and available electronically</a:t>
            </a:r>
          </a:p>
          <a:p>
            <a:pPr lvl="1"/>
            <a:r>
              <a:rPr lang="en-GB" dirty="0"/>
              <a:t>Linked data from </a:t>
            </a:r>
            <a:r>
              <a:rPr lang="en-GB" b="1" dirty="0"/>
              <a:t>1997 onwards </a:t>
            </a:r>
            <a:r>
              <a:rPr lang="en-GB" dirty="0"/>
              <a:t>to present (our extract data </a:t>
            </a:r>
            <a:r>
              <a:rPr lang="en-GB" b="1" dirty="0"/>
              <a:t>ends March 2010</a:t>
            </a:r>
            <a:r>
              <a:rPr lang="en-GB" dirty="0"/>
              <a:t>)</a:t>
            </a:r>
          </a:p>
          <a:p>
            <a:pPr lvl="1"/>
            <a:r>
              <a:rPr lang="en-GB" dirty="0" smtClean="0"/>
              <a:t>GP consultations (recording symptoms, diagnoses), prescriptions, diagnostic tests, hospital referrals;</a:t>
            </a:r>
          </a:p>
          <a:p>
            <a:pPr lvl="1"/>
            <a:r>
              <a:rPr lang="en-GB" dirty="0" smtClean="0"/>
              <a:t>For practices which have agreed to link their patient records to other electronic health sources, additional information includes:</a:t>
            </a:r>
          </a:p>
          <a:p>
            <a:pPr lvl="2"/>
            <a:r>
              <a:rPr lang="en-GB" dirty="0" smtClean="0">
                <a:solidFill>
                  <a:schemeClr val="tx1"/>
                </a:solidFill>
              </a:rPr>
              <a:t>Hospital admissions: inpatient, maternity and outpatient (via HES)</a:t>
            </a:r>
          </a:p>
          <a:p>
            <a:pPr lvl="2"/>
            <a:r>
              <a:rPr lang="en-GB" dirty="0" smtClean="0">
                <a:solidFill>
                  <a:schemeClr val="tx1"/>
                </a:solidFill>
              </a:rPr>
              <a:t>ONS Death – with underlying cause of death, including mentions </a:t>
            </a:r>
          </a:p>
          <a:p>
            <a:pPr lvl="2"/>
            <a:r>
              <a:rPr lang="en-GB" dirty="0">
                <a:solidFill>
                  <a:schemeClr val="tx1"/>
                </a:solidFill>
              </a:rPr>
              <a:t>D</a:t>
            </a:r>
            <a:r>
              <a:rPr lang="en-GB" dirty="0" smtClean="0">
                <a:solidFill>
                  <a:schemeClr val="tx1"/>
                </a:solidFill>
              </a:rPr>
              <a:t>eprivation status (IMD 2007) of patient’s address – via postcode </a:t>
            </a:r>
          </a:p>
          <a:p>
            <a:pPr lvl="2"/>
            <a:r>
              <a:rPr lang="en-GB" dirty="0" smtClean="0">
                <a:solidFill>
                  <a:schemeClr val="tx1"/>
                </a:solidFill>
              </a:rPr>
              <a:t>CALIBER – also linked to myocardial infarction disease registry (MINAP)</a:t>
            </a:r>
          </a:p>
          <a:p>
            <a:endParaRPr lang="en-GB" sz="1800" i="1" dirty="0"/>
          </a:p>
          <a:p>
            <a:r>
              <a:rPr lang="en-GB" sz="1800" i="1" dirty="0" smtClean="0"/>
              <a:t>NB: CPRD is a sub-set of the ‘old’ GPRD dataset – about half the GPRD practices agreed to linkage and these are included in the CPRD database.</a:t>
            </a:r>
          </a:p>
          <a:p>
            <a:pPr marL="0" indent="0">
              <a:buNone/>
            </a:pPr>
            <a:endParaRPr lang="en-GB" sz="1800" i="1" dirty="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Data</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12</a:t>
            </a:fld>
            <a:endParaRPr lang="en-GB" dirty="0"/>
          </a:p>
        </p:txBody>
      </p:sp>
    </p:spTree>
    <p:extLst>
      <p:ext uri="{BB962C8B-B14F-4D97-AF65-F5344CB8AC3E}">
        <p14:creationId xmlns:p14="http://schemas.microsoft.com/office/powerpoint/2010/main" val="7334009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Text Box 1"/>
          <p:cNvSpPr txBox="1">
            <a:spLocks noChangeArrowheads="1"/>
          </p:cNvSpPr>
          <p:nvPr/>
        </p:nvSpPr>
        <p:spPr bwMode="auto">
          <a:xfrm>
            <a:off x="325440" y="381641"/>
            <a:ext cx="8493120" cy="6149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 pos="4343400" algn="l"/>
                <a:tab pos="5067300" algn="l"/>
                <a:tab pos="5791200" algn="l"/>
                <a:tab pos="6515100" algn="l"/>
                <a:tab pos="7239000" algn="l"/>
                <a:tab pos="7962900" algn="l"/>
                <a:tab pos="8686800" algn="l"/>
              </a:tabLst>
              <a:defRPr sz="2400">
                <a:solidFill>
                  <a:srgbClr val="000000"/>
                </a:solidFill>
                <a:latin typeface="Times New Roman" pitchFamily="16" charset="0"/>
                <a:ea typeface="msgothic" charset="0"/>
                <a:cs typeface="msgothic" charset="0"/>
              </a:defRPr>
            </a:lvl9pPr>
          </a:lstStyle>
          <a:p>
            <a:pPr algn="ctr"/>
            <a:r>
              <a:rPr lang="en-GB" altLang="en-US" sz="1500" b="1" dirty="0">
                <a:latin typeface="Arial" charset="0"/>
              </a:rPr>
              <a:t>Longitudinal nature of multiple linked data sources in </a:t>
            </a:r>
            <a:r>
              <a:rPr lang="en-GB" altLang="en-US" sz="1500" b="1" dirty="0" smtClean="0">
                <a:latin typeface="Arial" charset="0"/>
              </a:rPr>
              <a:t>CPRD. </a:t>
            </a:r>
            <a:r>
              <a:rPr lang="en-GB" altLang="en-US" sz="1500" b="1" dirty="0">
                <a:latin typeface="Arial" charset="0"/>
              </a:rPr>
              <a:t>ECG = Electrocardiography, STEMI = ST-segment elevation Myocardial Infarction, ACEI = Angiotensin-converting-enzyme Inhibitor.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7520" y="6283380"/>
            <a:ext cx="2534400" cy="5054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1040" y="1466074"/>
            <a:ext cx="7804800" cy="39200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076" name="Text Box 4"/>
          <p:cNvSpPr txBox="1">
            <a:spLocks noChangeArrowheads="1"/>
          </p:cNvSpPr>
          <p:nvPr/>
        </p:nvSpPr>
        <p:spPr bwMode="auto">
          <a:xfrm>
            <a:off x="653760" y="5486977"/>
            <a:ext cx="3918240" cy="23186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100" b="1" dirty="0" err="1">
                <a:latin typeface="Arial" charset="0"/>
              </a:rPr>
              <a:t>Spiros</a:t>
            </a:r>
            <a:r>
              <a:rPr lang="en-GB" altLang="en-US" sz="1100" b="1" dirty="0">
                <a:latin typeface="Arial" charset="0"/>
              </a:rPr>
              <a:t> C </a:t>
            </a:r>
            <a:r>
              <a:rPr lang="en-GB" altLang="en-US" sz="1100" b="1" dirty="0" err="1">
                <a:latin typeface="Arial" charset="0"/>
              </a:rPr>
              <a:t>Denaxas</a:t>
            </a:r>
            <a:r>
              <a:rPr lang="en-GB" altLang="en-US" sz="1100" b="1" dirty="0">
                <a:latin typeface="Arial" charset="0"/>
              </a:rPr>
              <a:t> et al. Int. J. </a:t>
            </a:r>
            <a:r>
              <a:rPr lang="en-GB" altLang="en-US" sz="1100" b="1" dirty="0" err="1">
                <a:latin typeface="Arial" charset="0"/>
              </a:rPr>
              <a:t>Epidemiol</a:t>
            </a:r>
            <a:r>
              <a:rPr lang="en-GB" altLang="en-US" sz="1100" b="1" dirty="0">
                <a:latin typeface="Arial" charset="0"/>
              </a:rPr>
              <a:t>. 2012;ije.dys188</a:t>
            </a:r>
          </a:p>
        </p:txBody>
      </p:sp>
      <p:sp>
        <p:nvSpPr>
          <p:cNvPr id="3" name="Slide Number Placeholder 2"/>
          <p:cNvSpPr>
            <a:spLocks noGrp="1"/>
          </p:cNvSpPr>
          <p:nvPr>
            <p:ph type="sldNum" sz="quarter" idx="12"/>
          </p:nvPr>
        </p:nvSpPr>
        <p:spPr>
          <a:xfrm>
            <a:off x="6527520" y="6356351"/>
            <a:ext cx="1987830" cy="365125"/>
          </a:xfrm>
        </p:spPr>
        <p:txBody>
          <a:bodyPr/>
          <a:lstStyle/>
          <a:p>
            <a:fld id="{92E8A8E5-DCCC-45FE-8B33-2A7ECA07F761}" type="slidenum">
              <a:rPr lang="en-GB" smtClean="0"/>
              <a:pPr/>
              <a:t>13</a:t>
            </a:fld>
            <a:endParaRPr lang="en-GB" dirty="0"/>
          </a:p>
        </p:txBody>
      </p:sp>
      <p:sp>
        <p:nvSpPr>
          <p:cNvPr id="9" name="Footer Placeholder 3"/>
          <p:cNvSpPr>
            <a:spLocks noGrp="1"/>
          </p:cNvSpPr>
          <p:nvPr>
            <p:ph type="ftr" sz="quarter" idx="11"/>
          </p:nvPr>
        </p:nvSpPr>
        <p:spPr>
          <a:xfrm>
            <a:off x="762396" y="6472091"/>
            <a:ext cx="5519650" cy="249385"/>
          </a:xfrm>
          <a:solidFill>
            <a:schemeClr val="tx1"/>
          </a:solidFill>
        </p:spPr>
        <p:txBody>
          <a:bodyPr/>
          <a:lstStyle/>
          <a:p>
            <a:r>
              <a:rPr lang="en-GB" dirty="0" smtClean="0">
                <a:solidFill>
                  <a:schemeClr val="bg1"/>
                </a:solidFill>
                <a:latin typeface="Arial" panose="020B0604020202020204" pitchFamily="34" charset="0"/>
                <a:cs typeface="Arial" panose="020B0604020202020204" pitchFamily="34" charset="0"/>
              </a:rPr>
              <a:t>Data</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616825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Cohort specification</a:t>
            </a:r>
            <a:endParaRPr lang="en-GB" dirty="0"/>
          </a:p>
        </p:txBody>
      </p:sp>
      <p:sp>
        <p:nvSpPr>
          <p:cNvPr id="3" name="Content Placeholder 2"/>
          <p:cNvSpPr>
            <a:spLocks noGrp="1"/>
          </p:cNvSpPr>
          <p:nvPr>
            <p:ph idx="1"/>
          </p:nvPr>
        </p:nvSpPr>
        <p:spPr>
          <a:xfrm>
            <a:off x="314845" y="1530657"/>
            <a:ext cx="7665371" cy="4707884"/>
          </a:xfrm>
        </p:spPr>
        <p:txBody>
          <a:bodyPr>
            <a:normAutofit fontScale="25000" lnSpcReduction="20000"/>
          </a:bodyPr>
          <a:lstStyle/>
          <a:p>
            <a:pPr>
              <a:lnSpc>
                <a:spcPct val="120000"/>
              </a:lnSpc>
              <a:buNone/>
            </a:pPr>
            <a:r>
              <a:rPr lang="en-GB" sz="6400" b="1" dirty="0" smtClean="0"/>
              <a:t>Inclusion criteria </a:t>
            </a:r>
          </a:p>
          <a:p>
            <a:pPr>
              <a:lnSpc>
                <a:spcPct val="120000"/>
              </a:lnSpc>
            </a:pPr>
            <a:r>
              <a:rPr lang="en-GB" sz="6400" dirty="0" smtClean="0"/>
              <a:t>Open cohort design, with individuals becoming cohort members on the earliest date that all three of the following criteria were fulfilled, which was designated the ‘index date’: </a:t>
            </a:r>
          </a:p>
          <a:p>
            <a:pPr lvl="1">
              <a:lnSpc>
                <a:spcPct val="120000"/>
              </a:lnSpc>
              <a:buFont typeface="+mj-lt"/>
              <a:buAutoNum type="arabicPeriod"/>
            </a:pPr>
            <a:r>
              <a:rPr lang="en-GB" sz="6400" dirty="0" smtClean="0"/>
              <a:t>Registered in linked practices </a:t>
            </a:r>
            <a:endParaRPr lang="en-GB" sz="6400" dirty="0"/>
          </a:p>
          <a:p>
            <a:pPr lvl="1">
              <a:lnSpc>
                <a:spcPct val="120000"/>
              </a:lnSpc>
              <a:buFont typeface="+mj-lt"/>
              <a:buAutoNum type="arabicPeriod"/>
            </a:pPr>
            <a:r>
              <a:rPr lang="en-GB" sz="6400" dirty="0" smtClean="0"/>
              <a:t>UTS (up to standard) practice for at least 1 year </a:t>
            </a:r>
            <a:endParaRPr lang="en-GB" sz="6400" dirty="0"/>
          </a:p>
          <a:p>
            <a:pPr lvl="1">
              <a:lnSpc>
                <a:spcPct val="120000"/>
              </a:lnSpc>
              <a:buFont typeface="+mj-lt"/>
              <a:buAutoNum type="arabicPeriod"/>
            </a:pPr>
            <a:r>
              <a:rPr lang="en-GB" sz="6400" dirty="0" smtClean="0"/>
              <a:t>All patients aged 45 and over on Jan 1st 2001 and those who turn 45 between </a:t>
            </a:r>
            <a:r>
              <a:rPr lang="en-GB" sz="6400" b="1" dirty="0" smtClean="0"/>
              <a:t>1st Jan 2001 and 25th March 2010</a:t>
            </a:r>
            <a:r>
              <a:rPr lang="en-GB" sz="6400" dirty="0" smtClean="0"/>
              <a:t>, irrespective of initial health status. </a:t>
            </a:r>
          </a:p>
          <a:p>
            <a:pPr>
              <a:lnSpc>
                <a:spcPct val="120000"/>
              </a:lnSpc>
              <a:buNone/>
            </a:pPr>
            <a:r>
              <a:rPr lang="en-GB" sz="6400" b="1" dirty="0" smtClean="0"/>
              <a:t>Exclusion criteria </a:t>
            </a:r>
          </a:p>
          <a:p>
            <a:pPr>
              <a:lnSpc>
                <a:spcPct val="120000"/>
              </a:lnSpc>
            </a:pPr>
            <a:r>
              <a:rPr lang="en-GB" sz="6400" dirty="0" smtClean="0"/>
              <a:t>Patients with missing or incomplete postcode/deprivation score</a:t>
            </a:r>
          </a:p>
          <a:p>
            <a:pPr>
              <a:lnSpc>
                <a:spcPct val="120000"/>
              </a:lnSpc>
            </a:pPr>
            <a:r>
              <a:rPr lang="en-GB" sz="6400" dirty="0" smtClean="0"/>
              <a:t>Patients’ follow-up censored at the earliest date of death, deregistration from the practice, last data collection for the patient’s practice, or the overall study end date. </a:t>
            </a:r>
          </a:p>
          <a:p>
            <a:pPr marL="0" indent="0">
              <a:lnSpc>
                <a:spcPct val="120000"/>
              </a:lnSpc>
              <a:buNone/>
            </a:pPr>
            <a:r>
              <a:rPr lang="en-GB" sz="6400" b="1" dirty="0"/>
              <a:t>End of study </a:t>
            </a:r>
            <a:r>
              <a:rPr lang="en-GB" sz="6400" b="1" dirty="0" smtClean="0"/>
              <a:t>date </a:t>
            </a:r>
            <a:r>
              <a:rPr lang="en-GB" sz="6400" dirty="0"/>
              <a:t>(25</a:t>
            </a:r>
            <a:r>
              <a:rPr lang="en-GB" sz="6400" baseline="30000" dirty="0"/>
              <a:t>th</a:t>
            </a:r>
            <a:r>
              <a:rPr lang="en-GB" sz="6400" dirty="0"/>
              <a:t> March 2010 – end of </a:t>
            </a:r>
            <a:r>
              <a:rPr lang="en-GB" sz="6400" dirty="0" smtClean="0"/>
              <a:t>CPRD </a:t>
            </a:r>
            <a:r>
              <a:rPr lang="en-GB" sz="6400" dirty="0"/>
              <a:t>dataset)</a:t>
            </a:r>
          </a:p>
          <a:p>
            <a:pPr marL="0" indent="0">
              <a:buNone/>
            </a:pPr>
            <a:endParaRPr lang="en-GB" dirty="0" smtClean="0"/>
          </a:p>
          <a:p>
            <a:endParaRPr lang="en-GB" dirty="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Data</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14</a:t>
            </a:fld>
            <a:endParaRPr lang="en-GB"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Research </a:t>
            </a:r>
            <a:r>
              <a:rPr lang="en-GB" dirty="0"/>
              <a:t>M</a:t>
            </a:r>
            <a:r>
              <a:rPr lang="en-GB" dirty="0" smtClean="0"/>
              <a:t>ethods</a:t>
            </a:r>
            <a:endParaRPr lang="en-GB" dirty="0"/>
          </a:p>
        </p:txBody>
      </p:sp>
      <p:sp>
        <p:nvSpPr>
          <p:cNvPr id="3" name="Content Placeholder 2"/>
          <p:cNvSpPr>
            <a:spLocks noGrp="1"/>
          </p:cNvSpPr>
          <p:nvPr>
            <p:ph idx="1"/>
          </p:nvPr>
        </p:nvSpPr>
        <p:spPr/>
        <p:txBody>
          <a:bodyPr>
            <a:normAutofit/>
          </a:bodyPr>
          <a:lstStyle/>
          <a:p>
            <a:pPr marL="457200" indent="-457200">
              <a:buFont typeface="+mj-lt"/>
              <a:buAutoNum type="arabicPeriod"/>
            </a:pPr>
            <a:r>
              <a:rPr lang="en-GB" b="1" i="1" dirty="0" smtClean="0"/>
              <a:t>Disease-count based approach</a:t>
            </a:r>
            <a:r>
              <a:rPr lang="en-GB" dirty="0" smtClean="0"/>
              <a:t>: models transitions from healthy to diseased states (1, 2+ or 1,2,3+ diseases) and death, by deprivation quintiles and gender</a:t>
            </a:r>
          </a:p>
          <a:p>
            <a:pPr lvl="2"/>
            <a:r>
              <a:rPr lang="en-GB" dirty="0" smtClean="0">
                <a:solidFill>
                  <a:schemeClr val="tx1"/>
                </a:solidFill>
              </a:rPr>
              <a:t>Method: </a:t>
            </a:r>
            <a:r>
              <a:rPr lang="en-GB" b="1" dirty="0" smtClean="0">
                <a:solidFill>
                  <a:schemeClr val="tx1"/>
                </a:solidFill>
              </a:rPr>
              <a:t>Multi-state modelling </a:t>
            </a:r>
            <a:r>
              <a:rPr lang="en-GB" dirty="0" smtClean="0">
                <a:solidFill>
                  <a:schemeClr val="tx1"/>
                </a:solidFill>
              </a:rPr>
              <a:t>using R + ELECT (add-on)</a:t>
            </a:r>
          </a:p>
          <a:p>
            <a:pPr marL="914400" lvl="2" indent="0">
              <a:buNone/>
            </a:pPr>
            <a:endParaRPr lang="en-GB" dirty="0" smtClean="0">
              <a:solidFill>
                <a:schemeClr val="tx1"/>
              </a:solidFill>
            </a:endParaRPr>
          </a:p>
          <a:p>
            <a:pPr marL="457200" indent="-457200">
              <a:buFont typeface="+mj-lt"/>
              <a:buAutoNum type="arabicPeriod"/>
            </a:pPr>
            <a:r>
              <a:rPr lang="en-GB" b="1" i="1" dirty="0" smtClean="0"/>
              <a:t>Disease-cluster based approach: </a:t>
            </a:r>
          </a:p>
          <a:p>
            <a:pPr marL="814387" lvl="1" indent="-457200">
              <a:buFont typeface="+mj-lt"/>
              <a:buAutoNum type="alphaLcParenR"/>
            </a:pPr>
            <a:r>
              <a:rPr lang="en-GB" dirty="0" smtClean="0"/>
              <a:t>Identify the main disease clusters and common combinations</a:t>
            </a:r>
          </a:p>
          <a:p>
            <a:pPr lvl="2"/>
            <a:r>
              <a:rPr lang="en-GB" dirty="0" smtClean="0">
                <a:solidFill>
                  <a:schemeClr val="tx1"/>
                </a:solidFill>
              </a:rPr>
              <a:t>Method:</a:t>
            </a:r>
            <a:r>
              <a:rPr lang="en-GB" b="1" dirty="0" smtClean="0">
                <a:solidFill>
                  <a:schemeClr val="tx1"/>
                </a:solidFill>
              </a:rPr>
              <a:t> Cluster analysis</a:t>
            </a:r>
          </a:p>
          <a:p>
            <a:pPr lvl="1">
              <a:buFont typeface="+mj-lt"/>
              <a:buAutoNum type="alphaLcParenR"/>
            </a:pPr>
            <a:r>
              <a:rPr lang="en-GB" dirty="0"/>
              <a:t>Model socio-economic differences in survival for the main disease clusters:</a:t>
            </a:r>
          </a:p>
          <a:p>
            <a:pPr lvl="2"/>
            <a:r>
              <a:rPr lang="en-GB" dirty="0" smtClean="0">
                <a:solidFill>
                  <a:schemeClr val="tx1"/>
                </a:solidFill>
              </a:rPr>
              <a:t>Method:</a:t>
            </a:r>
            <a:r>
              <a:rPr lang="en-GB" b="1" dirty="0" smtClean="0">
                <a:solidFill>
                  <a:schemeClr val="tx1"/>
                </a:solidFill>
              </a:rPr>
              <a:t> Cox proportional hazard model </a:t>
            </a:r>
            <a:r>
              <a:rPr lang="en-GB" dirty="0" smtClean="0">
                <a:solidFill>
                  <a:schemeClr val="tx1"/>
                </a:solidFill>
              </a:rPr>
              <a:t>adjusted for covariates (</a:t>
            </a:r>
            <a:r>
              <a:rPr lang="en-GB" dirty="0" err="1" smtClean="0">
                <a:solidFill>
                  <a:schemeClr val="tx1"/>
                </a:solidFill>
              </a:rPr>
              <a:t>eg</a:t>
            </a:r>
            <a:r>
              <a:rPr lang="en-GB" dirty="0" smtClean="0">
                <a:solidFill>
                  <a:schemeClr val="tx1"/>
                </a:solidFill>
              </a:rPr>
              <a:t> age, sex, smoking, and BMI)</a:t>
            </a:r>
          </a:p>
          <a:p>
            <a:pPr lvl="2"/>
            <a:r>
              <a:rPr lang="en-GB" dirty="0" smtClean="0">
                <a:solidFill>
                  <a:schemeClr val="tx1"/>
                </a:solidFill>
              </a:rPr>
              <a:t>Cluster-based </a:t>
            </a:r>
            <a:r>
              <a:rPr lang="en-GB" dirty="0">
                <a:solidFill>
                  <a:schemeClr val="tx1"/>
                </a:solidFill>
              </a:rPr>
              <a:t>MSM, 3-state ‘healthy- </a:t>
            </a:r>
            <a:r>
              <a:rPr lang="en-GB" dirty="0" smtClean="0">
                <a:solidFill>
                  <a:schemeClr val="tx1"/>
                </a:solidFill>
              </a:rPr>
              <a:t>cluster-death</a:t>
            </a:r>
            <a:r>
              <a:rPr lang="en-GB" dirty="0">
                <a:solidFill>
                  <a:schemeClr val="tx1"/>
                </a:solidFill>
              </a:rPr>
              <a:t>’ model</a:t>
            </a:r>
          </a:p>
          <a:p>
            <a:pPr lvl="1"/>
            <a:endParaRPr lang="en-GB" strike="sngStrike" dirty="0" smtClean="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15</a:t>
            </a:fld>
            <a:endParaRPr lang="en-GB"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Multistate survival model</a:t>
            </a:r>
            <a:endParaRPr lang="en-GB" dirty="0"/>
          </a:p>
        </p:txBody>
      </p:sp>
      <p:sp>
        <p:nvSpPr>
          <p:cNvPr id="3" name="Content Placeholder 2"/>
          <p:cNvSpPr>
            <a:spLocks noGrp="1"/>
          </p:cNvSpPr>
          <p:nvPr>
            <p:ph idx="1"/>
          </p:nvPr>
        </p:nvSpPr>
        <p:spPr/>
        <p:txBody>
          <a:bodyPr/>
          <a:lstStyle/>
          <a:p>
            <a:endParaRPr lang="en-GB" dirty="0"/>
          </a:p>
        </p:txBody>
      </p:sp>
      <p:sp>
        <p:nvSpPr>
          <p:cNvPr id="5" name="Footer Placeholder 4"/>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17" name="Slide Number Placeholder 16"/>
          <p:cNvSpPr>
            <a:spLocks noGrp="1"/>
          </p:cNvSpPr>
          <p:nvPr>
            <p:ph type="sldNum" sz="quarter" idx="13"/>
          </p:nvPr>
        </p:nvSpPr>
        <p:spPr>
          <a:xfrm>
            <a:off x="7086600" y="6356350"/>
            <a:ext cx="2057400" cy="365125"/>
          </a:xfrm>
        </p:spPr>
        <p:txBody>
          <a:bodyPr/>
          <a:lstStyle/>
          <a:p>
            <a:fld id="{92E8A8E5-DCCC-45FE-8B33-2A7ECA07F761}" type="slidenum">
              <a:rPr lang="en-GB" smtClean="0"/>
              <a:pPr/>
              <a:t>16</a:t>
            </a:fld>
            <a:endParaRPr lang="en-GB"/>
          </a:p>
        </p:txBody>
      </p:sp>
      <p:sp>
        <p:nvSpPr>
          <p:cNvPr id="4" name="TextBox 3"/>
          <p:cNvSpPr txBox="1"/>
          <p:nvPr/>
        </p:nvSpPr>
        <p:spPr>
          <a:xfrm>
            <a:off x="1331640" y="1916832"/>
            <a:ext cx="1728192" cy="369332"/>
          </a:xfrm>
          <a:prstGeom prst="rect">
            <a:avLst/>
          </a:prstGeom>
          <a:noFill/>
          <a:ln w="9525">
            <a:solidFill>
              <a:schemeClr val="tx1"/>
            </a:solidFill>
          </a:ln>
        </p:spPr>
        <p:txBody>
          <a:bodyPr wrap="square" rtlCol="0">
            <a:spAutoFit/>
          </a:bodyPr>
          <a:lstStyle/>
          <a:p>
            <a:pPr algn="ctr"/>
            <a:r>
              <a:rPr lang="en-GB" dirty="0" smtClean="0"/>
              <a:t>Alive (s1)</a:t>
            </a:r>
            <a:endParaRPr lang="en-GB" dirty="0"/>
          </a:p>
        </p:txBody>
      </p:sp>
      <p:sp>
        <p:nvSpPr>
          <p:cNvPr id="6" name="TextBox 5"/>
          <p:cNvSpPr txBox="1"/>
          <p:nvPr/>
        </p:nvSpPr>
        <p:spPr>
          <a:xfrm>
            <a:off x="4932040" y="1916832"/>
            <a:ext cx="1728192" cy="369332"/>
          </a:xfrm>
          <a:prstGeom prst="rect">
            <a:avLst/>
          </a:prstGeom>
          <a:noFill/>
          <a:ln w="9525">
            <a:solidFill>
              <a:schemeClr val="tx1"/>
            </a:solidFill>
          </a:ln>
        </p:spPr>
        <p:txBody>
          <a:bodyPr wrap="square" rtlCol="0">
            <a:spAutoFit/>
          </a:bodyPr>
          <a:lstStyle/>
          <a:p>
            <a:pPr algn="ctr"/>
            <a:r>
              <a:rPr lang="en-GB" dirty="0" smtClean="0"/>
              <a:t>Dead (s2)</a:t>
            </a:r>
            <a:endParaRPr lang="en-GB" dirty="0"/>
          </a:p>
        </p:txBody>
      </p:sp>
      <p:sp>
        <p:nvSpPr>
          <p:cNvPr id="10" name="TextBox 9"/>
          <p:cNvSpPr txBox="1"/>
          <p:nvPr/>
        </p:nvSpPr>
        <p:spPr>
          <a:xfrm>
            <a:off x="3419872" y="1628800"/>
            <a:ext cx="1296144" cy="369332"/>
          </a:xfrm>
          <a:prstGeom prst="rect">
            <a:avLst/>
          </a:prstGeom>
          <a:noFill/>
        </p:spPr>
        <p:txBody>
          <a:bodyPr wrap="square" rtlCol="0">
            <a:spAutoFit/>
          </a:bodyPr>
          <a:lstStyle/>
          <a:p>
            <a:pPr algn="ctr"/>
            <a:r>
              <a:rPr lang="en-GB" dirty="0"/>
              <a:t>h</a:t>
            </a:r>
            <a:r>
              <a:rPr lang="en-GB" dirty="0" smtClean="0"/>
              <a:t>(t)</a:t>
            </a:r>
            <a:endParaRPr lang="en-GB" dirty="0"/>
          </a:p>
        </p:txBody>
      </p:sp>
      <p:sp>
        <p:nvSpPr>
          <p:cNvPr id="14" name="TextBox 13"/>
          <p:cNvSpPr txBox="1"/>
          <p:nvPr/>
        </p:nvSpPr>
        <p:spPr>
          <a:xfrm>
            <a:off x="1403648" y="3436993"/>
            <a:ext cx="1728192" cy="369332"/>
          </a:xfrm>
          <a:prstGeom prst="rect">
            <a:avLst/>
          </a:prstGeom>
          <a:noFill/>
          <a:ln w="9525">
            <a:solidFill>
              <a:schemeClr val="tx1"/>
            </a:solidFill>
          </a:ln>
        </p:spPr>
        <p:txBody>
          <a:bodyPr wrap="square" rtlCol="0">
            <a:spAutoFit/>
          </a:bodyPr>
          <a:lstStyle/>
          <a:p>
            <a:pPr algn="ctr"/>
            <a:r>
              <a:rPr lang="en-GB" dirty="0" smtClean="0"/>
              <a:t>Healthy (s1)</a:t>
            </a:r>
            <a:endParaRPr lang="en-GB" dirty="0"/>
          </a:p>
        </p:txBody>
      </p:sp>
      <p:sp>
        <p:nvSpPr>
          <p:cNvPr id="15" name="TextBox 14"/>
          <p:cNvSpPr txBox="1"/>
          <p:nvPr/>
        </p:nvSpPr>
        <p:spPr>
          <a:xfrm>
            <a:off x="4975366" y="3419227"/>
            <a:ext cx="1728192" cy="369332"/>
          </a:xfrm>
          <a:prstGeom prst="rect">
            <a:avLst/>
          </a:prstGeom>
          <a:noFill/>
          <a:ln w="9525">
            <a:solidFill>
              <a:schemeClr val="tx1"/>
            </a:solidFill>
          </a:ln>
        </p:spPr>
        <p:txBody>
          <a:bodyPr wrap="square" rtlCol="0">
            <a:spAutoFit/>
          </a:bodyPr>
          <a:lstStyle/>
          <a:p>
            <a:pPr algn="ctr"/>
            <a:r>
              <a:rPr lang="en-GB" dirty="0" smtClean="0"/>
              <a:t>Disease (s2)</a:t>
            </a:r>
            <a:endParaRPr lang="en-GB" dirty="0"/>
          </a:p>
        </p:txBody>
      </p:sp>
      <p:sp>
        <p:nvSpPr>
          <p:cNvPr id="16" name="TextBox 15"/>
          <p:cNvSpPr txBox="1"/>
          <p:nvPr/>
        </p:nvSpPr>
        <p:spPr>
          <a:xfrm>
            <a:off x="3280237" y="4878452"/>
            <a:ext cx="1728192" cy="369332"/>
          </a:xfrm>
          <a:prstGeom prst="rect">
            <a:avLst/>
          </a:prstGeom>
          <a:noFill/>
          <a:ln w="9525">
            <a:solidFill>
              <a:schemeClr val="tx1"/>
            </a:solidFill>
          </a:ln>
        </p:spPr>
        <p:txBody>
          <a:bodyPr wrap="square" rtlCol="0">
            <a:spAutoFit/>
          </a:bodyPr>
          <a:lstStyle/>
          <a:p>
            <a:pPr algn="ctr"/>
            <a:r>
              <a:rPr lang="en-GB" dirty="0" smtClean="0"/>
              <a:t>Dead (s3)</a:t>
            </a:r>
            <a:endParaRPr lang="en-GB" dirty="0"/>
          </a:p>
        </p:txBody>
      </p:sp>
      <p:cxnSp>
        <p:nvCxnSpPr>
          <p:cNvPr id="21" name="Straight Arrow Connector 20"/>
          <p:cNvCxnSpPr/>
          <p:nvPr/>
        </p:nvCxnSpPr>
        <p:spPr>
          <a:xfrm>
            <a:off x="3131840" y="2132856"/>
            <a:ext cx="1800200" cy="0"/>
          </a:xfrm>
          <a:prstGeom prst="straightConnector1">
            <a:avLst/>
          </a:prstGeom>
          <a:ln w="25400">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3167844" y="3621659"/>
            <a:ext cx="1800200" cy="0"/>
          </a:xfrm>
          <a:prstGeom prst="straightConnector1">
            <a:avLst/>
          </a:prstGeom>
          <a:ln w="25400">
            <a:headEnd w="sm" len="sm"/>
            <a:tailEnd type="triangle"/>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419872" y="3222268"/>
            <a:ext cx="1296144" cy="369332"/>
          </a:xfrm>
          <a:prstGeom prst="rect">
            <a:avLst/>
          </a:prstGeom>
          <a:noFill/>
        </p:spPr>
        <p:txBody>
          <a:bodyPr wrap="square" rtlCol="0">
            <a:spAutoFit/>
          </a:bodyPr>
          <a:lstStyle/>
          <a:p>
            <a:pPr algn="ctr"/>
            <a:r>
              <a:rPr lang="en-GB" dirty="0"/>
              <a:t>h</a:t>
            </a:r>
            <a:r>
              <a:rPr lang="en-GB" baseline="-25000" dirty="0" smtClean="0"/>
              <a:t>1,2</a:t>
            </a:r>
            <a:r>
              <a:rPr lang="en-GB" dirty="0" smtClean="0"/>
              <a:t>(t)</a:t>
            </a:r>
            <a:endParaRPr lang="en-GB" dirty="0"/>
          </a:p>
        </p:txBody>
      </p:sp>
      <p:cxnSp>
        <p:nvCxnSpPr>
          <p:cNvPr id="27" name="Straight Arrow Connector 26"/>
          <p:cNvCxnSpPr/>
          <p:nvPr/>
        </p:nvCxnSpPr>
        <p:spPr>
          <a:xfrm>
            <a:off x="2668169" y="3845879"/>
            <a:ext cx="1224136" cy="1008112"/>
          </a:xfrm>
          <a:prstGeom prst="straightConnector1">
            <a:avLst/>
          </a:prstGeom>
          <a:ln w="25400">
            <a:headEnd w="sm" len="sm"/>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H="1">
            <a:off x="4372771" y="3845879"/>
            <a:ext cx="864096" cy="1008112"/>
          </a:xfrm>
          <a:prstGeom prst="straightConnector1">
            <a:avLst/>
          </a:prstGeom>
          <a:ln w="25400">
            <a:headEnd w="sm" len="sm"/>
            <a:tailEnd type="triangle"/>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1835696" y="4189730"/>
            <a:ext cx="1296144" cy="369332"/>
          </a:xfrm>
          <a:prstGeom prst="rect">
            <a:avLst/>
          </a:prstGeom>
          <a:noFill/>
        </p:spPr>
        <p:txBody>
          <a:bodyPr wrap="square" rtlCol="0">
            <a:spAutoFit/>
          </a:bodyPr>
          <a:lstStyle/>
          <a:p>
            <a:pPr algn="ctr"/>
            <a:r>
              <a:rPr lang="en-GB" dirty="0"/>
              <a:t>h</a:t>
            </a:r>
            <a:r>
              <a:rPr lang="en-GB" dirty="0" smtClean="0"/>
              <a:t> </a:t>
            </a:r>
            <a:r>
              <a:rPr lang="en-GB" baseline="-25000" dirty="0" smtClean="0"/>
              <a:t>1,3</a:t>
            </a:r>
            <a:r>
              <a:rPr lang="en-GB" dirty="0" smtClean="0"/>
              <a:t>(t)</a:t>
            </a:r>
            <a:endParaRPr lang="en-GB" dirty="0"/>
          </a:p>
        </p:txBody>
      </p:sp>
      <p:sp>
        <p:nvSpPr>
          <p:cNvPr id="32" name="TextBox 31"/>
          <p:cNvSpPr txBox="1"/>
          <p:nvPr/>
        </p:nvSpPr>
        <p:spPr>
          <a:xfrm>
            <a:off x="5004048" y="4138736"/>
            <a:ext cx="1296144" cy="369332"/>
          </a:xfrm>
          <a:prstGeom prst="rect">
            <a:avLst/>
          </a:prstGeom>
          <a:noFill/>
        </p:spPr>
        <p:txBody>
          <a:bodyPr wrap="square" rtlCol="0">
            <a:spAutoFit/>
          </a:bodyPr>
          <a:lstStyle/>
          <a:p>
            <a:pPr algn="ctr"/>
            <a:r>
              <a:rPr lang="en-GB" dirty="0"/>
              <a:t>h</a:t>
            </a:r>
            <a:r>
              <a:rPr lang="en-GB" dirty="0" smtClean="0"/>
              <a:t> </a:t>
            </a:r>
            <a:r>
              <a:rPr lang="en-GB" baseline="-25000" dirty="0"/>
              <a:t>2</a:t>
            </a:r>
            <a:r>
              <a:rPr lang="en-GB" baseline="-25000" dirty="0" smtClean="0"/>
              <a:t>,3</a:t>
            </a:r>
            <a:r>
              <a:rPr lang="en-GB" dirty="0" smtClean="0"/>
              <a:t>(t)</a:t>
            </a:r>
            <a:endParaRPr lang="en-GB" dirty="0"/>
          </a:p>
        </p:txBody>
      </p:sp>
      <p:sp>
        <p:nvSpPr>
          <p:cNvPr id="33" name="TextBox 32"/>
          <p:cNvSpPr txBox="1"/>
          <p:nvPr/>
        </p:nvSpPr>
        <p:spPr>
          <a:xfrm>
            <a:off x="2123728" y="5445224"/>
            <a:ext cx="3960440" cy="369332"/>
          </a:xfrm>
          <a:prstGeom prst="rect">
            <a:avLst/>
          </a:prstGeom>
          <a:noFill/>
        </p:spPr>
        <p:txBody>
          <a:bodyPr wrap="square" rtlCol="0">
            <a:spAutoFit/>
          </a:bodyPr>
          <a:lstStyle/>
          <a:p>
            <a:pPr algn="ctr"/>
            <a:r>
              <a:rPr lang="en-GB" b="1" dirty="0" smtClean="0"/>
              <a:t>3-state  illness-death model</a:t>
            </a:r>
            <a:endParaRPr lang="en-GB" b="1" dirty="0"/>
          </a:p>
        </p:txBody>
      </p:sp>
      <p:sp>
        <p:nvSpPr>
          <p:cNvPr id="23" name="TextBox 22"/>
          <p:cNvSpPr txBox="1"/>
          <p:nvPr/>
        </p:nvSpPr>
        <p:spPr>
          <a:xfrm>
            <a:off x="2087724" y="2385297"/>
            <a:ext cx="3960440" cy="369332"/>
          </a:xfrm>
          <a:prstGeom prst="rect">
            <a:avLst/>
          </a:prstGeom>
          <a:noFill/>
        </p:spPr>
        <p:txBody>
          <a:bodyPr wrap="square" rtlCol="0">
            <a:spAutoFit/>
          </a:bodyPr>
          <a:lstStyle/>
          <a:p>
            <a:pPr algn="ctr"/>
            <a:r>
              <a:rPr lang="en-GB" b="1" dirty="0"/>
              <a:t>2</a:t>
            </a:r>
            <a:r>
              <a:rPr lang="en-GB" b="1" dirty="0" smtClean="0"/>
              <a:t>-state  survival model</a:t>
            </a:r>
            <a:endParaRPr lang="en-GB" b="1"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MSM model</a:t>
            </a:r>
            <a:endParaRPr lang="en-GB" dirty="0"/>
          </a:p>
        </p:txBody>
      </p:sp>
      <p:sp>
        <p:nvSpPr>
          <p:cNvPr id="3" name="Content Placeholder 2"/>
          <p:cNvSpPr>
            <a:spLocks noGrp="1"/>
          </p:cNvSpPr>
          <p:nvPr>
            <p:ph idx="1"/>
          </p:nvPr>
        </p:nvSpPr>
        <p:spPr>
          <a:xfrm>
            <a:off x="314846" y="1323192"/>
            <a:ext cx="7665371" cy="4753412"/>
          </a:xfrm>
        </p:spPr>
        <p:txBody>
          <a:bodyPr>
            <a:normAutofit/>
          </a:bodyPr>
          <a:lstStyle/>
          <a:p>
            <a:r>
              <a:rPr lang="en-GB" dirty="0" smtClean="0"/>
              <a:t>At least 3 live states (healthy, 1 disease, 2+ diseases); plus absorbing state of death (4 states)</a:t>
            </a:r>
          </a:p>
          <a:p>
            <a:endParaRPr lang="en-GB" dirty="0" smtClean="0"/>
          </a:p>
          <a:p>
            <a:endParaRPr lang="en-GB" dirty="0" smtClean="0"/>
          </a:p>
          <a:p>
            <a:endParaRPr lang="en-GB" dirty="0" smtClean="0"/>
          </a:p>
          <a:p>
            <a:endParaRPr lang="en-GB" dirty="0" smtClean="0"/>
          </a:p>
          <a:p>
            <a:endParaRPr lang="en-GB" dirty="0" smtClean="0"/>
          </a:p>
          <a:p>
            <a:r>
              <a:rPr lang="en-GB" dirty="0" smtClean="0"/>
              <a:t>Progressive: i.e. no recovery</a:t>
            </a:r>
          </a:p>
          <a:p>
            <a:r>
              <a:rPr lang="en-GB" dirty="0" smtClean="0"/>
              <a:t>Timescale for modelling is patient age </a:t>
            </a:r>
            <a:endParaRPr lang="en-GB" dirty="0" smtClean="0">
              <a:solidFill>
                <a:srgbClr val="FF0000"/>
              </a:solidFill>
            </a:endParaRPr>
          </a:p>
          <a:p>
            <a:r>
              <a:rPr lang="en-GB" dirty="0" smtClean="0"/>
              <a:t>Adjusted for covariates – </a:t>
            </a:r>
            <a:r>
              <a:rPr lang="en-GB" dirty="0" err="1" smtClean="0"/>
              <a:t>incl</a:t>
            </a:r>
            <a:r>
              <a:rPr lang="en-GB" dirty="0" smtClean="0"/>
              <a:t> smoking, blood pressure</a:t>
            </a:r>
          </a:p>
          <a:p>
            <a:r>
              <a:rPr lang="en-GB" dirty="0" smtClean="0"/>
              <a:t>R package (MSM) + ELECT</a:t>
            </a:r>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17</a:t>
            </a:fld>
            <a:endParaRPr lang="en-GB" dirty="0"/>
          </a:p>
        </p:txBody>
      </p:sp>
      <p:sp>
        <p:nvSpPr>
          <p:cNvPr id="6" name="TextBox 5"/>
          <p:cNvSpPr txBox="1"/>
          <p:nvPr/>
        </p:nvSpPr>
        <p:spPr>
          <a:xfrm>
            <a:off x="661370" y="2285925"/>
            <a:ext cx="1728192" cy="369332"/>
          </a:xfrm>
          <a:prstGeom prst="rect">
            <a:avLst/>
          </a:prstGeom>
          <a:noFill/>
          <a:ln w="9525">
            <a:solidFill>
              <a:schemeClr val="tx1"/>
            </a:solidFill>
          </a:ln>
        </p:spPr>
        <p:txBody>
          <a:bodyPr wrap="square" rtlCol="0">
            <a:spAutoFit/>
          </a:bodyPr>
          <a:lstStyle/>
          <a:p>
            <a:pPr algn="ctr"/>
            <a:r>
              <a:rPr lang="en-GB" dirty="0" smtClean="0"/>
              <a:t>Healthy (s1)</a:t>
            </a:r>
            <a:endParaRPr lang="en-GB" dirty="0"/>
          </a:p>
        </p:txBody>
      </p:sp>
      <p:sp>
        <p:nvSpPr>
          <p:cNvPr id="7" name="TextBox 6"/>
          <p:cNvSpPr txBox="1"/>
          <p:nvPr/>
        </p:nvSpPr>
        <p:spPr>
          <a:xfrm>
            <a:off x="2780627" y="2285925"/>
            <a:ext cx="1728192" cy="369332"/>
          </a:xfrm>
          <a:prstGeom prst="rect">
            <a:avLst/>
          </a:prstGeom>
          <a:noFill/>
          <a:ln w="9525">
            <a:solidFill>
              <a:schemeClr val="tx1"/>
            </a:solidFill>
          </a:ln>
        </p:spPr>
        <p:txBody>
          <a:bodyPr wrap="square" rtlCol="0">
            <a:spAutoFit/>
          </a:bodyPr>
          <a:lstStyle/>
          <a:p>
            <a:pPr algn="ctr"/>
            <a:r>
              <a:rPr lang="en-GB" dirty="0" smtClean="0"/>
              <a:t>1 Disease (s2)</a:t>
            </a:r>
            <a:endParaRPr lang="en-GB" dirty="0"/>
          </a:p>
        </p:txBody>
      </p:sp>
      <p:sp>
        <p:nvSpPr>
          <p:cNvPr id="8" name="TextBox 7"/>
          <p:cNvSpPr txBox="1"/>
          <p:nvPr/>
        </p:nvSpPr>
        <p:spPr>
          <a:xfrm>
            <a:off x="4932157" y="2253651"/>
            <a:ext cx="1728192" cy="369332"/>
          </a:xfrm>
          <a:prstGeom prst="rect">
            <a:avLst/>
          </a:prstGeom>
          <a:noFill/>
          <a:ln w="9525">
            <a:solidFill>
              <a:schemeClr val="tx1"/>
            </a:solidFill>
          </a:ln>
        </p:spPr>
        <p:txBody>
          <a:bodyPr wrap="square" rtlCol="0">
            <a:spAutoFit/>
          </a:bodyPr>
          <a:lstStyle/>
          <a:p>
            <a:pPr algn="ctr"/>
            <a:r>
              <a:rPr lang="en-GB" dirty="0" smtClean="0"/>
              <a:t>2+ Diseases (s3)</a:t>
            </a:r>
            <a:endParaRPr lang="en-GB" dirty="0"/>
          </a:p>
        </p:txBody>
      </p:sp>
      <p:sp>
        <p:nvSpPr>
          <p:cNvPr id="9" name="TextBox 8"/>
          <p:cNvSpPr txBox="1"/>
          <p:nvPr/>
        </p:nvSpPr>
        <p:spPr>
          <a:xfrm>
            <a:off x="2850776" y="3426236"/>
            <a:ext cx="1613647" cy="369332"/>
          </a:xfrm>
          <a:prstGeom prst="rect">
            <a:avLst/>
          </a:prstGeom>
          <a:noFill/>
          <a:ln w="9525">
            <a:solidFill>
              <a:schemeClr val="tx1"/>
            </a:solidFill>
          </a:ln>
        </p:spPr>
        <p:txBody>
          <a:bodyPr wrap="square" rtlCol="0">
            <a:spAutoFit/>
          </a:bodyPr>
          <a:lstStyle/>
          <a:p>
            <a:pPr algn="ctr"/>
            <a:r>
              <a:rPr lang="en-GB" dirty="0" smtClean="0"/>
              <a:t>Dead (s4)</a:t>
            </a:r>
            <a:endParaRPr lang="en-GB" dirty="0"/>
          </a:p>
        </p:txBody>
      </p:sp>
      <p:cxnSp>
        <p:nvCxnSpPr>
          <p:cNvPr id="11" name="Straight Arrow Connector 10"/>
          <p:cNvCxnSpPr>
            <a:stCxn id="6" idx="3"/>
            <a:endCxn id="7" idx="1"/>
          </p:cNvCxnSpPr>
          <p:nvPr/>
        </p:nvCxnSpPr>
        <p:spPr>
          <a:xfrm>
            <a:off x="2389562" y="2470591"/>
            <a:ext cx="39106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4521369" y="2440111"/>
            <a:ext cx="391065" cy="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6" idx="2"/>
          </p:cNvCxnSpPr>
          <p:nvPr/>
        </p:nvCxnSpPr>
        <p:spPr>
          <a:xfrm>
            <a:off x="1525466" y="2655257"/>
            <a:ext cx="1701828" cy="74415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8" idx="2"/>
          </p:cNvCxnSpPr>
          <p:nvPr/>
        </p:nvCxnSpPr>
        <p:spPr>
          <a:xfrm flipH="1">
            <a:off x="4195482" y="2622983"/>
            <a:ext cx="1600771" cy="808706"/>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6739237" y="2431146"/>
            <a:ext cx="391065" cy="0"/>
          </a:xfrm>
          <a:prstGeom prst="straightConnector1">
            <a:avLst/>
          </a:prstGeom>
          <a:ln w="19050">
            <a:prstDash val="dashDot"/>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7" idx="2"/>
            <a:endCxn id="9" idx="0"/>
          </p:cNvCxnSpPr>
          <p:nvPr/>
        </p:nvCxnSpPr>
        <p:spPr>
          <a:xfrm>
            <a:off x="3644723" y="2655257"/>
            <a:ext cx="12877" cy="770979"/>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MSM model assumptions</a:t>
            </a:r>
            <a:endParaRPr lang="en-GB" dirty="0"/>
          </a:p>
        </p:txBody>
      </p:sp>
      <p:sp>
        <p:nvSpPr>
          <p:cNvPr id="3" name="Content Placeholder 2"/>
          <p:cNvSpPr>
            <a:spLocks noGrp="1"/>
          </p:cNvSpPr>
          <p:nvPr>
            <p:ph idx="1"/>
          </p:nvPr>
        </p:nvSpPr>
        <p:spPr/>
        <p:txBody>
          <a:bodyPr>
            <a:normAutofit/>
          </a:bodyPr>
          <a:lstStyle/>
          <a:p>
            <a:r>
              <a:rPr lang="en-GB" sz="1600" dirty="0"/>
              <a:t>Patients </a:t>
            </a:r>
            <a:r>
              <a:rPr lang="en-GB" sz="1600" dirty="0" smtClean="0"/>
              <a:t>are assumed to transit </a:t>
            </a:r>
            <a:r>
              <a:rPr lang="en-GB" sz="1600" dirty="0"/>
              <a:t>from State 1 (healthy) to State 2 (1 disease) to State 3 (2+ diseases) in sequence. </a:t>
            </a:r>
            <a:r>
              <a:rPr lang="en-GB" sz="1600" dirty="0" smtClean="0"/>
              <a:t>In practice, can </a:t>
            </a:r>
            <a:r>
              <a:rPr lang="en-GB" sz="1600" dirty="0"/>
              <a:t>move directly from </a:t>
            </a:r>
            <a:r>
              <a:rPr lang="en-GB" sz="1600" dirty="0" smtClean="0"/>
              <a:t>s1 </a:t>
            </a:r>
            <a:r>
              <a:rPr lang="en-GB" sz="1600" dirty="0"/>
              <a:t>to </a:t>
            </a:r>
            <a:r>
              <a:rPr lang="en-GB" sz="1600" dirty="0" smtClean="0"/>
              <a:t>s3 (by assuming an instantaneous sojourn between s2 and s3 transition). They </a:t>
            </a:r>
            <a:r>
              <a:rPr lang="en-GB" sz="1600" dirty="0"/>
              <a:t>can move from any intermediate (live) state to death</a:t>
            </a:r>
            <a:r>
              <a:rPr lang="en-GB" sz="1600" dirty="0" smtClean="0"/>
              <a:t>.</a:t>
            </a:r>
            <a:endParaRPr lang="en-GB" sz="1600" dirty="0"/>
          </a:p>
          <a:p>
            <a:r>
              <a:rPr lang="en-GB" sz="1600" dirty="0" smtClean="0"/>
              <a:t>Disease state definition: Age </a:t>
            </a:r>
            <a:r>
              <a:rPr lang="en-GB" sz="1600" dirty="0"/>
              <a:t>at entry is age at first </a:t>
            </a:r>
            <a:r>
              <a:rPr lang="en-GB" sz="1600" dirty="0" smtClean="0"/>
              <a:t>diagnosis. </a:t>
            </a:r>
            <a:r>
              <a:rPr lang="en-GB" sz="1600" dirty="0"/>
              <a:t>Assumption: time interval between consultations is short enough to give exact time of </a:t>
            </a:r>
            <a:r>
              <a:rPr lang="en-GB" sz="1600" dirty="0" smtClean="0"/>
              <a:t>disease onset</a:t>
            </a:r>
            <a:endParaRPr lang="en-GB" sz="1600" dirty="0"/>
          </a:p>
          <a:p>
            <a:pPr lvl="1"/>
            <a:r>
              <a:rPr lang="en-GB" sz="1400" dirty="0" smtClean="0"/>
              <a:t>Health seeking behaviour: gender and deprivation affect timing of diagnoses</a:t>
            </a:r>
          </a:p>
          <a:p>
            <a:pPr lvl="1"/>
            <a:r>
              <a:rPr lang="en-GB" sz="1400" dirty="0" smtClean="0"/>
              <a:t>Recording of diagnoses inconsistent between practices and over time</a:t>
            </a:r>
          </a:p>
          <a:p>
            <a:r>
              <a:rPr lang="en-GB" sz="1600" dirty="0" smtClean="0"/>
              <a:t>Markov assumption: the duration of being in a state does not affect the transition to the next state.</a:t>
            </a:r>
          </a:p>
          <a:p>
            <a:r>
              <a:rPr lang="en-GB" sz="1600" dirty="0" smtClean="0"/>
              <a:t>Model </a:t>
            </a:r>
            <a:r>
              <a:rPr lang="en-GB" sz="1600" dirty="0"/>
              <a:t>needs exact ages: </a:t>
            </a:r>
            <a:r>
              <a:rPr lang="en-GB" sz="1600" dirty="0" smtClean="0"/>
              <a:t>CPRD </a:t>
            </a:r>
            <a:r>
              <a:rPr lang="en-GB" sz="1600" dirty="0"/>
              <a:t>ages set to 1</a:t>
            </a:r>
            <a:r>
              <a:rPr lang="en-GB" sz="1600" baseline="30000" dirty="0"/>
              <a:t>st</a:t>
            </a:r>
            <a:r>
              <a:rPr lang="en-GB" sz="1600" dirty="0"/>
              <a:t> Jan of each </a:t>
            </a:r>
            <a:r>
              <a:rPr lang="en-GB" sz="1600" dirty="0" smtClean="0"/>
              <a:t>year. </a:t>
            </a:r>
            <a:r>
              <a:rPr lang="en-GB" sz="1600" dirty="0"/>
              <a:t>Randomise date of birth (using ONS distribution of </a:t>
            </a:r>
            <a:r>
              <a:rPr lang="en-GB" sz="1600" dirty="0" smtClean="0"/>
              <a:t>birthdays in a year)</a:t>
            </a:r>
            <a:endParaRPr lang="en-GB" sz="1600" dirty="0"/>
          </a:p>
          <a:p>
            <a:r>
              <a:rPr lang="en-GB" sz="1600" dirty="0" smtClean="0"/>
              <a:t>Computational </a:t>
            </a:r>
            <a:r>
              <a:rPr lang="en-GB" sz="1600" dirty="0"/>
              <a:t>limitation: data size too large; random subsets </a:t>
            </a:r>
            <a:r>
              <a:rPr lang="en-GB" sz="1600" dirty="0" smtClean="0"/>
              <a:t> might be needed</a:t>
            </a:r>
            <a:r>
              <a:rPr lang="en-GB" sz="1600" dirty="0"/>
              <a:t>. Could be a strength – multiple runs for internal validation.</a:t>
            </a:r>
          </a:p>
          <a:p>
            <a:pPr>
              <a:buNone/>
            </a:pPr>
            <a:endParaRPr lang="en-GB" dirty="0" smtClean="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18</a:t>
            </a:fld>
            <a:endParaRPr lang="en-GB" dirty="0"/>
          </a:p>
        </p:txBody>
      </p:sp>
    </p:spTree>
    <p:extLst>
      <p:ext uri="{BB962C8B-B14F-4D97-AF65-F5344CB8AC3E}">
        <p14:creationId xmlns:p14="http://schemas.microsoft.com/office/powerpoint/2010/main" val="278696521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0"/>
            <a:ext cx="7856566" cy="1468800"/>
          </a:xfrm>
        </p:spPr>
        <p:txBody>
          <a:bodyPr>
            <a:normAutofit/>
          </a:bodyPr>
          <a:lstStyle/>
          <a:p>
            <a:r>
              <a:rPr lang="en-GB" sz="3100" u="sng" dirty="0" smtClean="0"/>
              <a:t>Mock-up of MSM-ELECT output </a:t>
            </a:r>
            <a:r>
              <a:rPr lang="en-GB" sz="3100" dirty="0" smtClean="0"/>
              <a:t/>
            </a:r>
            <a:br>
              <a:rPr lang="en-GB" sz="3100" dirty="0" smtClean="0"/>
            </a:br>
            <a:r>
              <a:rPr lang="en-GB" sz="2700" dirty="0" err="1" smtClean="0"/>
              <a:t>eg</a:t>
            </a:r>
            <a:r>
              <a:rPr lang="en-GB" sz="2700" dirty="0" smtClean="0"/>
              <a:t> Inequalities in LE@45 by years spent in different health states</a:t>
            </a:r>
            <a:endParaRPr lang="en-GB" sz="27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5911424"/>
              </p:ext>
            </p:extLst>
          </p:nvPr>
        </p:nvGraphicFramePr>
        <p:xfrm>
          <a:off x="323850" y="1462088"/>
          <a:ext cx="7666038" cy="44719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92E8A8E5-DCCC-45FE-8B33-2A7ECA07F761}" type="slidenum">
              <a:rPr lang="en-GB" smtClean="0"/>
              <a:pPr/>
              <a:t>19</a:t>
            </a:fld>
            <a:endParaRPr lang="en-GB" dirty="0"/>
          </a:p>
        </p:txBody>
      </p:sp>
      <p:sp>
        <p:nvSpPr>
          <p:cNvPr id="6" name="TextBox 5"/>
          <p:cNvSpPr txBox="1"/>
          <p:nvPr/>
        </p:nvSpPr>
        <p:spPr>
          <a:xfrm>
            <a:off x="0" y="3064635"/>
            <a:ext cx="400110" cy="583696"/>
          </a:xfrm>
          <a:prstGeom prst="rect">
            <a:avLst/>
          </a:prstGeom>
          <a:noFill/>
        </p:spPr>
        <p:txBody>
          <a:bodyPr vert="vert270" wrap="square" rtlCol="0">
            <a:spAutoFit/>
          </a:bodyPr>
          <a:lstStyle/>
          <a:p>
            <a:r>
              <a:rPr lang="en-GB" sz="1400" b="1" dirty="0" smtClean="0"/>
              <a:t>Age</a:t>
            </a:r>
            <a:endParaRPr lang="en-GB" sz="14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essentials</a:t>
            </a:r>
            <a:endParaRPr lang="en-GB" dirty="0"/>
          </a:p>
        </p:txBody>
      </p:sp>
      <p:sp>
        <p:nvSpPr>
          <p:cNvPr id="3" name="Content Placeholder 2"/>
          <p:cNvSpPr>
            <a:spLocks noGrp="1"/>
          </p:cNvSpPr>
          <p:nvPr>
            <p:ph idx="1"/>
          </p:nvPr>
        </p:nvSpPr>
        <p:spPr>
          <a:xfrm>
            <a:off x="308496" y="1280506"/>
            <a:ext cx="7665371" cy="4472247"/>
          </a:xfrm>
        </p:spPr>
        <p:txBody>
          <a:bodyPr>
            <a:normAutofit/>
          </a:bodyPr>
          <a:lstStyle/>
          <a:p>
            <a:pPr>
              <a:buNone/>
            </a:pPr>
            <a:endParaRPr lang="en-GB" sz="1000" dirty="0" smtClean="0"/>
          </a:p>
          <a:p>
            <a:r>
              <a:rPr lang="en-GB" sz="1800" b="1" dirty="0" smtClean="0"/>
              <a:t>Research Team</a:t>
            </a:r>
            <a:r>
              <a:rPr lang="en-GB" sz="1800" dirty="0" smtClean="0"/>
              <a:t>: (8)</a:t>
            </a:r>
          </a:p>
          <a:p>
            <a:pPr lvl="2"/>
            <a:r>
              <a:rPr lang="en-GB" sz="1800" b="1" dirty="0" smtClean="0">
                <a:solidFill>
                  <a:schemeClr val="accent1"/>
                </a:solidFill>
              </a:rPr>
              <a:t>UCL DAHR</a:t>
            </a:r>
            <a:r>
              <a:rPr lang="en-GB" sz="1800" b="1" dirty="0" smtClean="0">
                <a:solidFill>
                  <a:schemeClr val="tx1"/>
                </a:solidFill>
              </a:rPr>
              <a:t>: Dr Madhavi Bajekal (PI), </a:t>
            </a:r>
            <a:r>
              <a:rPr lang="en-GB" sz="1800" dirty="0" smtClean="0">
                <a:solidFill>
                  <a:schemeClr val="tx1"/>
                </a:solidFill>
              </a:rPr>
              <a:t>Ms Mei Chan, Prof Rosalind Raine</a:t>
            </a:r>
          </a:p>
          <a:p>
            <a:pPr lvl="2"/>
            <a:r>
              <a:rPr lang="en-GB" sz="1800" b="1" dirty="0" smtClean="0">
                <a:solidFill>
                  <a:schemeClr val="accent1"/>
                </a:solidFill>
              </a:rPr>
              <a:t>Farr</a:t>
            </a:r>
            <a:r>
              <a:rPr lang="en-GB" sz="1800" dirty="0" smtClean="0">
                <a:solidFill>
                  <a:schemeClr val="accent1"/>
                </a:solidFill>
              </a:rPr>
              <a:t> </a:t>
            </a:r>
            <a:r>
              <a:rPr lang="en-GB" sz="1800" b="1" dirty="0" smtClean="0">
                <a:solidFill>
                  <a:schemeClr val="accent1"/>
                </a:solidFill>
              </a:rPr>
              <a:t>Institute</a:t>
            </a:r>
            <a:r>
              <a:rPr lang="en-GB" sz="1800" dirty="0" smtClean="0"/>
              <a:t>: </a:t>
            </a:r>
            <a:r>
              <a:rPr lang="en-GB" sz="1800" dirty="0">
                <a:solidFill>
                  <a:schemeClr val="tx1"/>
                </a:solidFill>
              </a:rPr>
              <a:t>Dr Spiros </a:t>
            </a:r>
            <a:r>
              <a:rPr lang="en-GB" sz="1800" dirty="0" smtClean="0">
                <a:solidFill>
                  <a:schemeClr val="tx1"/>
                </a:solidFill>
              </a:rPr>
              <a:t>Denaxas, </a:t>
            </a:r>
            <a:r>
              <a:rPr lang="en-GB" sz="1800" dirty="0">
                <a:solidFill>
                  <a:schemeClr val="tx1"/>
                </a:solidFill>
              </a:rPr>
              <a:t>Prof Harry Hemingway</a:t>
            </a:r>
          </a:p>
          <a:p>
            <a:pPr lvl="2"/>
            <a:r>
              <a:rPr lang="en-GB" sz="1800" b="1" dirty="0">
                <a:solidFill>
                  <a:schemeClr val="accent1"/>
                </a:solidFill>
              </a:rPr>
              <a:t>MRC Medical Bioinformatics </a:t>
            </a:r>
            <a:r>
              <a:rPr lang="en-GB" sz="1800" b="1" dirty="0" smtClean="0">
                <a:solidFill>
                  <a:schemeClr val="accent1"/>
                </a:solidFill>
              </a:rPr>
              <a:t>Centre</a:t>
            </a:r>
            <a:r>
              <a:rPr lang="en-GB" sz="1800" b="1" dirty="0" smtClean="0">
                <a:solidFill>
                  <a:schemeClr val="tx1"/>
                </a:solidFill>
              </a:rPr>
              <a:t>, Leeds</a:t>
            </a:r>
            <a:r>
              <a:rPr lang="en-GB" sz="1800" dirty="0" smtClean="0">
                <a:solidFill>
                  <a:schemeClr val="tx1"/>
                </a:solidFill>
              </a:rPr>
              <a:t>:</a:t>
            </a:r>
            <a:r>
              <a:rPr lang="en-GB" sz="1800" dirty="0" smtClean="0"/>
              <a:t> </a:t>
            </a:r>
            <a:r>
              <a:rPr lang="en-GB" sz="1800" dirty="0">
                <a:solidFill>
                  <a:schemeClr val="tx1"/>
                </a:solidFill>
              </a:rPr>
              <a:t>Dr Mar Pujades</a:t>
            </a:r>
          </a:p>
          <a:p>
            <a:pPr lvl="2"/>
            <a:r>
              <a:rPr lang="en-GB" sz="1800" b="1" dirty="0" smtClean="0">
                <a:solidFill>
                  <a:schemeClr val="accent1"/>
                </a:solidFill>
              </a:rPr>
              <a:t>UCL Dept of Statistical Science</a:t>
            </a:r>
            <a:r>
              <a:rPr lang="en-GB" sz="1800" dirty="0" smtClean="0">
                <a:solidFill>
                  <a:schemeClr val="tx1"/>
                </a:solidFill>
              </a:rPr>
              <a:t>: </a:t>
            </a:r>
            <a:r>
              <a:rPr lang="en-GB" sz="1800" dirty="0">
                <a:solidFill>
                  <a:schemeClr val="tx1"/>
                </a:solidFill>
              </a:rPr>
              <a:t>Dr Ardo van den Hout</a:t>
            </a:r>
          </a:p>
          <a:p>
            <a:pPr lvl="2"/>
            <a:r>
              <a:rPr lang="en-GB" sz="1800" b="1" dirty="0" smtClean="0">
                <a:solidFill>
                  <a:schemeClr val="accent1"/>
                </a:solidFill>
              </a:rPr>
              <a:t>UCL </a:t>
            </a:r>
            <a:r>
              <a:rPr lang="en-GB" sz="1800" b="1" dirty="0" err="1">
                <a:solidFill>
                  <a:schemeClr val="accent1"/>
                </a:solidFill>
              </a:rPr>
              <a:t>Dept</a:t>
            </a:r>
            <a:r>
              <a:rPr lang="en-GB" sz="1800" b="1" dirty="0">
                <a:solidFill>
                  <a:schemeClr val="accent1"/>
                </a:solidFill>
              </a:rPr>
              <a:t> of Primary </a:t>
            </a:r>
            <a:r>
              <a:rPr lang="en-GB" sz="1800" b="1" dirty="0" smtClean="0">
                <a:solidFill>
                  <a:schemeClr val="accent1"/>
                </a:solidFill>
              </a:rPr>
              <a:t>Care</a:t>
            </a:r>
            <a:r>
              <a:rPr lang="en-GB" sz="1800" dirty="0" smtClean="0">
                <a:solidFill>
                  <a:schemeClr val="tx1"/>
                </a:solidFill>
              </a:rPr>
              <a:t>: </a:t>
            </a:r>
            <a:r>
              <a:rPr lang="en-GB" sz="1800" dirty="0">
                <a:solidFill>
                  <a:schemeClr val="tx1"/>
                </a:solidFill>
              </a:rPr>
              <a:t>Dr Melvyn Jones</a:t>
            </a:r>
          </a:p>
          <a:p>
            <a:r>
              <a:rPr lang="en-GB" sz="1800" b="1" dirty="0" smtClean="0"/>
              <a:t>Funding</a:t>
            </a:r>
            <a:r>
              <a:rPr lang="en-GB" sz="1800" dirty="0" smtClean="0"/>
              <a:t>: Matched funding, industry and academia </a:t>
            </a:r>
          </a:p>
          <a:p>
            <a:pPr marL="357187" lvl="1" indent="0">
              <a:buNone/>
            </a:pPr>
            <a:r>
              <a:rPr lang="en-GB" sz="1600" dirty="0" smtClean="0"/>
              <a:t>	(Legal </a:t>
            </a:r>
            <a:r>
              <a:rPr lang="en-GB" sz="1600" dirty="0"/>
              <a:t>&amp; General Assurance Society </a:t>
            </a:r>
            <a:r>
              <a:rPr lang="en-GB" sz="1600" dirty="0" smtClean="0"/>
              <a:t>(2 staff) &amp; CLAHRC)</a:t>
            </a:r>
          </a:p>
          <a:p>
            <a:r>
              <a:rPr lang="en-GB" sz="1800" b="1" dirty="0" smtClean="0"/>
              <a:t>Timeline</a:t>
            </a:r>
            <a:r>
              <a:rPr lang="en-GB" sz="1800" dirty="0" smtClean="0"/>
              <a:t>: Jan 2015 to Dec 2017 (3y)</a:t>
            </a:r>
          </a:p>
          <a:p>
            <a:endParaRPr lang="en-GB" sz="2400" dirty="0"/>
          </a:p>
        </p:txBody>
      </p:sp>
      <p:sp>
        <p:nvSpPr>
          <p:cNvPr id="4" name="Footer Placeholder 3"/>
          <p:cNvSpPr>
            <a:spLocks noGrp="1"/>
          </p:cNvSpPr>
          <p:nvPr>
            <p:ph type="ftr" sz="quarter" idx="11"/>
          </p:nvPr>
        </p:nvSpPr>
        <p:spPr/>
        <p:txBody>
          <a:bodyPr/>
          <a:lstStyle/>
          <a:p>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2</a:t>
            </a:fld>
            <a:endParaRPr lang="en-GB" dirty="0"/>
          </a:p>
        </p:txBody>
      </p:sp>
    </p:spTree>
    <p:extLst>
      <p:ext uri="{BB962C8B-B14F-4D97-AF65-F5344CB8AC3E}">
        <p14:creationId xmlns:p14="http://schemas.microsoft.com/office/powerpoint/2010/main" val="38307614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200" u="sng" dirty="0" smtClean="0"/>
              <a:t>Mock-up of MSM-ELECT output </a:t>
            </a:r>
            <a:r>
              <a:rPr lang="en-GB" sz="3200" dirty="0" smtClean="0"/>
              <a:t/>
            </a:r>
            <a:br>
              <a:rPr lang="en-GB" sz="3200" dirty="0" smtClean="0"/>
            </a:br>
            <a:r>
              <a:rPr lang="en-GB" sz="2800" dirty="0" err="1" smtClean="0"/>
              <a:t>eg</a:t>
            </a:r>
            <a:r>
              <a:rPr lang="en-GB" sz="2800" dirty="0" smtClean="0"/>
              <a:t> life expectancy by age, split into years healthy, 1 disease and 2+ diseases for </a:t>
            </a:r>
            <a:r>
              <a:rPr lang="en-GB" sz="2800" dirty="0" smtClean="0">
                <a:solidFill>
                  <a:srgbClr val="FFFF00"/>
                </a:solidFill>
              </a:rPr>
              <a:t>affluent men</a:t>
            </a:r>
            <a:r>
              <a:rPr lang="en-GB" sz="2800" dirty="0" smtClean="0"/>
              <a:t> aged 45-80</a:t>
            </a:r>
            <a:endParaRPr lang="en-GB" sz="28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54114929"/>
              </p:ext>
            </p:extLst>
          </p:nvPr>
        </p:nvGraphicFramePr>
        <p:xfrm>
          <a:off x="190822" y="1544138"/>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Methods</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92E8A8E5-DCCC-45FE-8B33-2A7ECA07F761}" type="slidenum">
              <a:rPr lang="en-GB" smtClean="0"/>
              <a:pPr/>
              <a:t>20</a:t>
            </a:fld>
            <a:endParaRPr lang="en-GB" dirty="0"/>
          </a:p>
        </p:txBody>
      </p:sp>
      <p:sp>
        <p:nvSpPr>
          <p:cNvPr id="6" name="TextBox 5"/>
          <p:cNvSpPr txBox="1"/>
          <p:nvPr/>
        </p:nvSpPr>
        <p:spPr>
          <a:xfrm>
            <a:off x="4243128" y="5451566"/>
            <a:ext cx="1123406" cy="276999"/>
          </a:xfrm>
          <a:prstGeom prst="rect">
            <a:avLst/>
          </a:prstGeom>
          <a:noFill/>
        </p:spPr>
        <p:txBody>
          <a:bodyPr wrap="square" rtlCol="0">
            <a:spAutoFit/>
          </a:bodyPr>
          <a:lstStyle/>
          <a:p>
            <a:r>
              <a:rPr lang="en-GB" sz="1200" b="1" dirty="0" smtClean="0"/>
              <a:t>Age</a:t>
            </a:r>
            <a:endParaRPr lang="en-GB"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dirty="0" smtClean="0"/>
              <a:t>Multimorbidity Clusters: pattern in 65+</a:t>
            </a:r>
            <a:br>
              <a:rPr lang="en-GB" dirty="0" smtClean="0"/>
            </a:br>
            <a:endParaRPr lang="en-GB"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088777555"/>
              </p:ext>
            </p:extLst>
          </p:nvPr>
        </p:nvGraphicFramePr>
        <p:xfrm>
          <a:off x="314325" y="1018687"/>
          <a:ext cx="8035592" cy="50582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Text Placeholder 12"/>
          <p:cNvSpPr>
            <a:spLocks noGrp="1"/>
          </p:cNvSpPr>
          <p:nvPr>
            <p:ph type="body" idx="4294967295"/>
          </p:nvPr>
        </p:nvSpPr>
        <p:spPr>
          <a:xfrm>
            <a:off x="0" y="1535113"/>
            <a:ext cx="4040188" cy="381000"/>
          </a:xfrm>
        </p:spPr>
        <p:txBody>
          <a:bodyPr>
            <a:normAutofit/>
          </a:bodyPr>
          <a:lstStyle/>
          <a:p>
            <a:pPr marL="0" indent="0">
              <a:buNone/>
            </a:pPr>
            <a:r>
              <a:rPr lang="en-GB" sz="2000" dirty="0" smtClean="0">
                <a:solidFill>
                  <a:srgbClr val="0070C0"/>
                </a:solidFill>
              </a:rPr>
              <a:t>Men</a:t>
            </a:r>
            <a:endParaRPr lang="en-GB" sz="2000" dirty="0">
              <a:solidFill>
                <a:srgbClr val="0070C0"/>
              </a:solidFill>
            </a:endParaRPr>
          </a:p>
        </p:txBody>
      </p:sp>
      <p:sp>
        <p:nvSpPr>
          <p:cNvPr id="14" name="Text Placeholder 13"/>
          <p:cNvSpPr>
            <a:spLocks noGrp="1"/>
          </p:cNvSpPr>
          <p:nvPr>
            <p:ph type="body" sz="quarter" idx="4294967295"/>
          </p:nvPr>
        </p:nvSpPr>
        <p:spPr>
          <a:xfrm>
            <a:off x="5102225" y="1535113"/>
            <a:ext cx="4041775" cy="381000"/>
          </a:xfrm>
        </p:spPr>
        <p:txBody>
          <a:bodyPr>
            <a:normAutofit/>
          </a:bodyPr>
          <a:lstStyle/>
          <a:p>
            <a:pPr marL="0" indent="0">
              <a:buNone/>
            </a:pPr>
            <a:r>
              <a:rPr lang="en-GB" sz="2000" dirty="0" smtClean="0">
                <a:solidFill>
                  <a:srgbClr val="FF00FF"/>
                </a:solidFill>
              </a:rPr>
              <a:t>Women</a:t>
            </a:r>
            <a:endParaRPr lang="en-GB" sz="2000" dirty="0">
              <a:solidFill>
                <a:srgbClr val="FF00FF"/>
              </a:solidFill>
            </a:endParaRPr>
          </a:p>
        </p:txBody>
      </p:sp>
      <p:graphicFrame>
        <p:nvGraphicFramePr>
          <p:cNvPr id="18" name="Content Placeholder 7"/>
          <p:cNvGraphicFramePr>
            <a:graphicFrameLocks noGrp="1"/>
          </p:cNvGraphicFramePr>
          <p:nvPr>
            <p:ph sz="quarter" idx="4294967295"/>
            <p:extLst>
              <p:ext uri="{D42A27DB-BD31-4B8C-83A1-F6EECF244321}">
                <p14:modId xmlns:p14="http://schemas.microsoft.com/office/powerpoint/2010/main" val="4123312611"/>
              </p:ext>
            </p:extLst>
          </p:nvPr>
        </p:nvGraphicFramePr>
        <p:xfrm>
          <a:off x="4740998" y="1769873"/>
          <a:ext cx="4197865" cy="439218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9" name="TextBox 8"/>
          <p:cNvSpPr txBox="1"/>
          <p:nvPr/>
        </p:nvSpPr>
        <p:spPr>
          <a:xfrm>
            <a:off x="1059839" y="1585206"/>
            <a:ext cx="2436629" cy="369332"/>
          </a:xfrm>
          <a:prstGeom prst="rect">
            <a:avLst/>
          </a:prstGeom>
          <a:noFill/>
        </p:spPr>
        <p:txBody>
          <a:bodyPr wrap="none" rtlCol="0">
            <a:spAutoFit/>
          </a:bodyPr>
          <a:lstStyle/>
          <a:p>
            <a:r>
              <a:rPr lang="en-GB" b="1" dirty="0" err="1" smtClean="0"/>
              <a:t>Cardiometabolic</a:t>
            </a:r>
            <a:r>
              <a:rPr lang="en-GB" b="1" dirty="0" smtClean="0"/>
              <a:t>  21.2%</a:t>
            </a:r>
            <a:endParaRPr lang="en-GB" b="1" dirty="0"/>
          </a:p>
        </p:txBody>
      </p:sp>
      <p:sp>
        <p:nvSpPr>
          <p:cNvPr id="16" name="TextBox 15"/>
          <p:cNvSpPr txBox="1"/>
          <p:nvPr/>
        </p:nvSpPr>
        <p:spPr>
          <a:xfrm>
            <a:off x="629084" y="5711589"/>
            <a:ext cx="1912960" cy="369332"/>
          </a:xfrm>
          <a:prstGeom prst="rect">
            <a:avLst/>
          </a:prstGeom>
          <a:noFill/>
        </p:spPr>
        <p:txBody>
          <a:bodyPr wrap="none" rtlCol="0">
            <a:spAutoFit/>
          </a:bodyPr>
          <a:lstStyle/>
          <a:p>
            <a:r>
              <a:rPr lang="en-GB" b="1" dirty="0" smtClean="0"/>
              <a:t>Mechanical 13.6%</a:t>
            </a:r>
            <a:endParaRPr lang="en-GB" b="1" dirty="0"/>
          </a:p>
        </p:txBody>
      </p:sp>
      <p:sp>
        <p:nvSpPr>
          <p:cNvPr id="17" name="TextBox 16"/>
          <p:cNvSpPr txBox="1"/>
          <p:nvPr/>
        </p:nvSpPr>
        <p:spPr>
          <a:xfrm>
            <a:off x="3059832" y="5229200"/>
            <a:ext cx="1681166" cy="646331"/>
          </a:xfrm>
          <a:prstGeom prst="rect">
            <a:avLst/>
          </a:prstGeom>
          <a:noFill/>
        </p:spPr>
        <p:txBody>
          <a:bodyPr wrap="none" rtlCol="0">
            <a:spAutoFit/>
          </a:bodyPr>
          <a:lstStyle/>
          <a:p>
            <a:r>
              <a:rPr lang="en-GB" b="1" dirty="0" smtClean="0"/>
              <a:t>Psychogeriatric </a:t>
            </a:r>
          </a:p>
          <a:p>
            <a:r>
              <a:rPr lang="en-GB" b="1" dirty="0" smtClean="0"/>
              <a:t>2.4%</a:t>
            </a:r>
            <a:endParaRPr lang="en-GB" b="1" dirty="0"/>
          </a:p>
        </p:txBody>
      </p:sp>
      <p:sp>
        <p:nvSpPr>
          <p:cNvPr id="19" name="TextBox 18"/>
          <p:cNvSpPr txBox="1"/>
          <p:nvPr/>
        </p:nvSpPr>
        <p:spPr>
          <a:xfrm>
            <a:off x="5173745" y="5434590"/>
            <a:ext cx="1856342" cy="646331"/>
          </a:xfrm>
          <a:prstGeom prst="rect">
            <a:avLst/>
          </a:prstGeom>
          <a:noFill/>
        </p:spPr>
        <p:txBody>
          <a:bodyPr wrap="none" rtlCol="0">
            <a:spAutoFit/>
          </a:bodyPr>
          <a:lstStyle/>
          <a:p>
            <a:r>
              <a:rPr lang="en-GB" b="1" dirty="0" err="1" smtClean="0"/>
              <a:t>Cardiometabolic</a:t>
            </a:r>
            <a:r>
              <a:rPr lang="en-GB" b="1" dirty="0" smtClean="0"/>
              <a:t>  </a:t>
            </a:r>
          </a:p>
          <a:p>
            <a:r>
              <a:rPr lang="en-GB" b="1" dirty="0" smtClean="0"/>
              <a:t>17.3%</a:t>
            </a:r>
            <a:endParaRPr lang="en-GB" b="1" dirty="0"/>
          </a:p>
        </p:txBody>
      </p:sp>
      <p:sp>
        <p:nvSpPr>
          <p:cNvPr id="20" name="TextBox 19"/>
          <p:cNvSpPr txBox="1"/>
          <p:nvPr/>
        </p:nvSpPr>
        <p:spPr>
          <a:xfrm>
            <a:off x="7372699" y="5065258"/>
            <a:ext cx="1681166" cy="646331"/>
          </a:xfrm>
          <a:prstGeom prst="rect">
            <a:avLst/>
          </a:prstGeom>
          <a:noFill/>
        </p:spPr>
        <p:txBody>
          <a:bodyPr wrap="none" rtlCol="0">
            <a:spAutoFit/>
          </a:bodyPr>
          <a:lstStyle/>
          <a:p>
            <a:r>
              <a:rPr lang="en-GB" b="1" dirty="0" smtClean="0"/>
              <a:t>Psychogeriatric </a:t>
            </a:r>
          </a:p>
          <a:p>
            <a:r>
              <a:rPr lang="en-GB" b="1" dirty="0" smtClean="0"/>
              <a:t>3.5%</a:t>
            </a:r>
            <a:endParaRPr lang="en-GB" b="1" dirty="0"/>
          </a:p>
        </p:txBody>
      </p:sp>
      <p:sp>
        <p:nvSpPr>
          <p:cNvPr id="21" name="TextBox 20"/>
          <p:cNvSpPr txBox="1"/>
          <p:nvPr/>
        </p:nvSpPr>
        <p:spPr>
          <a:xfrm>
            <a:off x="6917976" y="1688277"/>
            <a:ext cx="1912960" cy="369332"/>
          </a:xfrm>
          <a:prstGeom prst="rect">
            <a:avLst/>
          </a:prstGeom>
          <a:noFill/>
        </p:spPr>
        <p:txBody>
          <a:bodyPr wrap="none" rtlCol="0">
            <a:spAutoFit/>
          </a:bodyPr>
          <a:lstStyle/>
          <a:p>
            <a:r>
              <a:rPr lang="en-GB" b="1" dirty="0" smtClean="0"/>
              <a:t>Mechanical 33.3%</a:t>
            </a:r>
            <a:endParaRPr lang="en-GB" b="1" dirty="0"/>
          </a:p>
        </p:txBody>
      </p:sp>
      <p:sp>
        <p:nvSpPr>
          <p:cNvPr id="15" name="Footer Placeholder 4"/>
          <p:cNvSpPr>
            <a:spLocks noGrp="1"/>
          </p:cNvSpPr>
          <p:nvPr>
            <p:ph type="ftr" sz="quarter" idx="11"/>
          </p:nvPr>
        </p:nvSpPr>
        <p:spPr>
          <a:xfrm>
            <a:off x="2460567" y="6489038"/>
            <a:ext cx="5519650" cy="249385"/>
          </a:xfrm>
        </p:spPr>
        <p:txBody>
          <a:bodyPr/>
          <a:lstStyle/>
          <a:p>
            <a:r>
              <a:rPr lang="en-GB" dirty="0" smtClean="0">
                <a:latin typeface="Arial" panose="020B0604020202020204" pitchFamily="34" charset="0"/>
                <a:cs typeface="Arial" panose="020B0604020202020204" pitchFamily="34" charset="0"/>
              </a:rPr>
              <a:t>Disease patterns – clusters by sex</a:t>
            </a:r>
            <a:endParaRPr lang="en-GB" dirty="0">
              <a:latin typeface="Arial" panose="020B0604020202020204" pitchFamily="34" charset="0"/>
              <a:cs typeface="Arial" panose="020B0604020202020204" pitchFamily="34" charset="0"/>
            </a:endParaRPr>
          </a:p>
        </p:txBody>
      </p:sp>
      <p:sp>
        <p:nvSpPr>
          <p:cNvPr id="24" name="TextBox 23"/>
          <p:cNvSpPr txBox="1"/>
          <p:nvPr/>
        </p:nvSpPr>
        <p:spPr>
          <a:xfrm>
            <a:off x="6102768" y="6007980"/>
            <a:ext cx="2539862" cy="276999"/>
          </a:xfrm>
          <a:prstGeom prst="rect">
            <a:avLst/>
          </a:prstGeom>
          <a:noFill/>
        </p:spPr>
        <p:txBody>
          <a:bodyPr wrap="none" rtlCol="0">
            <a:spAutoFit/>
          </a:bodyPr>
          <a:lstStyle/>
          <a:p>
            <a:r>
              <a:rPr lang="en-GB" sz="1200" b="1" i="1" dirty="0" smtClean="0"/>
              <a:t>Abad-</a:t>
            </a:r>
            <a:r>
              <a:rPr lang="en-GB" sz="1200" b="1" i="1" dirty="0" err="1" smtClean="0"/>
              <a:t>Diez</a:t>
            </a:r>
            <a:r>
              <a:rPr lang="en-GB" sz="1200" b="1" i="1" dirty="0" smtClean="0"/>
              <a:t> et al: BMC Geriatrics 2014</a:t>
            </a:r>
            <a:endParaRPr lang="en-GB" sz="1200" b="1" i="1" dirty="0"/>
          </a:p>
        </p:txBody>
      </p:sp>
      <p:sp>
        <p:nvSpPr>
          <p:cNvPr id="22" name="Slide Number Placeholder 3"/>
          <p:cNvSpPr>
            <a:spLocks noGrp="1"/>
          </p:cNvSpPr>
          <p:nvPr>
            <p:ph type="sldNum" sz="quarter" idx="13"/>
          </p:nvPr>
        </p:nvSpPr>
        <p:spPr>
          <a:xfrm>
            <a:off x="7433533" y="6411558"/>
            <a:ext cx="1089767" cy="354367"/>
          </a:xfrm>
        </p:spPr>
        <p:txBody>
          <a:bodyPr/>
          <a:lstStyle/>
          <a:p>
            <a:r>
              <a:rPr lang="en-GB" dirty="0" smtClean="0"/>
              <a:t>21</a:t>
            </a:r>
            <a:endParaRPr lang="en-GB" dirty="0"/>
          </a:p>
        </p:txBody>
      </p:sp>
    </p:spTree>
    <p:extLst>
      <p:ext uri="{BB962C8B-B14F-4D97-AF65-F5344CB8AC3E}">
        <p14:creationId xmlns:p14="http://schemas.microsoft.com/office/powerpoint/2010/main" val="378536935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Classification of MM clusters</a:t>
            </a:r>
            <a:endParaRPr lang="en-GB" dirty="0"/>
          </a:p>
        </p:txBody>
      </p:sp>
      <p:sp>
        <p:nvSpPr>
          <p:cNvPr id="3" name="Content Placeholder 2"/>
          <p:cNvSpPr>
            <a:spLocks noGrp="1"/>
          </p:cNvSpPr>
          <p:nvPr>
            <p:ph idx="1"/>
          </p:nvPr>
        </p:nvSpPr>
        <p:spPr>
          <a:xfrm>
            <a:off x="314846" y="1280160"/>
            <a:ext cx="7665371" cy="5334649"/>
          </a:xfrm>
        </p:spPr>
        <p:txBody>
          <a:bodyPr>
            <a:normAutofit fontScale="92500" lnSpcReduction="20000"/>
          </a:bodyPr>
          <a:lstStyle/>
          <a:p>
            <a:r>
              <a:rPr lang="en-GB" sz="1600" b="1" dirty="0" smtClean="0"/>
              <a:t>Many cluster typologies </a:t>
            </a:r>
          </a:p>
          <a:p>
            <a:pPr>
              <a:lnSpc>
                <a:spcPct val="120000"/>
              </a:lnSpc>
            </a:pPr>
            <a:r>
              <a:rPr lang="en-GB" sz="1600" b="1" dirty="0" err="1" smtClean="0"/>
              <a:t>Valderas</a:t>
            </a:r>
            <a:r>
              <a:rPr lang="en-GB" sz="1600" b="1" dirty="0" smtClean="0"/>
              <a:t> et al subdivide clusters into non-etiological (no causal association between diseases) and etiological, of which there are 4 models, namely:</a:t>
            </a:r>
          </a:p>
          <a:p>
            <a:pPr marL="0" indent="0">
              <a:buNone/>
            </a:pPr>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dirty="0" smtClean="0"/>
          </a:p>
          <a:p>
            <a:endParaRPr lang="en-GB" dirty="0"/>
          </a:p>
          <a:p>
            <a:endParaRPr lang="en-GB" sz="900" dirty="0" smtClean="0"/>
          </a:p>
          <a:p>
            <a:pPr marL="0" indent="0">
              <a:lnSpc>
                <a:spcPct val="120000"/>
              </a:lnSpc>
              <a:buNone/>
            </a:pPr>
            <a:r>
              <a:rPr lang="en-GB" sz="1200" dirty="0" smtClean="0"/>
              <a:t>JM </a:t>
            </a:r>
            <a:r>
              <a:rPr lang="en-GB" sz="1200" dirty="0" err="1"/>
              <a:t>Valderas</a:t>
            </a:r>
            <a:r>
              <a:rPr lang="en-GB" sz="1200" dirty="0"/>
              <a:t>, B </a:t>
            </a:r>
            <a:r>
              <a:rPr lang="en-GB" sz="1200" dirty="0" err="1"/>
              <a:t>Starfield</a:t>
            </a:r>
            <a:r>
              <a:rPr lang="en-GB" sz="1200" dirty="0"/>
              <a:t>, B </a:t>
            </a:r>
            <a:r>
              <a:rPr lang="en-GB" sz="1200" dirty="0" err="1"/>
              <a:t>Sibbald</a:t>
            </a:r>
            <a:r>
              <a:rPr lang="en-GB" sz="1200" dirty="0"/>
              <a:t>, C Salisbury, and M Roland. Defining comorbidity: Implications for understanding health and </a:t>
            </a:r>
            <a:r>
              <a:rPr lang="en-GB" sz="1200" dirty="0" smtClean="0"/>
              <a:t>health </a:t>
            </a:r>
            <a:r>
              <a:rPr lang="en-GB" sz="1200" dirty="0"/>
              <a:t>services. Ann Fam Med, 7:357–363, 2009</a:t>
            </a:r>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Disease patterns – typology of clusters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22</a:t>
            </a:fld>
            <a:endParaRPr lang="en-GB" dirty="0"/>
          </a:p>
        </p:txBody>
      </p:sp>
      <p:graphicFrame>
        <p:nvGraphicFramePr>
          <p:cNvPr id="6" name="Table 5"/>
          <p:cNvGraphicFramePr>
            <a:graphicFrameLocks noGrp="1"/>
          </p:cNvGraphicFramePr>
          <p:nvPr>
            <p:extLst>
              <p:ext uri="{D42A27DB-BD31-4B8C-83A1-F6EECF244321}">
                <p14:modId xmlns:p14="http://schemas.microsoft.com/office/powerpoint/2010/main" val="3509058734"/>
              </p:ext>
            </p:extLst>
          </p:nvPr>
        </p:nvGraphicFramePr>
        <p:xfrm>
          <a:off x="823608" y="2210124"/>
          <a:ext cx="6096000" cy="3657600"/>
        </p:xfrm>
        <a:graphic>
          <a:graphicData uri="http://schemas.openxmlformats.org/drawingml/2006/table">
            <a:tbl>
              <a:tblPr firstRow="1" bandRow="1">
                <a:tableStyleId>{5FD0F851-EC5A-4D38-B0AD-8093EC10F338}</a:tableStyleId>
              </a:tblPr>
              <a:tblGrid>
                <a:gridCol w="1997413"/>
                <a:gridCol w="4098587"/>
              </a:tblGrid>
              <a:tr h="370300">
                <a:tc>
                  <a:txBody>
                    <a:bodyPr/>
                    <a:lstStyle/>
                    <a:p>
                      <a:r>
                        <a:rPr lang="en-GB" dirty="0" smtClean="0"/>
                        <a:t>a)Direct causation</a:t>
                      </a:r>
                      <a:endParaRPr lang="en-GB" dirty="0"/>
                    </a:p>
                  </a:txBody>
                  <a:tcPr/>
                </a:tc>
                <a:tc>
                  <a:txBody>
                    <a:bodyPr/>
                    <a:lstStyle/>
                    <a:p>
                      <a:r>
                        <a:rPr lang="en-GB" dirty="0" smtClean="0"/>
                        <a:t>One of the diseases</a:t>
                      </a:r>
                      <a:r>
                        <a:rPr lang="en-GB" baseline="0" dirty="0" smtClean="0"/>
                        <a:t> may cause another in the causal pathway (diabetes and peripheral arterial disease)</a:t>
                      </a:r>
                      <a:endParaRPr lang="en-GB" dirty="0"/>
                    </a:p>
                  </a:txBody>
                  <a:tcPr/>
                </a:tc>
              </a:tr>
              <a:tr h="370300">
                <a:tc>
                  <a:txBody>
                    <a:bodyPr/>
                    <a:lstStyle/>
                    <a:p>
                      <a:r>
                        <a:rPr lang="en-GB" b="1" dirty="0" smtClean="0"/>
                        <a:t>b)Associated</a:t>
                      </a:r>
                      <a:endParaRPr lang="en-GB" b="1" dirty="0"/>
                    </a:p>
                  </a:txBody>
                  <a:tcPr/>
                </a:tc>
                <a:tc>
                  <a:txBody>
                    <a:bodyPr/>
                    <a:lstStyle/>
                    <a:p>
                      <a:r>
                        <a:rPr lang="en-GB" b="1" dirty="0" smtClean="0"/>
                        <a:t>The risk factors for diseases</a:t>
                      </a:r>
                      <a:r>
                        <a:rPr lang="en-GB" b="1" baseline="0" dirty="0" smtClean="0"/>
                        <a:t> are correlated – </a:t>
                      </a:r>
                      <a:r>
                        <a:rPr lang="en-GB" b="1" baseline="0" dirty="0" err="1" smtClean="0"/>
                        <a:t>eg</a:t>
                      </a:r>
                      <a:r>
                        <a:rPr lang="en-GB" b="1" baseline="0" dirty="0" smtClean="0"/>
                        <a:t> smoking and drinking – so COPD and liver disease co-occur</a:t>
                      </a:r>
                      <a:endParaRPr lang="en-GB" b="1" dirty="0"/>
                    </a:p>
                  </a:txBody>
                  <a:tcPr/>
                </a:tc>
              </a:tr>
              <a:tr h="370300">
                <a:tc>
                  <a:txBody>
                    <a:bodyPr/>
                    <a:lstStyle/>
                    <a:p>
                      <a:r>
                        <a:rPr lang="en-GB" b="1" dirty="0" smtClean="0"/>
                        <a:t>c)Heterogeneity</a:t>
                      </a:r>
                      <a:endParaRPr lang="en-GB" b="1" dirty="0"/>
                    </a:p>
                  </a:txBody>
                  <a:tcPr/>
                </a:tc>
                <a:tc>
                  <a:txBody>
                    <a:bodyPr/>
                    <a:lstStyle/>
                    <a:p>
                      <a:r>
                        <a:rPr lang="en-GB" b="1" dirty="0" smtClean="0"/>
                        <a:t>Risk factors are not correlated – </a:t>
                      </a:r>
                      <a:r>
                        <a:rPr lang="en-GB" b="1" dirty="0" err="1" smtClean="0"/>
                        <a:t>eg</a:t>
                      </a:r>
                      <a:r>
                        <a:rPr lang="en-GB" b="1" dirty="0" smtClean="0"/>
                        <a:t> smoking and age – but affect</a:t>
                      </a:r>
                      <a:r>
                        <a:rPr lang="en-GB" b="1" baseline="0" dirty="0" smtClean="0"/>
                        <a:t> both diseases (lung cancer and CHD)</a:t>
                      </a:r>
                      <a:endParaRPr lang="en-GB" b="1" dirty="0"/>
                    </a:p>
                  </a:txBody>
                  <a:tcPr/>
                </a:tc>
              </a:tr>
              <a:tr h="370300">
                <a:tc>
                  <a:txBody>
                    <a:bodyPr/>
                    <a:lstStyle/>
                    <a:p>
                      <a:r>
                        <a:rPr lang="en-GB" b="1" dirty="0" smtClean="0"/>
                        <a:t>d)Independence</a:t>
                      </a:r>
                      <a:endParaRPr lang="en-GB" b="1" dirty="0"/>
                    </a:p>
                  </a:txBody>
                  <a:tcPr/>
                </a:tc>
                <a:tc>
                  <a:txBody>
                    <a:bodyPr/>
                    <a:lstStyle/>
                    <a:p>
                      <a:r>
                        <a:rPr lang="en-GB" sz="1800" b="1" i="0" u="none" strike="noStrike" kern="1200" baseline="0" dirty="0" smtClean="0">
                          <a:solidFill>
                            <a:schemeClr val="tx1"/>
                          </a:solidFill>
                          <a:latin typeface="+mn-lt"/>
                          <a:ea typeface="+mn-ea"/>
                          <a:cs typeface="+mn-cs"/>
                        </a:rPr>
                        <a:t>The presence of the diagnostic</a:t>
                      </a:r>
                    </a:p>
                    <a:p>
                      <a:r>
                        <a:rPr lang="en-GB" sz="1800" b="1" i="0" u="none" strike="noStrike" kern="1200" baseline="0" dirty="0" smtClean="0">
                          <a:solidFill>
                            <a:schemeClr val="tx1"/>
                          </a:solidFill>
                          <a:latin typeface="+mn-lt"/>
                          <a:ea typeface="+mn-ea"/>
                          <a:cs typeface="+mn-cs"/>
                        </a:rPr>
                        <a:t>features of each disease is actually</a:t>
                      </a:r>
                    </a:p>
                    <a:p>
                      <a:r>
                        <a:rPr lang="en-GB" sz="1800" b="1" i="0" u="none" strike="noStrike" kern="1200" baseline="0" dirty="0" smtClean="0">
                          <a:solidFill>
                            <a:schemeClr val="tx1"/>
                          </a:solidFill>
                          <a:latin typeface="+mn-lt"/>
                          <a:ea typeface="+mn-ea"/>
                          <a:cs typeface="+mn-cs"/>
                        </a:rPr>
                        <a:t>due to a third distinct disease</a:t>
                      </a:r>
                      <a:endParaRPr lang="en-GB" b="1" dirty="0"/>
                    </a:p>
                  </a:txBody>
                  <a:tcPr/>
                </a:tc>
              </a:tr>
            </a:tbl>
          </a:graphicData>
        </a:graphic>
      </p:graphicFrame>
    </p:spTree>
    <p:extLst>
      <p:ext uri="{BB962C8B-B14F-4D97-AF65-F5344CB8AC3E}">
        <p14:creationId xmlns:p14="http://schemas.microsoft.com/office/powerpoint/2010/main" val="24313513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Disease clusters – our approach</a:t>
            </a:r>
            <a:endParaRPr lang="en-GB" dirty="0"/>
          </a:p>
        </p:txBody>
      </p:sp>
      <p:sp>
        <p:nvSpPr>
          <p:cNvPr id="3" name="Content Placeholder 2"/>
          <p:cNvSpPr>
            <a:spLocks noGrp="1"/>
          </p:cNvSpPr>
          <p:nvPr>
            <p:ph idx="1"/>
          </p:nvPr>
        </p:nvSpPr>
        <p:spPr/>
        <p:txBody>
          <a:bodyPr>
            <a:normAutofit/>
          </a:bodyPr>
          <a:lstStyle/>
          <a:p>
            <a:r>
              <a:rPr lang="en-GB" dirty="0" smtClean="0"/>
              <a:t>Two parallel approaches</a:t>
            </a:r>
          </a:p>
          <a:p>
            <a:pPr lvl="1"/>
            <a:r>
              <a:rPr lang="en-GB" dirty="0" smtClean="0"/>
              <a:t>Clinical clusters (based on known aetiology, case management, and literature review)</a:t>
            </a:r>
          </a:p>
          <a:p>
            <a:pPr lvl="1"/>
            <a:r>
              <a:rPr lang="en-GB" dirty="0" smtClean="0"/>
              <a:t>Statistical clusters </a:t>
            </a:r>
          </a:p>
          <a:p>
            <a:r>
              <a:rPr lang="en-GB" dirty="0" smtClean="0"/>
              <a:t>Why 2 approaches – </a:t>
            </a:r>
          </a:p>
          <a:p>
            <a:pPr lvl="1"/>
            <a:r>
              <a:rPr lang="en-GB" dirty="0" smtClean="0"/>
              <a:t>Better integration and clinical relevance (‘makes sense’)</a:t>
            </a:r>
          </a:p>
          <a:p>
            <a:pPr lvl="1"/>
            <a:r>
              <a:rPr lang="en-GB" dirty="0" smtClean="0"/>
              <a:t>Statistical clustering may reveal unusual/hidden disease patterns by socioeconomic groups  </a:t>
            </a:r>
          </a:p>
          <a:p>
            <a:pPr lvl="1"/>
            <a:r>
              <a:rPr lang="en-GB" dirty="0" smtClean="0"/>
              <a:t>Disease trajectories? – </a:t>
            </a:r>
            <a:r>
              <a:rPr lang="en-GB" dirty="0" err="1" smtClean="0"/>
              <a:t>ie</a:t>
            </a:r>
            <a:r>
              <a:rPr lang="en-GB" dirty="0" smtClean="0"/>
              <a:t> extend the MSM model to examine impacts of age and socioeconomic deprivation on transitions from a single cluster to more than one cluster</a:t>
            </a:r>
          </a:p>
          <a:p>
            <a:r>
              <a:rPr lang="en-GB" dirty="0"/>
              <a:t>Heterogeneity in methods used for statistical clustering: </a:t>
            </a:r>
            <a:r>
              <a:rPr lang="en-GB" dirty="0" err="1"/>
              <a:t>eg</a:t>
            </a:r>
            <a:r>
              <a:rPr lang="en-GB" dirty="0"/>
              <a:t> hierarchical, factor analysis, latent class models</a:t>
            </a:r>
          </a:p>
          <a:p>
            <a:pPr lvl="1"/>
            <a:endParaRPr lang="en-GB" dirty="0" smtClean="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Disease clusters - issues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23</a:t>
            </a:fld>
            <a:endParaRPr lang="en-GB" dirty="0"/>
          </a:p>
        </p:txBody>
      </p:sp>
    </p:spTree>
    <p:extLst>
      <p:ext uri="{BB962C8B-B14F-4D97-AF65-F5344CB8AC3E}">
        <p14:creationId xmlns:p14="http://schemas.microsoft.com/office/powerpoint/2010/main" val="277907062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Operational challenge: Which diseases to include?</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Which Diseases?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24</a:t>
            </a:fld>
            <a:endParaRPr lang="en-GB" dirty="0"/>
          </a:p>
        </p:txBody>
      </p:sp>
    </p:spTree>
    <p:extLst>
      <p:ext uri="{BB962C8B-B14F-4D97-AF65-F5344CB8AC3E}">
        <p14:creationId xmlns:p14="http://schemas.microsoft.com/office/powerpoint/2010/main" val="14846635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4174473901"/>
              </p:ext>
            </p:extLst>
          </p:nvPr>
        </p:nvGraphicFramePr>
        <p:xfrm>
          <a:off x="1403648" y="260648"/>
          <a:ext cx="2652713" cy="6265000"/>
        </p:xfrm>
        <a:graphic>
          <a:graphicData uri="http://schemas.openxmlformats.org/drawingml/2006/table">
            <a:tbl>
              <a:tblPr firstRow="1" bandRow="1">
                <a:tableStyleId>{5940675A-B579-460E-94D1-54222C63F5DA}</a:tableStyleId>
              </a:tblPr>
              <a:tblGrid>
                <a:gridCol w="2652713"/>
              </a:tblGrid>
              <a:tr h="313250">
                <a:tc>
                  <a:txBody>
                    <a:bodyPr/>
                    <a:lstStyle/>
                    <a:p>
                      <a:r>
                        <a:rPr lang="en-GB" sz="1400" b="1" dirty="0" smtClean="0">
                          <a:solidFill>
                            <a:srgbClr val="00B050"/>
                          </a:solidFill>
                        </a:rPr>
                        <a:t>Hypertension*</a:t>
                      </a:r>
                      <a:endParaRPr lang="en-GB" sz="1400" b="1" dirty="0">
                        <a:solidFill>
                          <a:srgbClr val="00B050"/>
                        </a:solidFill>
                      </a:endParaRPr>
                    </a:p>
                  </a:txBody>
                  <a:tcPr/>
                </a:tc>
              </a:tr>
              <a:tr h="313250">
                <a:tc>
                  <a:txBody>
                    <a:bodyPr/>
                    <a:lstStyle/>
                    <a:p>
                      <a:r>
                        <a:rPr lang="en-GB" sz="1400" b="1" dirty="0" smtClean="0">
                          <a:solidFill>
                            <a:srgbClr val="00B050"/>
                          </a:solidFill>
                        </a:rPr>
                        <a:t>Obesity*</a:t>
                      </a:r>
                      <a:endParaRPr lang="en-GB" sz="1400" b="1" dirty="0">
                        <a:solidFill>
                          <a:srgbClr val="00B050"/>
                        </a:solidFill>
                      </a:endParaRPr>
                    </a:p>
                  </a:txBody>
                  <a:tcPr/>
                </a:tc>
              </a:tr>
              <a:tr h="313250">
                <a:tc>
                  <a:txBody>
                    <a:bodyPr/>
                    <a:lstStyle/>
                    <a:p>
                      <a:r>
                        <a:rPr lang="en-GB" sz="1400" b="1" dirty="0" smtClean="0">
                          <a:solidFill>
                            <a:srgbClr val="00B050"/>
                          </a:solidFill>
                        </a:rPr>
                        <a:t>Diabetes</a:t>
                      </a:r>
                      <a:endParaRPr lang="en-GB" sz="1400" b="1" dirty="0">
                        <a:solidFill>
                          <a:srgbClr val="00B050"/>
                        </a:solidFill>
                      </a:endParaRPr>
                    </a:p>
                  </a:txBody>
                  <a:tcPr/>
                </a:tc>
              </a:tr>
              <a:tr h="313250">
                <a:tc>
                  <a:txBody>
                    <a:bodyPr/>
                    <a:lstStyle/>
                    <a:p>
                      <a:r>
                        <a:rPr lang="en-GB" sz="1400" b="1" dirty="0" smtClean="0">
                          <a:solidFill>
                            <a:srgbClr val="00B050"/>
                          </a:solidFill>
                        </a:rPr>
                        <a:t>COPD</a:t>
                      </a:r>
                      <a:endParaRPr lang="en-GB" sz="1400" b="1" dirty="0">
                        <a:solidFill>
                          <a:srgbClr val="00B050"/>
                        </a:solidFill>
                      </a:endParaRPr>
                    </a:p>
                  </a:txBody>
                  <a:tcPr/>
                </a:tc>
              </a:tr>
              <a:tr h="313250">
                <a:tc>
                  <a:txBody>
                    <a:bodyPr/>
                    <a:lstStyle/>
                    <a:p>
                      <a:r>
                        <a:rPr lang="en-GB" sz="1400" b="1" dirty="0" smtClean="0">
                          <a:solidFill>
                            <a:srgbClr val="00B050"/>
                          </a:solidFill>
                        </a:rPr>
                        <a:t>Asthma</a:t>
                      </a:r>
                      <a:endParaRPr lang="en-GB" sz="1400" b="1" dirty="0">
                        <a:solidFill>
                          <a:srgbClr val="00B050"/>
                        </a:solidFill>
                      </a:endParaRPr>
                    </a:p>
                  </a:txBody>
                  <a:tcPr/>
                </a:tc>
              </a:tr>
              <a:tr h="313250">
                <a:tc>
                  <a:txBody>
                    <a:bodyPr/>
                    <a:lstStyle/>
                    <a:p>
                      <a:r>
                        <a:rPr lang="en-GB" sz="1400" b="1" dirty="0" smtClean="0">
                          <a:solidFill>
                            <a:srgbClr val="FF0000"/>
                          </a:solidFill>
                        </a:rPr>
                        <a:t>High</a:t>
                      </a:r>
                      <a:r>
                        <a:rPr lang="en-GB" sz="1400" b="1" baseline="0" dirty="0" smtClean="0">
                          <a:solidFill>
                            <a:srgbClr val="FF0000"/>
                          </a:solidFill>
                        </a:rPr>
                        <a:t> cholesterol*</a:t>
                      </a:r>
                      <a:endParaRPr lang="en-GB" sz="1400" b="1" dirty="0">
                        <a:solidFill>
                          <a:srgbClr val="FF0000"/>
                        </a:solidFill>
                      </a:endParaRPr>
                    </a:p>
                  </a:txBody>
                  <a:tcPr/>
                </a:tc>
              </a:tr>
              <a:tr h="313250">
                <a:tc>
                  <a:txBody>
                    <a:bodyPr/>
                    <a:lstStyle/>
                    <a:p>
                      <a:r>
                        <a:rPr lang="en-GB" sz="1400" b="1" dirty="0" smtClean="0">
                          <a:solidFill>
                            <a:srgbClr val="FF0000"/>
                          </a:solidFill>
                        </a:rPr>
                        <a:t>Cancer (malignant)</a:t>
                      </a:r>
                      <a:endParaRPr lang="en-GB" sz="1400" b="1" dirty="0">
                        <a:solidFill>
                          <a:srgbClr val="FF0000"/>
                        </a:solidFill>
                      </a:endParaRPr>
                    </a:p>
                  </a:txBody>
                  <a:tcPr/>
                </a:tc>
              </a:tr>
              <a:tr h="313250">
                <a:tc>
                  <a:txBody>
                    <a:bodyPr/>
                    <a:lstStyle/>
                    <a:p>
                      <a:r>
                        <a:rPr lang="en-GB" sz="1400" b="1" dirty="0" smtClean="0">
                          <a:solidFill>
                            <a:srgbClr val="FF0000"/>
                          </a:solidFill>
                        </a:rPr>
                        <a:t>CHD (angina, heart</a:t>
                      </a:r>
                      <a:r>
                        <a:rPr lang="en-GB" sz="1400" b="1" baseline="0" dirty="0" smtClean="0">
                          <a:solidFill>
                            <a:srgbClr val="FF0000"/>
                          </a:solidFill>
                        </a:rPr>
                        <a:t> attack</a:t>
                      </a:r>
                      <a:r>
                        <a:rPr lang="en-GB" sz="1400" b="1" dirty="0" smtClean="0">
                          <a:solidFill>
                            <a:srgbClr val="FF0000"/>
                          </a:solidFill>
                        </a:rPr>
                        <a:t>)</a:t>
                      </a:r>
                      <a:endParaRPr lang="en-GB" sz="1400" b="1" dirty="0">
                        <a:solidFill>
                          <a:srgbClr val="FF0000"/>
                        </a:solidFill>
                      </a:endParaRPr>
                    </a:p>
                  </a:txBody>
                  <a:tcPr/>
                </a:tc>
              </a:tr>
              <a:tr h="313250">
                <a:tc>
                  <a:txBody>
                    <a:bodyPr/>
                    <a:lstStyle/>
                    <a:p>
                      <a:r>
                        <a:rPr lang="en-GB" sz="1400" b="1" dirty="0" smtClean="0">
                          <a:solidFill>
                            <a:srgbClr val="FF0000"/>
                          </a:solidFill>
                        </a:rPr>
                        <a:t>Depression</a:t>
                      </a:r>
                      <a:endParaRPr lang="en-GB" sz="1400" b="1" dirty="0">
                        <a:solidFill>
                          <a:srgbClr val="FF0000"/>
                        </a:solidFill>
                      </a:endParaRPr>
                    </a:p>
                  </a:txBody>
                  <a:tcPr/>
                </a:tc>
              </a:tr>
              <a:tr h="313250">
                <a:tc>
                  <a:txBody>
                    <a:bodyPr/>
                    <a:lstStyle/>
                    <a:p>
                      <a:r>
                        <a:rPr lang="en-GB" sz="1400" b="1" dirty="0" smtClean="0">
                          <a:solidFill>
                            <a:srgbClr val="FF0000"/>
                          </a:solidFill>
                        </a:rPr>
                        <a:t>Osteoarthritis</a:t>
                      </a:r>
                      <a:endParaRPr lang="en-GB" sz="1400" b="1" dirty="0">
                        <a:solidFill>
                          <a:srgbClr val="FF0000"/>
                        </a:solidFill>
                      </a:endParaRPr>
                    </a:p>
                  </a:txBody>
                  <a:tcPr/>
                </a:tc>
              </a:tr>
              <a:tr h="313250">
                <a:tc>
                  <a:txBody>
                    <a:bodyPr/>
                    <a:lstStyle/>
                    <a:p>
                      <a:r>
                        <a:rPr lang="en-GB" sz="1400" b="1" dirty="0" smtClean="0">
                          <a:solidFill>
                            <a:srgbClr val="00B0F0"/>
                          </a:solidFill>
                        </a:rPr>
                        <a:t>Stroke</a:t>
                      </a:r>
                      <a:endParaRPr lang="en-GB" sz="1400" b="1" dirty="0">
                        <a:solidFill>
                          <a:srgbClr val="00B0F0"/>
                        </a:solidFill>
                      </a:endParaRPr>
                    </a:p>
                  </a:txBody>
                  <a:tcPr/>
                </a:tc>
              </a:tr>
              <a:tr h="313250">
                <a:tc>
                  <a:txBody>
                    <a:bodyPr/>
                    <a:lstStyle/>
                    <a:p>
                      <a:r>
                        <a:rPr lang="en-GB" sz="1400" b="1" dirty="0" smtClean="0">
                          <a:solidFill>
                            <a:srgbClr val="00B0F0"/>
                          </a:solidFill>
                        </a:rPr>
                        <a:t>Thyroid disorder</a:t>
                      </a:r>
                      <a:endParaRPr lang="en-GB" sz="1400" b="1" dirty="0">
                        <a:solidFill>
                          <a:srgbClr val="00B0F0"/>
                        </a:solidFill>
                      </a:endParaRPr>
                    </a:p>
                  </a:txBody>
                  <a:tcPr/>
                </a:tc>
              </a:tr>
              <a:tr h="313250">
                <a:tc>
                  <a:txBody>
                    <a:bodyPr/>
                    <a:lstStyle/>
                    <a:p>
                      <a:r>
                        <a:rPr lang="en-GB" sz="1400" b="1" dirty="0" smtClean="0">
                          <a:solidFill>
                            <a:srgbClr val="00B0F0"/>
                          </a:solidFill>
                        </a:rPr>
                        <a:t>Renal failure (CKD)</a:t>
                      </a:r>
                      <a:endParaRPr lang="en-GB" sz="1400" b="1" dirty="0">
                        <a:solidFill>
                          <a:srgbClr val="00B0F0"/>
                        </a:solidFill>
                      </a:endParaRPr>
                    </a:p>
                  </a:txBody>
                  <a:tcPr/>
                </a:tc>
              </a:tr>
              <a:tr h="313250">
                <a:tc>
                  <a:txBody>
                    <a:bodyPr/>
                    <a:lstStyle/>
                    <a:p>
                      <a:r>
                        <a:rPr lang="en-GB" sz="1400" b="1" dirty="0" smtClean="0">
                          <a:solidFill>
                            <a:srgbClr val="00B0F0"/>
                          </a:solidFill>
                        </a:rPr>
                        <a:t>Anxiety</a:t>
                      </a:r>
                      <a:endParaRPr lang="en-GB" sz="1400" b="1" dirty="0">
                        <a:solidFill>
                          <a:srgbClr val="00B0F0"/>
                        </a:solidFill>
                      </a:endParaRPr>
                    </a:p>
                  </a:txBody>
                  <a:tcPr/>
                </a:tc>
              </a:tr>
              <a:tr h="313250">
                <a:tc>
                  <a:txBody>
                    <a:bodyPr/>
                    <a:lstStyle/>
                    <a:p>
                      <a:r>
                        <a:rPr lang="en-GB" sz="1400" b="1" dirty="0" smtClean="0">
                          <a:solidFill>
                            <a:srgbClr val="00B0F0"/>
                          </a:solidFill>
                        </a:rPr>
                        <a:t>Osteoporosis</a:t>
                      </a:r>
                      <a:endParaRPr lang="en-GB" sz="1400" b="1" dirty="0">
                        <a:solidFill>
                          <a:srgbClr val="00B0F0"/>
                        </a:solidFill>
                      </a:endParaRPr>
                    </a:p>
                  </a:txBody>
                  <a:tcPr/>
                </a:tc>
              </a:tr>
              <a:tr h="313250">
                <a:tc>
                  <a:txBody>
                    <a:bodyPr/>
                    <a:lstStyle/>
                    <a:p>
                      <a:r>
                        <a:rPr lang="en-GB" sz="1400" b="1" dirty="0" smtClean="0">
                          <a:solidFill>
                            <a:srgbClr val="00B0F0"/>
                          </a:solidFill>
                        </a:rPr>
                        <a:t>Dementia</a:t>
                      </a:r>
                      <a:endParaRPr lang="en-GB" sz="1400" b="1" dirty="0">
                        <a:solidFill>
                          <a:srgbClr val="00B0F0"/>
                        </a:solidFill>
                      </a:endParaRPr>
                    </a:p>
                  </a:txBody>
                  <a:tcPr/>
                </a:tc>
              </a:tr>
              <a:tr h="313250">
                <a:tc>
                  <a:txBody>
                    <a:bodyPr/>
                    <a:lstStyle/>
                    <a:p>
                      <a:r>
                        <a:rPr lang="en-GB" sz="1400" b="1" dirty="0" smtClean="0">
                          <a:solidFill>
                            <a:srgbClr val="00B0F0"/>
                          </a:solidFill>
                        </a:rPr>
                        <a:t>Rheumatic Arthritis</a:t>
                      </a:r>
                      <a:endParaRPr lang="en-GB" sz="1400" b="1" dirty="0">
                        <a:solidFill>
                          <a:srgbClr val="00B0F0"/>
                        </a:solidFill>
                      </a:endParaRPr>
                    </a:p>
                  </a:txBody>
                  <a:tcPr/>
                </a:tc>
              </a:tr>
              <a:tr h="313250">
                <a:tc>
                  <a:txBody>
                    <a:bodyPr/>
                    <a:lstStyle/>
                    <a:p>
                      <a:r>
                        <a:rPr lang="en-GB" sz="1400" b="1" dirty="0" smtClean="0">
                          <a:solidFill>
                            <a:srgbClr val="00B0F0"/>
                          </a:solidFill>
                        </a:rPr>
                        <a:t>Heart Failure</a:t>
                      </a:r>
                      <a:endParaRPr lang="en-GB" sz="1400" b="1" dirty="0">
                        <a:solidFill>
                          <a:srgbClr val="00B0F0"/>
                        </a:solidFill>
                      </a:endParaRPr>
                    </a:p>
                  </a:txBody>
                  <a:tcPr/>
                </a:tc>
              </a:tr>
              <a:tr h="313250">
                <a:tc>
                  <a:txBody>
                    <a:bodyPr/>
                    <a:lstStyle/>
                    <a:p>
                      <a:r>
                        <a:rPr lang="en-GB" sz="1400" b="1" dirty="0" smtClean="0">
                          <a:solidFill>
                            <a:srgbClr val="00B0F0"/>
                          </a:solidFill>
                        </a:rPr>
                        <a:t>Chronic back pain</a:t>
                      </a:r>
                      <a:endParaRPr lang="en-GB" sz="1400" b="1" dirty="0">
                        <a:solidFill>
                          <a:srgbClr val="00B0F0"/>
                        </a:solidFill>
                      </a:endParaRPr>
                    </a:p>
                  </a:txBody>
                  <a:tcPr/>
                </a:tc>
              </a:tr>
              <a:tr h="313250">
                <a:tc>
                  <a:txBody>
                    <a:bodyPr/>
                    <a:lstStyle/>
                    <a:p>
                      <a:r>
                        <a:rPr lang="en-GB" sz="1400" b="1" dirty="0" smtClean="0">
                          <a:solidFill>
                            <a:srgbClr val="00B0F0"/>
                          </a:solidFill>
                        </a:rPr>
                        <a:t>Other</a:t>
                      </a:r>
                      <a:r>
                        <a:rPr lang="en-GB" sz="1400" b="1" baseline="0" dirty="0" smtClean="0">
                          <a:solidFill>
                            <a:srgbClr val="00B0F0"/>
                          </a:solidFill>
                        </a:rPr>
                        <a:t> arthritis</a:t>
                      </a:r>
                      <a:endParaRPr lang="en-GB" sz="1400" b="1" dirty="0">
                        <a:solidFill>
                          <a:srgbClr val="00B0F0"/>
                        </a:solidFill>
                      </a:endParaRPr>
                    </a:p>
                  </a:txBody>
                  <a:tcPr/>
                </a:tc>
              </a:tr>
            </a:tbl>
          </a:graphicData>
        </a:graphic>
      </p:graphicFrame>
      <p:sp>
        <p:nvSpPr>
          <p:cNvPr id="4" name="Text Placeholder 3"/>
          <p:cNvSpPr>
            <a:spLocks noGrp="1"/>
          </p:cNvSpPr>
          <p:nvPr>
            <p:ph type="body" sz="half" idx="2"/>
          </p:nvPr>
        </p:nvSpPr>
        <p:spPr>
          <a:xfrm>
            <a:off x="5652120" y="260648"/>
            <a:ext cx="3008313" cy="6192688"/>
          </a:xfrm>
        </p:spPr>
        <p:txBody>
          <a:bodyPr>
            <a:normAutofit fontScale="40000" lnSpcReduction="20000"/>
          </a:bodyPr>
          <a:lstStyle/>
          <a:p>
            <a:r>
              <a:rPr lang="en-GB" sz="3400" b="1" dirty="0" smtClean="0">
                <a:solidFill>
                  <a:srgbClr val="C00000"/>
                </a:solidFill>
              </a:rPr>
              <a:t>Listing long-term conditions based on prevalence/frequency</a:t>
            </a:r>
          </a:p>
          <a:p>
            <a:endParaRPr lang="en-GB" b="1" dirty="0" smtClean="0"/>
          </a:p>
          <a:p>
            <a:pPr marL="285750" indent="-285750">
              <a:buFont typeface="Wingdings" panose="05000000000000000000" pitchFamily="2" charset="2"/>
              <a:buChar char="Ø"/>
            </a:pPr>
            <a:r>
              <a:rPr lang="en-GB" sz="4200" b="1" dirty="0" smtClean="0"/>
              <a:t>Selecting TOP 5 – misses out </a:t>
            </a:r>
            <a:r>
              <a:rPr lang="en-GB" sz="4200" b="1" dirty="0" smtClean="0">
                <a:solidFill>
                  <a:schemeClr val="accent1"/>
                </a:solidFill>
              </a:rPr>
              <a:t>Cancer</a:t>
            </a:r>
          </a:p>
          <a:p>
            <a:endParaRPr lang="en-GB" sz="4200" b="1" dirty="0" smtClean="0"/>
          </a:p>
          <a:p>
            <a:pPr marL="285750" indent="-285750">
              <a:buFont typeface="Wingdings" panose="05000000000000000000" pitchFamily="2" charset="2"/>
              <a:buChar char="Ø"/>
            </a:pPr>
            <a:r>
              <a:rPr lang="en-GB" sz="4200" b="1" dirty="0" smtClean="0"/>
              <a:t>Selecting Top 10 – misses out a patient with </a:t>
            </a:r>
            <a:r>
              <a:rPr lang="en-GB" sz="4200" b="1" dirty="0" smtClean="0">
                <a:solidFill>
                  <a:srgbClr val="00B050"/>
                </a:solidFill>
              </a:rPr>
              <a:t>hypertension</a:t>
            </a:r>
            <a:r>
              <a:rPr lang="en-GB" sz="4200" b="1" dirty="0" smtClean="0"/>
              <a:t>, </a:t>
            </a:r>
            <a:r>
              <a:rPr lang="en-GB" sz="4200" b="1" dirty="0" smtClean="0">
                <a:solidFill>
                  <a:srgbClr val="00B0F0"/>
                </a:solidFill>
              </a:rPr>
              <a:t>kidney failure</a:t>
            </a:r>
            <a:r>
              <a:rPr lang="en-GB" sz="4200" b="1" dirty="0" smtClean="0"/>
              <a:t>, </a:t>
            </a:r>
            <a:r>
              <a:rPr lang="en-GB" sz="4200" b="1" dirty="0" smtClean="0">
                <a:solidFill>
                  <a:srgbClr val="00B0F0"/>
                </a:solidFill>
              </a:rPr>
              <a:t>heart failure </a:t>
            </a:r>
            <a:r>
              <a:rPr lang="en-GB" sz="4200" b="1" dirty="0" smtClean="0"/>
              <a:t>and</a:t>
            </a:r>
            <a:r>
              <a:rPr lang="en-GB" sz="4200" b="1" dirty="0" smtClean="0">
                <a:solidFill>
                  <a:srgbClr val="00B0F0"/>
                </a:solidFill>
              </a:rPr>
              <a:t> osteoporosis</a:t>
            </a:r>
          </a:p>
          <a:p>
            <a:endParaRPr lang="en-GB" sz="4200" b="1" dirty="0" smtClean="0">
              <a:solidFill>
                <a:srgbClr val="00B0F0"/>
              </a:solidFill>
            </a:endParaRPr>
          </a:p>
          <a:p>
            <a:pPr marL="285750" indent="-285750">
              <a:buFont typeface="Wingdings" panose="05000000000000000000" pitchFamily="2" charset="2"/>
              <a:buChar char="Ø"/>
            </a:pPr>
            <a:endParaRPr lang="en-GB" sz="4200" b="1" dirty="0">
              <a:solidFill>
                <a:srgbClr val="00B0F0"/>
              </a:solidFill>
            </a:endParaRPr>
          </a:p>
          <a:p>
            <a:pPr marL="285750" indent="-285750">
              <a:buFont typeface="Wingdings" panose="05000000000000000000" pitchFamily="2" charset="2"/>
              <a:buChar char="Ø"/>
            </a:pPr>
            <a:r>
              <a:rPr lang="en-GB" sz="4200" b="1" dirty="0" smtClean="0"/>
              <a:t>Selecting</a:t>
            </a:r>
            <a:r>
              <a:rPr lang="en-GB" sz="4200" b="1" dirty="0" smtClean="0">
                <a:solidFill>
                  <a:srgbClr val="00B0F0"/>
                </a:solidFill>
              </a:rPr>
              <a:t> </a:t>
            </a:r>
            <a:r>
              <a:rPr lang="en-GB" sz="4200" b="1" dirty="0" smtClean="0"/>
              <a:t>Top 20 – misses out patients with diseases like Parkinson’s or liver disease</a:t>
            </a:r>
            <a:endParaRPr lang="en-GB" sz="4200" b="1" dirty="0" smtClean="0">
              <a:solidFill>
                <a:srgbClr val="00B0F0"/>
              </a:solidFill>
            </a:endParaRPr>
          </a:p>
          <a:p>
            <a:endParaRPr lang="en-GB" dirty="0" smtClean="0"/>
          </a:p>
          <a:p>
            <a:r>
              <a:rPr lang="en-GB" sz="3400" dirty="0" smtClean="0"/>
              <a:t>Risk factors* or chronic diseases? </a:t>
            </a:r>
          </a:p>
          <a:p>
            <a:r>
              <a:rPr lang="en-GB" sz="3400" dirty="0" smtClean="0"/>
              <a:t>* hypertension, hyperlipidaemia, hyper cholesterol</a:t>
            </a:r>
          </a:p>
          <a:p>
            <a:endParaRPr lang="en-GB" sz="2600" i="1" dirty="0" smtClean="0"/>
          </a:p>
          <a:p>
            <a:r>
              <a:rPr lang="en-GB" sz="2600" i="1" dirty="0" smtClean="0"/>
              <a:t>From: Mercer S, Salisbury C, Fortin M</a:t>
            </a:r>
            <a:r>
              <a:rPr lang="en-GB" sz="2600" dirty="0" smtClean="0"/>
              <a:t>: </a:t>
            </a:r>
            <a:r>
              <a:rPr lang="en-GB" sz="2600" b="1" dirty="0" smtClean="0"/>
              <a:t>ABC of Multimorbidity</a:t>
            </a:r>
            <a:r>
              <a:rPr lang="en-GB" sz="2600" dirty="0" smtClean="0"/>
              <a:t>, Wiley 2014.</a:t>
            </a:r>
          </a:p>
          <a:p>
            <a:pPr marL="285750" indent="-285750">
              <a:buFont typeface="Arial" panose="020B0604020202020204" pitchFamily="34" charset="0"/>
              <a:buChar char="•"/>
            </a:pPr>
            <a:endParaRPr lang="en-GB" dirty="0" smtClean="0"/>
          </a:p>
          <a:p>
            <a:endParaRPr lang="en-GB" dirty="0"/>
          </a:p>
        </p:txBody>
      </p:sp>
      <p:sp>
        <p:nvSpPr>
          <p:cNvPr id="5" name="Up Arrow 4"/>
          <p:cNvSpPr/>
          <p:nvPr/>
        </p:nvSpPr>
        <p:spPr>
          <a:xfrm>
            <a:off x="648549" y="1772816"/>
            <a:ext cx="684076" cy="3384376"/>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GB" dirty="0" smtClean="0"/>
              <a:t>Disease Prevalence</a:t>
            </a:r>
            <a:endParaRPr lang="en-GB" dirty="0"/>
          </a:p>
        </p:txBody>
      </p:sp>
      <p:sp>
        <p:nvSpPr>
          <p:cNvPr id="8" name="Right Brace 7"/>
          <p:cNvSpPr/>
          <p:nvPr/>
        </p:nvSpPr>
        <p:spPr>
          <a:xfrm>
            <a:off x="4139952" y="404664"/>
            <a:ext cx="288032" cy="136815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1" name="Right Brace 10"/>
          <p:cNvSpPr/>
          <p:nvPr/>
        </p:nvSpPr>
        <p:spPr>
          <a:xfrm>
            <a:off x="4788024" y="404664"/>
            <a:ext cx="288032" cy="6048672"/>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12" name="Right Brace 11"/>
          <p:cNvSpPr/>
          <p:nvPr/>
        </p:nvSpPr>
        <p:spPr>
          <a:xfrm>
            <a:off x="4427984" y="404664"/>
            <a:ext cx="288032" cy="288032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21980676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GB" altLang="en-US" dirty="0" smtClean="0"/>
              <a:t>Issues – which diseases?</a:t>
            </a:r>
          </a:p>
        </p:txBody>
      </p:sp>
      <p:sp>
        <p:nvSpPr>
          <p:cNvPr id="11267" name="Content Placeholder 2"/>
          <p:cNvSpPr>
            <a:spLocks noGrp="1"/>
          </p:cNvSpPr>
          <p:nvPr>
            <p:ph idx="1"/>
          </p:nvPr>
        </p:nvSpPr>
        <p:spPr/>
        <p:txBody>
          <a:bodyPr>
            <a:normAutofit fontScale="92500" lnSpcReduction="10000"/>
          </a:bodyPr>
          <a:lstStyle/>
          <a:p>
            <a:r>
              <a:rPr lang="en-GB" altLang="en-US" sz="2400" dirty="0" smtClean="0"/>
              <a:t>Considerable methodological, conceptual and clinical challenges</a:t>
            </a:r>
          </a:p>
          <a:p>
            <a:pPr lvl="1"/>
            <a:r>
              <a:rPr lang="en-GB" altLang="en-US" sz="2000" dirty="0" smtClean="0"/>
              <a:t>No clear break point</a:t>
            </a:r>
          </a:p>
          <a:p>
            <a:pPr lvl="1"/>
            <a:r>
              <a:rPr lang="en-GB" altLang="en-US" sz="2000" dirty="0" smtClean="0"/>
              <a:t>No consensus on number or type of diseases to include</a:t>
            </a:r>
          </a:p>
          <a:p>
            <a:pPr lvl="1"/>
            <a:r>
              <a:rPr lang="en-GB" altLang="en-US" sz="2000" dirty="0"/>
              <a:t>Always easier to justify adding a </a:t>
            </a:r>
            <a:r>
              <a:rPr lang="en-GB" altLang="en-US" sz="2000" dirty="0" smtClean="0"/>
              <a:t>disease </a:t>
            </a:r>
            <a:r>
              <a:rPr lang="en-GB" altLang="en-US" sz="2000" i="1" dirty="0" smtClean="0"/>
              <a:t>(but need to be aware of ceiling effect)</a:t>
            </a:r>
            <a:endParaRPr lang="en-GB" altLang="en-US" sz="2000" i="1" dirty="0"/>
          </a:p>
          <a:p>
            <a:pPr lvl="1"/>
            <a:r>
              <a:rPr lang="en-GB" altLang="en-US" sz="2000" dirty="0" smtClean="0"/>
              <a:t>Low prevalence but serious disease like motor neurone disease (MND)</a:t>
            </a:r>
          </a:p>
          <a:p>
            <a:r>
              <a:rPr lang="en-GB" altLang="en-US" sz="2400" dirty="0" smtClean="0"/>
              <a:t>Each disease requires 10-20 hours to produce a final, approved code list/algorithm (Read code + ICD10)</a:t>
            </a:r>
          </a:p>
          <a:p>
            <a:r>
              <a:rPr lang="en-GB" altLang="en-US" sz="2400" dirty="0" smtClean="0"/>
              <a:t>Other Issues: defining chronicity (</a:t>
            </a:r>
            <a:r>
              <a:rPr lang="en-GB" altLang="en-US" sz="2400" dirty="0" err="1" smtClean="0"/>
              <a:t>eg</a:t>
            </a:r>
            <a:r>
              <a:rPr lang="en-GB" altLang="en-US" sz="2400" dirty="0" smtClean="0"/>
              <a:t> depression), coding changes over time, is it a disease or risk factor?</a:t>
            </a:r>
          </a:p>
          <a:p>
            <a:pPr marL="0" indent="0">
              <a:buNone/>
            </a:pPr>
            <a:r>
              <a:rPr lang="en-GB" altLang="en-US" sz="2000" dirty="0" smtClean="0"/>
              <a:t>   </a:t>
            </a:r>
          </a:p>
        </p:txBody>
      </p:sp>
      <p:sp>
        <p:nvSpPr>
          <p:cNvPr id="3" name="Footer Placeholder 2"/>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Which Diseases?</a:t>
            </a:r>
          </a:p>
        </p:txBody>
      </p:sp>
    </p:spTree>
    <p:extLst>
      <p:ext uri="{BB962C8B-B14F-4D97-AF65-F5344CB8AC3E}">
        <p14:creationId xmlns:p14="http://schemas.microsoft.com/office/powerpoint/2010/main" val="34010388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Selection criteria and literature review</a:t>
            </a:r>
            <a:endParaRPr lang="en-GB" dirty="0"/>
          </a:p>
        </p:txBody>
      </p:sp>
      <p:sp>
        <p:nvSpPr>
          <p:cNvPr id="3" name="Content Placeholder 2"/>
          <p:cNvSpPr>
            <a:spLocks noGrp="1"/>
          </p:cNvSpPr>
          <p:nvPr>
            <p:ph idx="1"/>
          </p:nvPr>
        </p:nvSpPr>
        <p:spPr/>
        <p:txBody>
          <a:bodyPr>
            <a:normAutofit fontScale="85000" lnSpcReduction="20000"/>
          </a:bodyPr>
          <a:lstStyle/>
          <a:p>
            <a:pPr marL="0" indent="0">
              <a:buNone/>
            </a:pPr>
            <a:r>
              <a:rPr lang="en-GB" b="1" dirty="0"/>
              <a:t>Key considerations</a:t>
            </a:r>
          </a:p>
          <a:p>
            <a:pPr lvl="1"/>
            <a:r>
              <a:rPr lang="en-GB" dirty="0"/>
              <a:t>strong link with mortality </a:t>
            </a:r>
            <a:r>
              <a:rPr lang="en-GB" dirty="0" err="1"/>
              <a:t>eg</a:t>
            </a:r>
            <a:r>
              <a:rPr lang="en-GB" dirty="0"/>
              <a:t> cardio vascular disease (CVD),  </a:t>
            </a:r>
          </a:p>
          <a:p>
            <a:pPr lvl="1"/>
            <a:r>
              <a:rPr lang="en-GB" dirty="0"/>
              <a:t>known serious combinations  </a:t>
            </a:r>
            <a:r>
              <a:rPr lang="en-GB" dirty="0" err="1"/>
              <a:t>eg</a:t>
            </a:r>
            <a:r>
              <a:rPr lang="en-GB" dirty="0"/>
              <a:t> serious mental illness and CVD, </a:t>
            </a:r>
          </a:p>
          <a:p>
            <a:pPr lvl="1"/>
            <a:r>
              <a:rPr lang="en-GB" dirty="0"/>
              <a:t>have a strong social gradient  </a:t>
            </a:r>
            <a:r>
              <a:rPr lang="en-GB" dirty="0" err="1"/>
              <a:t>eg</a:t>
            </a:r>
            <a:r>
              <a:rPr lang="en-GB" dirty="0"/>
              <a:t> long standing depression,  </a:t>
            </a:r>
          </a:p>
          <a:p>
            <a:pPr lvl="1"/>
            <a:r>
              <a:rPr lang="en-GB" dirty="0"/>
              <a:t>highly prevalent </a:t>
            </a:r>
            <a:r>
              <a:rPr lang="en-GB" dirty="0" err="1"/>
              <a:t>eg</a:t>
            </a:r>
            <a:r>
              <a:rPr lang="en-GB" dirty="0"/>
              <a:t> </a:t>
            </a:r>
            <a:r>
              <a:rPr lang="en-GB" dirty="0" smtClean="0"/>
              <a:t>chronic </a:t>
            </a:r>
            <a:r>
              <a:rPr lang="en-GB" dirty="0"/>
              <a:t>obstructive pulmonary disease (</a:t>
            </a:r>
            <a:r>
              <a:rPr lang="en-GB" dirty="0" smtClean="0"/>
              <a:t>COPD)</a:t>
            </a:r>
          </a:p>
          <a:p>
            <a:pPr lvl="1"/>
            <a:r>
              <a:rPr lang="en-GB" dirty="0"/>
              <a:t>a</a:t>
            </a:r>
            <a:r>
              <a:rPr lang="en-GB" dirty="0" smtClean="0"/>
              <a:t>void double-counting; </a:t>
            </a:r>
            <a:r>
              <a:rPr lang="en-GB" dirty="0" err="1" smtClean="0"/>
              <a:t>excl</a:t>
            </a:r>
            <a:r>
              <a:rPr lang="en-GB" dirty="0" smtClean="0"/>
              <a:t> conditions not coded consistently or well by GPs</a:t>
            </a:r>
          </a:p>
          <a:p>
            <a:r>
              <a:rPr lang="en-GB" dirty="0" smtClean="0"/>
              <a:t>Systematic lit review search of papers published from 2000 onwards, 28 studies</a:t>
            </a:r>
            <a:r>
              <a:rPr lang="en-GB" dirty="0" smtClean="0">
                <a:solidFill>
                  <a:srgbClr val="C40000"/>
                </a:solidFill>
              </a:rPr>
              <a:t> </a:t>
            </a:r>
            <a:r>
              <a:rPr lang="en-GB" dirty="0" smtClean="0"/>
              <a:t>included satisfying criteria (from 1491 papers)</a:t>
            </a:r>
          </a:p>
          <a:p>
            <a:r>
              <a:rPr lang="en-GB" dirty="0" smtClean="0"/>
              <a:t>Recommended number of conditions to include? </a:t>
            </a:r>
          </a:p>
          <a:p>
            <a:pPr lvl="1"/>
            <a:r>
              <a:rPr lang="en-GB" dirty="0" smtClean="0"/>
              <a:t>Minimum of top 11/12 diseases prevalent in primary care </a:t>
            </a:r>
          </a:p>
          <a:p>
            <a:pPr lvl="1"/>
            <a:r>
              <a:rPr lang="en-GB" dirty="0" smtClean="0"/>
              <a:t>But this may exclude patients with conditions such as kidney disease and Parkinson’s disease</a:t>
            </a:r>
          </a:p>
          <a:p>
            <a:pPr lvl="1"/>
            <a:r>
              <a:rPr lang="en-GB" dirty="0" smtClean="0"/>
              <a:t>20 </a:t>
            </a:r>
            <a:r>
              <a:rPr lang="en-GB" dirty="0"/>
              <a:t>diseases captures </a:t>
            </a:r>
            <a:r>
              <a:rPr lang="en-GB" dirty="0" smtClean="0"/>
              <a:t>70</a:t>
            </a:r>
            <a:r>
              <a:rPr lang="en-GB" dirty="0"/>
              <a:t>% of MM </a:t>
            </a:r>
            <a:r>
              <a:rPr lang="en-GB" dirty="0" smtClean="0"/>
              <a:t>burden</a:t>
            </a:r>
          </a:p>
          <a:p>
            <a:r>
              <a:rPr lang="en-GB" dirty="0" smtClean="0"/>
              <a:t>Lack of evidence on combinations that are lethal</a:t>
            </a:r>
          </a:p>
          <a:p>
            <a:r>
              <a:rPr lang="en-GB" dirty="0" smtClean="0"/>
              <a:t>Combination of mental illness and physical conditions – prevalence is socially-graded, highly associated with </a:t>
            </a:r>
            <a:r>
              <a:rPr lang="en-GB" dirty="0"/>
              <a:t>mortality but inconsistently </a:t>
            </a:r>
            <a:r>
              <a:rPr lang="en-GB" dirty="0" smtClean="0"/>
              <a:t>recorded.</a:t>
            </a:r>
          </a:p>
          <a:p>
            <a:endParaRPr lang="en-GB" dirty="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Which Diseases?</a:t>
            </a:r>
          </a:p>
        </p:txBody>
      </p:sp>
      <p:sp>
        <p:nvSpPr>
          <p:cNvPr id="5" name="Slide Number Placeholder 4"/>
          <p:cNvSpPr>
            <a:spLocks noGrp="1"/>
          </p:cNvSpPr>
          <p:nvPr>
            <p:ph type="sldNum" sz="quarter" idx="13"/>
          </p:nvPr>
        </p:nvSpPr>
        <p:spPr/>
        <p:txBody>
          <a:bodyPr/>
          <a:lstStyle/>
          <a:p>
            <a:fld id="{92E8A8E5-DCCC-45FE-8B33-2A7ECA07F761}" type="slidenum">
              <a:rPr lang="en-GB" smtClean="0"/>
              <a:pPr/>
              <a:t>27</a:t>
            </a:fld>
            <a:endParaRPr lang="en-GB" dirty="0"/>
          </a:p>
        </p:txBody>
      </p:sp>
    </p:spTree>
    <p:extLst>
      <p:ext uri="{BB962C8B-B14F-4D97-AF65-F5344CB8AC3E}">
        <p14:creationId xmlns:p14="http://schemas.microsoft.com/office/powerpoint/2010/main" val="32539289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Selection Process – diseases in-scope</a:t>
            </a:r>
            <a:endParaRPr lang="en-GB" dirty="0"/>
          </a:p>
        </p:txBody>
      </p:sp>
      <p:sp>
        <p:nvSpPr>
          <p:cNvPr id="3" name="Content Placeholder 2"/>
          <p:cNvSpPr>
            <a:spLocks noGrp="1"/>
          </p:cNvSpPr>
          <p:nvPr>
            <p:ph idx="1"/>
          </p:nvPr>
        </p:nvSpPr>
        <p:spPr>
          <a:xfrm>
            <a:off x="330200" y="1600200"/>
            <a:ext cx="8489950" cy="4565651"/>
          </a:xfrm>
        </p:spPr>
        <p:txBody>
          <a:bodyPr/>
          <a:lstStyle/>
          <a:p>
            <a:r>
              <a:rPr lang="en-GB" dirty="0" smtClean="0"/>
              <a:t>Systematic Review</a:t>
            </a:r>
          </a:p>
          <a:p>
            <a:pPr lvl="1"/>
            <a:r>
              <a:rPr lang="en-GB" dirty="0" smtClean="0"/>
              <a:t>28 </a:t>
            </a:r>
            <a:r>
              <a:rPr lang="en-GB" dirty="0"/>
              <a:t>articles </a:t>
            </a:r>
            <a:r>
              <a:rPr lang="en-GB" dirty="0" smtClean="0"/>
              <a:t>identified   </a:t>
            </a:r>
          </a:p>
          <a:p>
            <a:pPr lvl="1"/>
            <a:r>
              <a:rPr lang="en-GB" dirty="0" smtClean="0"/>
              <a:t>10 key conditions identified as ‘essential’ by review</a:t>
            </a:r>
            <a:endParaRPr lang="en-GB" dirty="0"/>
          </a:p>
          <a:p>
            <a:pPr lvl="2"/>
            <a:r>
              <a:rPr lang="en-GB" i="1" dirty="0" smtClean="0"/>
              <a:t>Hypertension</a:t>
            </a:r>
            <a:r>
              <a:rPr lang="en-GB" dirty="0" smtClean="0"/>
              <a:t> (</a:t>
            </a:r>
            <a:r>
              <a:rPr lang="en-GB" i="1" dirty="0" smtClean="0"/>
              <a:t>excluded</a:t>
            </a:r>
            <a:r>
              <a:rPr lang="en-GB" dirty="0" smtClean="0"/>
              <a:t>), </a:t>
            </a:r>
            <a:r>
              <a:rPr lang="en-GB" dirty="0"/>
              <a:t>depression, coronary heart disease (CHD), diabetes, chronic obstructive pulmonary disease (COPD), cancer, stroke or transient ischaemic attack (TIA), chronic kidney disease (CKD), atrial fibrillation (AF), heart failure and dementia </a:t>
            </a:r>
          </a:p>
          <a:p>
            <a:r>
              <a:rPr lang="en-GB" dirty="0" smtClean="0"/>
              <a:t>Added 7 from QOF (</a:t>
            </a:r>
            <a:r>
              <a:rPr lang="en-GB" dirty="0" err="1" smtClean="0"/>
              <a:t>ie</a:t>
            </a:r>
            <a:r>
              <a:rPr lang="en-GB" dirty="0" smtClean="0"/>
              <a:t> all 20 QOF conditions included)</a:t>
            </a:r>
          </a:p>
          <a:p>
            <a:r>
              <a:rPr lang="en-GB" dirty="0" smtClean="0"/>
              <a:t>Barnett  (Lancet 2012) </a:t>
            </a:r>
          </a:p>
          <a:p>
            <a:pPr lvl="1"/>
            <a:r>
              <a:rPr lang="en-GB" dirty="0" smtClean="0"/>
              <a:t>Added 12 more diseases from the list of 40 long-term conditions Barnet had identified as important</a:t>
            </a:r>
          </a:p>
          <a:p>
            <a:r>
              <a:rPr lang="en-GB" dirty="0" smtClean="0"/>
              <a:t>Other (Added MND) </a:t>
            </a:r>
          </a:p>
          <a:p>
            <a:endParaRPr lang="en-GB" dirty="0" smtClean="0"/>
          </a:p>
        </p:txBody>
      </p:sp>
      <p:sp>
        <p:nvSpPr>
          <p:cNvPr id="5" name="Footer Placeholder 4"/>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Which Diseases?</a:t>
            </a:r>
          </a:p>
        </p:txBody>
      </p:sp>
    </p:spTree>
    <p:extLst>
      <p:ext uri="{BB962C8B-B14F-4D97-AF65-F5344CB8AC3E}">
        <p14:creationId xmlns:p14="http://schemas.microsoft.com/office/powerpoint/2010/main" val="310102602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Expert panel </a:t>
            </a:r>
            <a:endParaRPr lang="en-GB" dirty="0"/>
          </a:p>
        </p:txBody>
      </p:sp>
      <p:sp>
        <p:nvSpPr>
          <p:cNvPr id="3" name="Content Placeholder 2"/>
          <p:cNvSpPr>
            <a:spLocks noGrp="1"/>
          </p:cNvSpPr>
          <p:nvPr>
            <p:ph idx="1"/>
          </p:nvPr>
        </p:nvSpPr>
        <p:spPr>
          <a:xfrm>
            <a:off x="330200" y="1524000"/>
            <a:ext cx="8489950" cy="4641851"/>
          </a:xfrm>
        </p:spPr>
        <p:txBody>
          <a:bodyPr/>
          <a:lstStyle/>
          <a:p>
            <a:r>
              <a:rPr lang="en-GB" dirty="0" smtClean="0"/>
              <a:t>Internal study group</a:t>
            </a:r>
          </a:p>
          <a:p>
            <a:pPr lvl="1"/>
            <a:r>
              <a:rPr lang="en-GB" dirty="0" smtClean="0"/>
              <a:t>Generate possible disease list </a:t>
            </a:r>
          </a:p>
          <a:p>
            <a:pPr lvl="1"/>
            <a:r>
              <a:rPr lang="en-GB" dirty="0" smtClean="0"/>
              <a:t>Based on literature review  + </a:t>
            </a:r>
            <a:r>
              <a:rPr lang="en-GB" dirty="0" err="1" smtClean="0"/>
              <a:t>QoF</a:t>
            </a:r>
            <a:r>
              <a:rPr lang="en-GB" dirty="0" smtClean="0"/>
              <a:t> (Quality </a:t>
            </a:r>
            <a:r>
              <a:rPr lang="en-GB" dirty="0"/>
              <a:t>and Outcome </a:t>
            </a:r>
            <a:r>
              <a:rPr lang="en-GB" dirty="0" smtClean="0"/>
              <a:t>Framework)</a:t>
            </a:r>
          </a:p>
          <a:p>
            <a:pPr lvl="1"/>
            <a:r>
              <a:rPr lang="en-GB" dirty="0" smtClean="0"/>
              <a:t>Clinician overview (GP, clinical epidemiologist)</a:t>
            </a:r>
          </a:p>
          <a:p>
            <a:r>
              <a:rPr lang="en-GB" dirty="0" smtClean="0"/>
              <a:t>External topic experts  </a:t>
            </a:r>
          </a:p>
          <a:p>
            <a:pPr lvl="1"/>
            <a:r>
              <a:rPr lang="en-GB" sz="1600" dirty="0" smtClean="0"/>
              <a:t>Chris Salisbury (Bristol), Bruce Guthrie </a:t>
            </a:r>
            <a:r>
              <a:rPr lang="en-GB" sz="1600" dirty="0"/>
              <a:t>(Glasgow), Jose </a:t>
            </a:r>
            <a:r>
              <a:rPr lang="en-GB" sz="1600" dirty="0" err="1"/>
              <a:t>Almirall</a:t>
            </a:r>
            <a:r>
              <a:rPr lang="en-GB" sz="1600" dirty="0"/>
              <a:t> </a:t>
            </a:r>
            <a:r>
              <a:rPr lang="en-GB" sz="1600" dirty="0" smtClean="0"/>
              <a:t>(International Research Community on Multimorbidity, U of </a:t>
            </a:r>
            <a:r>
              <a:rPr lang="en-GB" sz="1600" dirty="0" err="1" smtClean="0"/>
              <a:t>Sherbrooke</a:t>
            </a:r>
            <a:r>
              <a:rPr lang="en-GB" sz="1600" dirty="0" smtClean="0"/>
              <a:t>, Canada</a:t>
            </a:r>
            <a:r>
              <a:rPr lang="en-GB" sz="1600" dirty="0"/>
              <a:t>).</a:t>
            </a:r>
            <a:endParaRPr lang="en-GB" sz="1600" dirty="0" smtClean="0"/>
          </a:p>
          <a:p>
            <a:pPr lvl="1"/>
            <a:r>
              <a:rPr lang="en-GB" dirty="0" smtClean="0"/>
              <a:t>Comments / modifies</a:t>
            </a:r>
          </a:p>
          <a:p>
            <a:r>
              <a:rPr lang="en-GB" dirty="0" smtClean="0"/>
              <a:t> Advisory Committee </a:t>
            </a:r>
          </a:p>
          <a:p>
            <a:pPr lvl="1"/>
            <a:r>
              <a:rPr lang="en-GB" dirty="0" smtClean="0"/>
              <a:t>Multidisciplinary- clinical, epidemiological,  actuarial</a:t>
            </a:r>
            <a:r>
              <a:rPr lang="en-GB" dirty="0"/>
              <a:t>, data scientists and </a:t>
            </a:r>
            <a:r>
              <a:rPr lang="en-GB" dirty="0" smtClean="0"/>
              <a:t>statisticians - feedback</a:t>
            </a:r>
          </a:p>
          <a:p>
            <a:pPr lvl="1"/>
            <a:r>
              <a:rPr lang="en-GB" dirty="0" smtClean="0"/>
              <a:t>Agree final list</a:t>
            </a:r>
            <a:endParaRPr lang="en-GB" dirty="0"/>
          </a:p>
        </p:txBody>
      </p:sp>
      <p:sp>
        <p:nvSpPr>
          <p:cNvPr id="5" name="Footer Placeholder 4"/>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Which Diseases?</a:t>
            </a:r>
          </a:p>
        </p:txBody>
      </p:sp>
    </p:spTree>
    <p:extLst>
      <p:ext uri="{BB962C8B-B14F-4D97-AF65-F5344CB8AC3E}">
        <p14:creationId xmlns:p14="http://schemas.microsoft.com/office/powerpoint/2010/main" val="38732392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Advisory Group Membership</a:t>
            </a:r>
            <a:endParaRPr lang="en-GB" dirty="0"/>
          </a:p>
        </p:txBody>
      </p:sp>
      <p:sp>
        <p:nvSpPr>
          <p:cNvPr id="3" name="Content Placeholder 2"/>
          <p:cNvSpPr>
            <a:spLocks noGrp="1"/>
          </p:cNvSpPr>
          <p:nvPr>
            <p:ph idx="1"/>
          </p:nvPr>
        </p:nvSpPr>
        <p:spPr/>
        <p:txBody>
          <a:bodyPr>
            <a:normAutofit/>
          </a:bodyPr>
          <a:lstStyle/>
          <a:p>
            <a:r>
              <a:rPr lang="en-GB" sz="1600" b="1" dirty="0" smtClean="0"/>
              <a:t>Professor Carol </a:t>
            </a:r>
            <a:r>
              <a:rPr lang="en-GB" sz="1600" b="1" dirty="0" err="1" smtClean="0"/>
              <a:t>Jagger</a:t>
            </a:r>
            <a:r>
              <a:rPr lang="en-GB" sz="1600" b="1" dirty="0" smtClean="0"/>
              <a:t> (Chair) </a:t>
            </a:r>
            <a:r>
              <a:rPr lang="en-GB" sz="1600" dirty="0" smtClean="0"/>
              <a:t>AXA professor of Epidemiology of Ageing, Newcastle University </a:t>
            </a:r>
          </a:p>
          <a:p>
            <a:r>
              <a:rPr lang="en-GB" sz="1600" b="1" dirty="0" smtClean="0"/>
              <a:t>Professor Chris Salisbury </a:t>
            </a:r>
            <a:r>
              <a:rPr lang="en-GB" sz="1600" dirty="0" smtClean="0"/>
              <a:t>Professor of Primary Care, Bristol University  </a:t>
            </a:r>
          </a:p>
          <a:p>
            <a:r>
              <a:rPr lang="en-GB" sz="1600" b="1" dirty="0" smtClean="0"/>
              <a:t>Professor Fiona Matthews </a:t>
            </a:r>
            <a:r>
              <a:rPr lang="en-GB" sz="1600" dirty="0" smtClean="0"/>
              <a:t>Professor of Statistical Epidemiology, Newcastle University and Programme Leader, MRC Biostatistics Unit, Cambridge University </a:t>
            </a:r>
          </a:p>
          <a:p>
            <a:r>
              <a:rPr lang="en-GB" sz="1600" b="1" dirty="0" smtClean="0"/>
              <a:t>Mr Brian </a:t>
            </a:r>
            <a:r>
              <a:rPr lang="en-GB" sz="1600" b="1" dirty="0" err="1" smtClean="0"/>
              <a:t>Ridsdale</a:t>
            </a:r>
            <a:r>
              <a:rPr lang="en-GB" sz="1600" b="1" dirty="0" smtClean="0"/>
              <a:t> </a:t>
            </a:r>
            <a:r>
              <a:rPr lang="en-GB" sz="1600" dirty="0"/>
              <a:t>Vice-Chairperson, Mortality Working Group, International Actuarial Association</a:t>
            </a:r>
            <a:endParaRPr lang="en-GB" sz="1600" dirty="0" smtClean="0"/>
          </a:p>
          <a:p>
            <a:r>
              <a:rPr lang="en-GB" sz="1600" b="1" dirty="0" smtClean="0"/>
              <a:t>Dr David Buck </a:t>
            </a:r>
            <a:r>
              <a:rPr lang="en-GB" sz="1600" dirty="0" smtClean="0"/>
              <a:t>Senior Fellow, Public Health and Inequalities, King’s Fund</a:t>
            </a:r>
          </a:p>
          <a:p>
            <a:r>
              <a:rPr lang="en-GB" sz="1600" b="1" dirty="0" smtClean="0"/>
              <a:t>Professor José </a:t>
            </a:r>
            <a:r>
              <a:rPr lang="en-GB" sz="1600" b="1" dirty="0" err="1" smtClean="0"/>
              <a:t>Iparraguirre</a:t>
            </a:r>
            <a:r>
              <a:rPr lang="en-GB" sz="1600" b="1" dirty="0" smtClean="0"/>
              <a:t> </a:t>
            </a:r>
            <a:r>
              <a:rPr lang="en-GB" sz="1600" dirty="0" smtClean="0"/>
              <a:t>Chief Economist, Age UK</a:t>
            </a:r>
          </a:p>
          <a:p>
            <a:r>
              <a:rPr lang="en-GB" sz="1600" i="1" dirty="0" smtClean="0"/>
              <a:t>Geriatrician/Social Gerontologist  (Advisory decided to suspend recruitment)</a:t>
            </a:r>
          </a:p>
          <a:p>
            <a:pPr>
              <a:buNone/>
            </a:pPr>
            <a:r>
              <a:rPr lang="en-GB" sz="1600" dirty="0" smtClean="0">
                <a:solidFill>
                  <a:srgbClr val="FF0000"/>
                </a:solidFill>
              </a:rPr>
              <a:t>	</a:t>
            </a:r>
          </a:p>
          <a:p>
            <a:pPr>
              <a:buNone/>
            </a:pPr>
            <a:r>
              <a:rPr lang="en-GB" sz="1600" b="1" dirty="0" smtClean="0"/>
              <a:t>Sponsor</a:t>
            </a:r>
            <a:r>
              <a:rPr lang="en-GB" sz="1600" dirty="0" smtClean="0"/>
              <a:t> – </a:t>
            </a:r>
            <a:r>
              <a:rPr lang="en-GB" sz="1600" b="1" dirty="0" smtClean="0"/>
              <a:t>Mr Joseph Lu</a:t>
            </a:r>
            <a:r>
              <a:rPr lang="en-GB" sz="1600" dirty="0" smtClean="0"/>
              <a:t>, Director, Longevity Science, Legal &amp; General </a:t>
            </a:r>
          </a:p>
          <a:p>
            <a:endParaRPr lang="en-GB" dirty="0" smtClean="0"/>
          </a:p>
          <a:p>
            <a:endParaRPr lang="en-GB" dirty="0" smtClean="0"/>
          </a:p>
          <a:p>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Introduction</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a:t>
            </a:fld>
            <a:endParaRPr lang="en-GB" dirty="0"/>
          </a:p>
        </p:txBody>
      </p:sp>
    </p:spTree>
    <p:extLst>
      <p:ext uri="{BB962C8B-B14F-4D97-AF65-F5344CB8AC3E}">
        <p14:creationId xmlns:p14="http://schemas.microsoft.com/office/powerpoint/2010/main" val="334841034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275088" y="533400"/>
            <a:ext cx="7856566" cy="746760"/>
          </a:xfrm>
        </p:spPr>
        <p:txBody>
          <a:bodyPr>
            <a:normAutofit/>
          </a:bodyPr>
          <a:lstStyle/>
          <a:p>
            <a:r>
              <a:rPr lang="en-GB" dirty="0" smtClean="0"/>
              <a:t>List of diseases in-scope (30)</a:t>
            </a:r>
            <a:endParaRPr lang="en-GB" dirty="0"/>
          </a:p>
        </p:txBody>
      </p:sp>
      <p:sp>
        <p:nvSpPr>
          <p:cNvPr id="2" name="Content Placeholder 1"/>
          <p:cNvSpPr>
            <a:spLocks noGrp="1"/>
          </p:cNvSpPr>
          <p:nvPr>
            <p:ph idx="1"/>
          </p:nvPr>
        </p:nvSpPr>
        <p:spPr>
          <a:xfrm>
            <a:off x="314846" y="1367624"/>
            <a:ext cx="7665371" cy="4708979"/>
          </a:xfrm>
        </p:spPr>
        <p:txBody>
          <a:bodyPr/>
          <a:lstStyle/>
          <a:p>
            <a:pPr>
              <a:buNone/>
            </a:pPr>
            <a:endParaRPr lang="en-GB" dirty="0"/>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Which Diseases?</a:t>
            </a:r>
          </a:p>
        </p:txBody>
      </p:sp>
      <p:graphicFrame>
        <p:nvGraphicFramePr>
          <p:cNvPr id="6" name="Table 5"/>
          <p:cNvGraphicFramePr>
            <a:graphicFrameLocks noGrp="1"/>
          </p:cNvGraphicFramePr>
          <p:nvPr>
            <p:extLst>
              <p:ext uri="{D42A27DB-BD31-4B8C-83A1-F6EECF244321}">
                <p14:modId xmlns:p14="http://schemas.microsoft.com/office/powerpoint/2010/main" val="3775834468"/>
              </p:ext>
            </p:extLst>
          </p:nvPr>
        </p:nvGraphicFramePr>
        <p:xfrm>
          <a:off x="275088" y="1367624"/>
          <a:ext cx="8280515" cy="4860250"/>
        </p:xfrm>
        <a:graphic>
          <a:graphicData uri="http://schemas.openxmlformats.org/drawingml/2006/table">
            <a:tbl>
              <a:tblPr>
                <a:tableStyleId>{5C22544A-7EE6-4342-B048-85BDC9FD1C3A}</a:tableStyleId>
              </a:tblPr>
              <a:tblGrid>
                <a:gridCol w="3138672"/>
                <a:gridCol w="2717074"/>
                <a:gridCol w="2424769"/>
              </a:tblGrid>
              <a:tr h="448593">
                <a:tc>
                  <a:txBody>
                    <a:bodyPr/>
                    <a:lstStyle/>
                    <a:p>
                      <a:pPr algn="l" fontAlgn="b"/>
                      <a:r>
                        <a:rPr lang="en-GB" sz="1600" b="1" u="none" strike="noStrike" dirty="0">
                          <a:effectLst/>
                        </a:rPr>
                        <a:t>Asthma or </a:t>
                      </a:r>
                      <a:r>
                        <a:rPr lang="en-GB" sz="1600" b="1" u="none" strike="noStrike" dirty="0" smtClean="0">
                          <a:effectLst/>
                        </a:rPr>
                        <a:t>COPD </a:t>
                      </a:r>
                      <a:r>
                        <a:rPr lang="en-GB" sz="1600" b="1" u="none" strike="noStrike" dirty="0" smtClean="0">
                          <a:solidFill>
                            <a:schemeClr val="tx1"/>
                          </a:solidFill>
                          <a:effectLst/>
                        </a:rPr>
                        <a:t>or </a:t>
                      </a:r>
                      <a:r>
                        <a:rPr lang="en-GB" sz="1600" b="1" u="none" strike="noStrike" kern="1200" dirty="0" smtClean="0">
                          <a:solidFill>
                            <a:schemeClr val="tx1"/>
                          </a:solidFill>
                          <a:effectLst/>
                          <a:latin typeface="+mn-lt"/>
                          <a:ea typeface="+mn-ea"/>
                          <a:cs typeface="+mn-cs"/>
                        </a:rPr>
                        <a:t>bronchiectasis</a:t>
                      </a:r>
                      <a:endParaRPr lang="en-GB" sz="1600" b="1" u="none" strike="noStrike" kern="1200" dirty="0">
                        <a:solidFill>
                          <a:schemeClr val="tx1"/>
                        </a:solidFill>
                        <a:effectLst/>
                        <a:latin typeface="+mn-lt"/>
                        <a:ea typeface="+mn-ea"/>
                        <a:cs typeface="+mn-cs"/>
                      </a:endParaRPr>
                    </a:p>
                  </a:txBody>
                  <a:tcPr marL="0" marR="0" marT="0" marB="0" anchor="b">
                    <a:solidFill>
                      <a:srgbClr val="FFFFFF"/>
                    </a:solidFill>
                  </a:tcPr>
                </a:tc>
                <a:tc>
                  <a:txBody>
                    <a:bodyPr/>
                    <a:lstStyle/>
                    <a:p>
                      <a:pPr algn="l" fontAlgn="b"/>
                      <a:r>
                        <a:rPr lang="en-GB" sz="1600" b="1" u="none" strike="noStrike" dirty="0">
                          <a:effectLst/>
                        </a:rPr>
                        <a:t>Epilepsy</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Anxiety</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dirty="0">
                          <a:effectLst/>
                        </a:rPr>
                        <a:t>Depression </a:t>
                      </a:r>
                      <a:r>
                        <a:rPr lang="en-GB" sz="1600" b="1" u="none" strike="noStrike" dirty="0" smtClean="0">
                          <a:solidFill>
                            <a:schemeClr val="tx1"/>
                          </a:solidFill>
                          <a:effectLst/>
                        </a:rPr>
                        <a:t>(ever + SSRI</a:t>
                      </a:r>
                      <a:r>
                        <a:rPr lang="en-GB" sz="1600" b="1" u="none" strike="noStrike" baseline="0" dirty="0" smtClean="0">
                          <a:solidFill>
                            <a:schemeClr val="tx1"/>
                          </a:solidFill>
                          <a:effectLst/>
                        </a:rPr>
                        <a:t> last year</a:t>
                      </a:r>
                      <a:r>
                        <a:rPr lang="en-GB" sz="1600" b="1" u="none" strike="noStrike" dirty="0" smtClean="0">
                          <a:solidFill>
                            <a:schemeClr val="tx1"/>
                          </a:solidFill>
                          <a:effectLst/>
                        </a:rPr>
                        <a:t>)</a:t>
                      </a:r>
                      <a:endParaRPr lang="en-GB" sz="1600" b="1" i="0" u="none" strike="noStrike" dirty="0">
                        <a:solidFill>
                          <a:schemeClr val="tx1"/>
                        </a:solidFill>
                        <a:effectLst/>
                        <a:latin typeface="Calibri"/>
                      </a:endParaRPr>
                    </a:p>
                  </a:txBody>
                  <a:tcPr marL="0" marR="0" marT="0" marB="0" anchor="b">
                    <a:solidFill>
                      <a:srgbClr val="FFFFFF"/>
                    </a:solidFill>
                  </a:tcPr>
                </a:tc>
                <a:tc>
                  <a:txBody>
                    <a:bodyPr/>
                    <a:lstStyle/>
                    <a:p>
                      <a:pPr algn="l" fontAlgn="b"/>
                      <a:r>
                        <a:rPr lang="en-GB" sz="1600" b="1" u="none" strike="noStrike" dirty="0" smtClean="0">
                          <a:effectLst/>
                        </a:rPr>
                        <a:t>Dementia or Alzheimer's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Alcohol problems  </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dirty="0" smtClean="0">
                          <a:effectLst/>
                        </a:rPr>
                        <a:t>Diabetes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endParaRPr lang="en-GB" sz="1600" b="1" u="none" strike="noStrike" dirty="0" smtClean="0">
                        <a:effectLst/>
                      </a:endParaRPr>
                    </a:p>
                    <a:p>
                      <a:pPr algn="l" fontAlgn="b"/>
                      <a:r>
                        <a:rPr lang="en-GB" sz="1600" b="1" u="none" strike="noStrike" dirty="0" smtClean="0">
                          <a:effectLst/>
                        </a:rPr>
                        <a:t>Heart Failure</a:t>
                      </a:r>
                    </a:p>
                    <a:p>
                      <a:pPr algn="l" fontAlgn="b"/>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smtClean="0">
                          <a:effectLst/>
                        </a:rPr>
                        <a:t>Psychoactive </a:t>
                      </a:r>
                      <a:r>
                        <a:rPr lang="en-GB" sz="1600" b="1" u="none" strike="noStrike" dirty="0">
                          <a:effectLst/>
                        </a:rPr>
                        <a:t>substance misuse </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dirty="0">
                          <a:effectLst/>
                        </a:rPr>
                        <a:t>Coronary Heart Disease</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Peripheral Arterial Disease</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smtClean="0">
                          <a:effectLst/>
                        </a:rPr>
                        <a:t>Diverticular </a:t>
                      </a:r>
                      <a:r>
                        <a:rPr lang="en-GB" sz="1600" b="1" u="none" strike="noStrike" dirty="0">
                          <a:effectLst/>
                        </a:rPr>
                        <a:t>disease of intestine </a:t>
                      </a:r>
                      <a:r>
                        <a:rPr lang="en-GB" sz="1600" b="1" u="none" strike="noStrike" dirty="0" smtClean="0">
                          <a:effectLst/>
                        </a:rPr>
                        <a:t>(..itis Not ..</a:t>
                      </a:r>
                      <a:r>
                        <a:rPr lang="en-GB" sz="1600" b="1" u="none" strike="noStrike" dirty="0" err="1" smtClean="0">
                          <a:effectLst/>
                        </a:rPr>
                        <a:t>osis</a:t>
                      </a:r>
                      <a:r>
                        <a:rPr lang="en-GB" sz="1600" b="1" u="none" strike="noStrike" dirty="0" smtClean="0">
                          <a:effectLst/>
                        </a:rPr>
                        <a:t>) </a:t>
                      </a:r>
                      <a:endParaRPr lang="en-GB" sz="1600" b="1" i="0" u="none" strike="noStrike" dirty="0">
                        <a:solidFill>
                          <a:srgbClr val="000000"/>
                        </a:solidFill>
                        <a:effectLst/>
                        <a:latin typeface="Calibri"/>
                      </a:endParaRPr>
                    </a:p>
                  </a:txBody>
                  <a:tcPr marL="0" marR="0" marT="0" marB="0" anchor="b">
                    <a:solidFill>
                      <a:srgbClr val="FFFFFF"/>
                    </a:solidFill>
                  </a:tcPr>
                </a:tc>
              </a:tr>
              <a:tr h="433842">
                <a:tc>
                  <a:txBody>
                    <a:bodyPr/>
                    <a:lstStyle/>
                    <a:p>
                      <a:pPr algn="l" fontAlgn="b"/>
                      <a:r>
                        <a:rPr lang="en-GB" sz="1600" b="1" u="none" strike="noStrike" dirty="0">
                          <a:effectLst/>
                        </a:rPr>
                        <a:t>Hypothyroidism</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Rheumatoid Arthritis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Prostate disorders  </a:t>
                      </a:r>
                      <a:endParaRPr lang="en-GB" sz="1600" b="1" i="0" u="none" strike="noStrike" dirty="0">
                        <a:solidFill>
                          <a:srgbClr val="000000"/>
                        </a:solidFill>
                        <a:effectLst/>
                        <a:latin typeface="Calibri"/>
                      </a:endParaRPr>
                    </a:p>
                  </a:txBody>
                  <a:tcPr marL="0" marR="0" marT="0" marB="0" anchor="b">
                    <a:solidFill>
                      <a:srgbClr val="FFFFFF"/>
                    </a:solidFill>
                  </a:tcPr>
                </a:tc>
              </a:tr>
              <a:tr h="437476">
                <a:tc>
                  <a:txBody>
                    <a:bodyPr/>
                    <a:lstStyle/>
                    <a:p>
                      <a:pPr algn="l" fontAlgn="b"/>
                      <a:r>
                        <a:rPr lang="en-GB" sz="1600" b="1" u="none" strike="noStrike" dirty="0">
                          <a:effectLst/>
                        </a:rPr>
                        <a:t>Chronic Kidney Disease  </a:t>
                      </a:r>
                      <a:r>
                        <a:rPr lang="en-GB" sz="1600" b="1" u="none" strike="noStrike" dirty="0" smtClean="0">
                          <a:effectLst/>
                        </a:rPr>
                        <a:t>(CKD 4,5)</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Learning Disabilities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Glaucoma  </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dirty="0">
                          <a:effectLst/>
                        </a:rPr>
                        <a:t>Cancer (in last 5 years)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Osteoporosis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Psoriasis </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dirty="0" smtClean="0">
                          <a:effectLst/>
                        </a:rPr>
                        <a:t>Stroke </a:t>
                      </a:r>
                      <a:r>
                        <a:rPr lang="en-GB" sz="1600" b="1" u="none" strike="noStrike" dirty="0">
                          <a:effectLst/>
                        </a:rPr>
                        <a:t>or TIA</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a:effectLst/>
                        </a:rPr>
                        <a:t>Inflammatory Bowel Disease</a:t>
                      </a:r>
                      <a:endParaRPr lang="en-GB" sz="1600" b="1" i="0" u="none" strike="noStrike">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Chronic liver disease</a:t>
                      </a:r>
                      <a:endParaRPr lang="en-GB" sz="1600" b="1" i="0" u="none" strike="noStrike" dirty="0">
                        <a:solidFill>
                          <a:srgbClr val="000000"/>
                        </a:solidFill>
                        <a:effectLst/>
                        <a:latin typeface="Calibri"/>
                      </a:endParaRPr>
                    </a:p>
                  </a:txBody>
                  <a:tcPr marL="0" marR="0" marT="0" marB="0" anchor="b">
                    <a:solidFill>
                      <a:srgbClr val="FFFFFF"/>
                    </a:solidFill>
                  </a:tcPr>
                </a:tc>
              </a:tr>
              <a:tr h="448593">
                <a:tc>
                  <a:txBody>
                    <a:bodyPr/>
                    <a:lstStyle/>
                    <a:p>
                      <a:pPr algn="l" fontAlgn="b"/>
                      <a:r>
                        <a:rPr lang="en-GB" sz="1600" b="1" u="none" strike="noStrike">
                          <a:effectLst/>
                        </a:rPr>
                        <a:t>Atrial Fibrillation</a:t>
                      </a:r>
                      <a:endParaRPr lang="en-GB" sz="1600" b="1" i="0" u="none" strike="noStrike">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Multiple Sclerosis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endParaRPr lang="en-GB" sz="1600" b="1" i="0" u="none" strike="noStrike" dirty="0" smtClean="0">
                        <a:solidFill>
                          <a:srgbClr val="000000"/>
                        </a:solidFill>
                        <a:effectLst/>
                        <a:latin typeface="Calibri"/>
                      </a:endParaRPr>
                    </a:p>
                    <a:p>
                      <a:pPr algn="l" fontAlgn="b"/>
                      <a:r>
                        <a:rPr lang="en-GB" sz="1600" b="1" i="0" u="none" strike="noStrike" dirty="0" smtClean="0">
                          <a:solidFill>
                            <a:srgbClr val="000000"/>
                          </a:solidFill>
                          <a:effectLst/>
                          <a:latin typeface="Calibri"/>
                        </a:rPr>
                        <a:t>Motor Neurone Disease</a:t>
                      </a:r>
                      <a:endParaRPr lang="en-GB" sz="1600" b="1" i="0" u="none" strike="noStrike" dirty="0">
                        <a:solidFill>
                          <a:srgbClr val="000000"/>
                        </a:solidFill>
                        <a:effectLst/>
                        <a:latin typeface="Calibri"/>
                      </a:endParaRPr>
                    </a:p>
                  </a:txBody>
                  <a:tcPr marL="0" marR="0" marT="0" marB="0">
                    <a:solidFill>
                      <a:srgbClr val="FFFFFF"/>
                    </a:solidFill>
                  </a:tcPr>
                </a:tc>
              </a:tr>
              <a:tr h="448593">
                <a:tc>
                  <a:txBody>
                    <a:bodyPr/>
                    <a:lstStyle/>
                    <a:p>
                      <a:pPr algn="l" fontAlgn="b"/>
                      <a:r>
                        <a:rPr lang="en-GB" sz="1600" b="1" u="none" strike="noStrike" dirty="0">
                          <a:effectLst/>
                        </a:rPr>
                        <a:t>Severe Mental Illness</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u="none" strike="noStrike" dirty="0">
                          <a:effectLst/>
                        </a:rPr>
                        <a:t>Parkinson's disease</a:t>
                      </a:r>
                      <a:endParaRPr lang="en-GB" sz="1600" b="1" i="0" u="none" strike="noStrike" dirty="0">
                        <a:solidFill>
                          <a:srgbClr val="000000"/>
                        </a:solidFill>
                        <a:effectLst/>
                        <a:latin typeface="Calibri"/>
                      </a:endParaRPr>
                    </a:p>
                  </a:txBody>
                  <a:tcPr marL="0" marR="0" marT="0" marB="0" anchor="b">
                    <a:solidFill>
                      <a:srgbClr val="FFFFFF"/>
                    </a:solidFill>
                  </a:tcPr>
                </a:tc>
                <a:tc>
                  <a:txBody>
                    <a:bodyPr/>
                    <a:lstStyle/>
                    <a:p>
                      <a:pPr algn="l" fontAlgn="b"/>
                      <a:r>
                        <a:rPr lang="en-GB" sz="1600" b="1" i="0" u="none" strike="noStrike" dirty="0" smtClean="0">
                          <a:solidFill>
                            <a:schemeClr val="tx1"/>
                          </a:solidFill>
                          <a:effectLst/>
                          <a:latin typeface="Calibri"/>
                        </a:rPr>
                        <a:t>Osteoarthritis (meds + cons) or</a:t>
                      </a:r>
                      <a:r>
                        <a:rPr lang="en-GB" sz="1600" b="1" i="0" u="none" strike="noStrike" baseline="0" dirty="0" smtClean="0">
                          <a:solidFill>
                            <a:schemeClr val="tx1"/>
                          </a:solidFill>
                          <a:effectLst/>
                          <a:latin typeface="Calibri"/>
                        </a:rPr>
                        <a:t> </a:t>
                      </a:r>
                      <a:r>
                        <a:rPr lang="en-GB" sz="1600" b="1" i="0" u="none" strike="noStrike" dirty="0" smtClean="0">
                          <a:solidFill>
                            <a:schemeClr val="tx1"/>
                          </a:solidFill>
                          <a:effectLst/>
                          <a:latin typeface="Calibri"/>
                        </a:rPr>
                        <a:t>Chronic</a:t>
                      </a:r>
                      <a:r>
                        <a:rPr lang="en-GB" sz="1600" b="1" i="0" u="none" strike="noStrike" baseline="0" dirty="0" smtClean="0">
                          <a:solidFill>
                            <a:schemeClr val="tx1"/>
                          </a:solidFill>
                          <a:effectLst/>
                          <a:latin typeface="Calibri"/>
                        </a:rPr>
                        <a:t> severe back pain </a:t>
                      </a:r>
                      <a:endParaRPr lang="en-GB" sz="1600" b="1" i="0" u="none" strike="noStrike" dirty="0">
                        <a:solidFill>
                          <a:schemeClr val="tx1"/>
                        </a:solidFill>
                        <a:effectLst/>
                        <a:latin typeface="Calibri"/>
                      </a:endParaRPr>
                    </a:p>
                  </a:txBody>
                  <a:tcPr marL="0" marR="0" marT="0" marB="0" anchor="b">
                    <a:solidFill>
                      <a:srgbClr val="FFFFFF"/>
                    </a:solidFill>
                  </a:tcPr>
                </a:tc>
              </a:tr>
            </a:tbl>
          </a:graphicData>
        </a:graphic>
      </p:graphicFrame>
    </p:spTree>
    <p:extLst>
      <p:ext uri="{BB962C8B-B14F-4D97-AF65-F5344CB8AC3E}">
        <p14:creationId xmlns:p14="http://schemas.microsoft.com/office/powerpoint/2010/main" val="106630689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CPRD representativeness by deprivation</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Representativeness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31</a:t>
            </a:fld>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CPRD – overall numbers </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0307883"/>
              </p:ext>
            </p:extLst>
          </p:nvPr>
        </p:nvGraphicFramePr>
        <p:xfrm>
          <a:off x="278296" y="1604959"/>
          <a:ext cx="7398852" cy="3086620"/>
        </p:xfrm>
        <a:graphic>
          <a:graphicData uri="http://schemas.openxmlformats.org/drawingml/2006/table">
            <a:tbl>
              <a:tblPr firstRow="1" bandRow="1">
                <a:tableStyleId>{5C22544A-7EE6-4342-B048-85BDC9FD1C3A}</a:tableStyleId>
              </a:tblPr>
              <a:tblGrid>
                <a:gridCol w="2122998"/>
                <a:gridCol w="1758618"/>
                <a:gridCol w="1758618"/>
                <a:gridCol w="1758618"/>
              </a:tblGrid>
              <a:tr h="520965">
                <a:tc>
                  <a:txBody>
                    <a:bodyPr/>
                    <a:lstStyle/>
                    <a:p>
                      <a:pPr algn="l" fontAlgn="b"/>
                      <a:endParaRPr lang="en-GB" sz="1000" b="0" i="0" u="none" strike="noStrike" dirty="0">
                        <a:latin typeface="Times New Roman"/>
                      </a:endParaRPr>
                    </a:p>
                  </a:txBody>
                  <a:tcPr marL="7620" marR="7620" marT="7620" marB="0" anchor="b"/>
                </a:tc>
                <a:tc>
                  <a:txBody>
                    <a:bodyPr/>
                    <a:lstStyle/>
                    <a:p>
                      <a:pPr algn="r" fontAlgn="b"/>
                      <a:r>
                        <a:rPr lang="en-GB" sz="1600" b="1" i="0" u="none" strike="noStrike" dirty="0" smtClean="0">
                          <a:latin typeface="Times New Roman"/>
                        </a:rPr>
                        <a:t>G</a:t>
                      </a:r>
                      <a:r>
                        <a:rPr lang="en-GB" sz="1600" b="0" i="0" u="none" strike="noStrike" dirty="0" smtClean="0">
                          <a:latin typeface="Times New Roman"/>
                        </a:rPr>
                        <a:t>PRD (</a:t>
                      </a:r>
                      <a:r>
                        <a:rPr lang="en-GB" sz="1600" b="1" i="0" u="none" strike="noStrike" dirty="0" smtClean="0">
                          <a:latin typeface="Times New Roman"/>
                        </a:rPr>
                        <a:t>all</a:t>
                      </a:r>
                      <a:r>
                        <a:rPr lang="en-GB" sz="1600" b="0" i="0" u="none" strike="noStrike" dirty="0" smtClean="0">
                          <a:latin typeface="Times New Roman"/>
                        </a:rPr>
                        <a:t> practices)</a:t>
                      </a:r>
                      <a:r>
                        <a:rPr lang="en-GB" sz="1600" b="0" i="0" u="none" strike="noStrike" baseline="0" dirty="0" smtClean="0">
                          <a:latin typeface="Times New Roman"/>
                        </a:rPr>
                        <a:t> 2007</a:t>
                      </a:r>
                      <a:endParaRPr lang="en-GB" sz="1600" b="0" i="0" u="none" strike="noStrike" dirty="0">
                        <a:latin typeface="Times New Roman"/>
                      </a:endParaRPr>
                    </a:p>
                  </a:txBody>
                  <a:tcPr marL="7620" marR="7620" marT="7620" marB="0" anchor="b"/>
                </a:tc>
                <a:tc>
                  <a:txBody>
                    <a:bodyPr/>
                    <a:lstStyle/>
                    <a:p>
                      <a:pPr algn="r" fontAlgn="b"/>
                      <a:r>
                        <a:rPr lang="en-GB" sz="1600" b="0" i="0" u="none" strike="noStrike" dirty="0" smtClean="0">
                          <a:latin typeface="Times New Roman"/>
                        </a:rPr>
                        <a:t>CPRD (</a:t>
                      </a:r>
                      <a:r>
                        <a:rPr lang="en-GB" sz="1600" b="1" i="0" u="none" strike="noStrike" dirty="0" smtClean="0">
                          <a:latin typeface="Times New Roman"/>
                        </a:rPr>
                        <a:t>linked</a:t>
                      </a:r>
                      <a:r>
                        <a:rPr lang="en-GB" sz="1600" b="0" i="0" u="none" strike="noStrike" dirty="0" smtClean="0">
                          <a:latin typeface="Times New Roman"/>
                        </a:rPr>
                        <a:t> practices)</a:t>
                      </a:r>
                      <a:r>
                        <a:rPr lang="en-GB" sz="1600" b="0" i="0" u="none" strike="noStrike" baseline="0" dirty="0" smtClean="0">
                          <a:latin typeface="Times New Roman"/>
                        </a:rPr>
                        <a:t> 2007</a:t>
                      </a:r>
                      <a:endParaRPr lang="en-GB" sz="1600" b="0" i="0" u="none" strike="noStrike" dirty="0">
                        <a:latin typeface="Times New Roman"/>
                      </a:endParaRPr>
                    </a:p>
                  </a:txBody>
                  <a:tcPr marL="7620" marR="7620" marT="7620" marB="0" anchor="b"/>
                </a:tc>
                <a:tc>
                  <a:txBody>
                    <a:bodyPr/>
                    <a:lstStyle/>
                    <a:p>
                      <a:pPr algn="r" fontAlgn="b"/>
                      <a:r>
                        <a:rPr lang="en-GB" sz="1600" b="0" i="0" u="none" strike="noStrike" dirty="0">
                          <a:latin typeface="Times New Roman"/>
                        </a:rPr>
                        <a:t>England 2007</a:t>
                      </a:r>
                    </a:p>
                  </a:txBody>
                  <a:tcPr marL="7620" marR="7620" marT="7620" marB="0" anchor="b"/>
                </a:tc>
              </a:tr>
              <a:tr h="520965">
                <a:tc>
                  <a:txBody>
                    <a:bodyPr/>
                    <a:lstStyle/>
                    <a:p>
                      <a:pPr algn="l" fontAlgn="b"/>
                      <a:r>
                        <a:rPr lang="en-GB" sz="1400" b="1" i="0" u="none" strike="noStrike" dirty="0">
                          <a:latin typeface="Times New Roman"/>
                        </a:rPr>
                        <a:t>Population count </a:t>
                      </a:r>
                      <a:endParaRPr lang="en-GB" sz="1400" b="1" i="0" u="none" strike="noStrike" dirty="0" smtClean="0">
                        <a:latin typeface="Times New Roman"/>
                      </a:endParaRPr>
                    </a:p>
                    <a:p>
                      <a:pPr algn="l" fontAlgn="b"/>
                      <a:r>
                        <a:rPr lang="en-GB" sz="1400" b="1" i="0" u="none" strike="noStrike" dirty="0" smtClean="0">
                          <a:latin typeface="Times New Roman"/>
                        </a:rPr>
                        <a:t>(</a:t>
                      </a:r>
                      <a:r>
                        <a:rPr lang="en-GB" sz="1400" b="1" i="0" u="none" strike="noStrike" dirty="0">
                          <a:latin typeface="Times New Roman"/>
                        </a:rPr>
                        <a:t>all ages)</a:t>
                      </a:r>
                    </a:p>
                  </a:txBody>
                  <a:tcPr marL="7620" marR="7620" marT="7620" marB="0" anchor="b"/>
                </a:tc>
                <a:tc>
                  <a:txBody>
                    <a:bodyPr/>
                    <a:lstStyle/>
                    <a:p>
                      <a:pPr algn="r" fontAlgn="b"/>
                      <a:r>
                        <a:rPr lang="en-GB" sz="1600" b="1" i="0" u="none" strike="noStrike" dirty="0" smtClean="0">
                          <a:latin typeface="Times New Roman"/>
                        </a:rPr>
                        <a:t>3,187,261 (6.2%)</a:t>
                      </a:r>
                      <a:endParaRPr lang="en-GB" sz="1600" b="1" i="0" u="none" strike="noStrike" dirty="0">
                        <a:latin typeface="Times New Roman"/>
                      </a:endParaRPr>
                    </a:p>
                  </a:txBody>
                  <a:tcPr marL="7620" marR="7620" marT="7620" marB="0" anchor="b"/>
                </a:tc>
                <a:tc>
                  <a:txBody>
                    <a:bodyPr/>
                    <a:lstStyle/>
                    <a:p>
                      <a:pPr algn="r" fontAlgn="b"/>
                      <a:r>
                        <a:rPr lang="en-GB" sz="1600" b="1" i="0" u="none" strike="noStrike" dirty="0" smtClean="0">
                          <a:latin typeface="Times New Roman"/>
                        </a:rPr>
                        <a:t>1,621,118 (3.2%)</a:t>
                      </a:r>
                      <a:endParaRPr lang="en-GB" sz="1600" b="1" i="0" u="none" strike="noStrike" dirty="0">
                        <a:latin typeface="Times New Roman"/>
                      </a:endParaRPr>
                    </a:p>
                  </a:txBody>
                  <a:tcPr marL="7620" marR="7620" marT="7620" marB="0" anchor="b"/>
                </a:tc>
                <a:tc>
                  <a:txBody>
                    <a:bodyPr/>
                    <a:lstStyle/>
                    <a:p>
                      <a:pPr algn="r" fontAlgn="b"/>
                      <a:r>
                        <a:rPr lang="en-GB" sz="1600" b="1" i="0" u="none" strike="noStrike" dirty="0">
                          <a:latin typeface="Times New Roman"/>
                        </a:rPr>
                        <a:t>  </a:t>
                      </a:r>
                      <a:r>
                        <a:rPr lang="en-GB" sz="1600" b="1" i="0" u="none" strike="noStrike" dirty="0" smtClean="0">
                          <a:latin typeface="Times New Roman"/>
                        </a:rPr>
                        <a:t>51,261,945 </a:t>
                      </a:r>
                      <a:endParaRPr lang="en-GB" sz="1600" b="1" i="0" u="none" strike="noStrike" dirty="0">
                        <a:latin typeface="Times New Roman"/>
                      </a:endParaRPr>
                    </a:p>
                  </a:txBody>
                  <a:tcPr marL="7620" marR="7620" marT="7620" marB="0" anchor="b"/>
                </a:tc>
              </a:tr>
              <a:tr h="520965">
                <a:tc>
                  <a:txBody>
                    <a:bodyPr/>
                    <a:lstStyle/>
                    <a:p>
                      <a:pPr algn="l" fontAlgn="b"/>
                      <a:r>
                        <a:rPr lang="en-GB" sz="1400" b="1" i="0" u="none" strike="noStrike" dirty="0" smtClean="0">
                          <a:latin typeface="Times New Roman"/>
                        </a:rPr>
                        <a:t>Number of practices</a:t>
                      </a:r>
                      <a:endParaRPr lang="en-GB" sz="1400" b="1" i="0" u="none" strike="noStrike" dirty="0">
                        <a:latin typeface="Times New Roman"/>
                      </a:endParaRPr>
                    </a:p>
                  </a:txBody>
                  <a:tcPr marL="7620" marR="7620" marT="7620" marB="0" anchor="b"/>
                </a:tc>
                <a:tc>
                  <a:txBody>
                    <a:bodyPr/>
                    <a:lstStyle/>
                    <a:p>
                      <a:pPr algn="r" fontAlgn="b"/>
                      <a:r>
                        <a:rPr lang="en-GB" sz="1600" b="1" i="0" u="none" strike="noStrike" dirty="0">
                          <a:latin typeface="Times New Roman"/>
                        </a:rPr>
                        <a:t>c </a:t>
                      </a:r>
                      <a:r>
                        <a:rPr lang="en-GB" sz="1600" b="1" i="0" u="none" strike="noStrike" dirty="0" smtClean="0">
                          <a:latin typeface="Times New Roman"/>
                        </a:rPr>
                        <a:t>500+ </a:t>
                      </a:r>
                      <a:r>
                        <a:rPr lang="en-GB" sz="1600" b="1" i="0" u="none" strike="noStrike" dirty="0">
                          <a:latin typeface="Times New Roman"/>
                        </a:rPr>
                        <a:t>(?)</a:t>
                      </a:r>
                    </a:p>
                  </a:txBody>
                  <a:tcPr marL="7620" marR="7620" marT="7620" marB="0" anchor="b"/>
                </a:tc>
                <a:tc>
                  <a:txBody>
                    <a:bodyPr/>
                    <a:lstStyle/>
                    <a:p>
                      <a:pPr algn="r" fontAlgn="b"/>
                      <a:r>
                        <a:rPr lang="en-GB" sz="1600" b="1" i="0" u="none" strike="noStrike" dirty="0" smtClean="0">
                          <a:latin typeface="Times New Roman"/>
                        </a:rPr>
                        <a:t>225</a:t>
                      </a:r>
                      <a:endParaRPr lang="en-GB" sz="1600" b="1" i="0" u="none" strike="noStrike" dirty="0">
                        <a:latin typeface="Times New Roman"/>
                      </a:endParaRPr>
                    </a:p>
                  </a:txBody>
                  <a:tcPr marL="7620" marR="7620" marT="7620" marB="0" anchor="b"/>
                </a:tc>
                <a:tc>
                  <a:txBody>
                    <a:bodyPr/>
                    <a:lstStyle/>
                    <a:p>
                      <a:pPr algn="r" fontAlgn="b"/>
                      <a:r>
                        <a:rPr lang="en-GB" sz="1600" b="1" i="0" u="none" strike="noStrike" dirty="0">
                          <a:latin typeface="Times New Roman"/>
                        </a:rPr>
                        <a:t> </a:t>
                      </a:r>
                      <a:r>
                        <a:rPr lang="en-GB" sz="1600" b="1" i="0" u="none" strike="noStrike" dirty="0" smtClean="0">
                          <a:latin typeface="Times New Roman"/>
                        </a:rPr>
                        <a:t> </a:t>
                      </a:r>
                      <a:r>
                        <a:rPr lang="en-GB" sz="1600" b="1" i="0" u="none" strike="noStrike" dirty="0">
                          <a:latin typeface="Times New Roman"/>
                        </a:rPr>
                        <a:t>7,900 </a:t>
                      </a:r>
                    </a:p>
                  </a:txBody>
                  <a:tcPr marL="7620" marR="7620" marT="7620" marB="0" anchor="b"/>
                </a:tc>
              </a:tr>
              <a:tr h="481795">
                <a:tc>
                  <a:txBody>
                    <a:bodyPr/>
                    <a:lstStyle/>
                    <a:p>
                      <a:pPr algn="l" fontAlgn="b"/>
                      <a:r>
                        <a:rPr lang="en-GB" sz="1400" b="1" i="0" u="none" strike="noStrike" dirty="0">
                          <a:latin typeface="Times New Roman"/>
                        </a:rPr>
                        <a:t>Percentage Female</a:t>
                      </a:r>
                    </a:p>
                  </a:txBody>
                  <a:tcPr marL="7620" marR="7620" marT="7620" marB="0" anchor="b"/>
                </a:tc>
                <a:tc>
                  <a:txBody>
                    <a:bodyPr/>
                    <a:lstStyle/>
                    <a:p>
                      <a:pPr algn="r" fontAlgn="b"/>
                      <a:r>
                        <a:rPr lang="en-GB" sz="1600" b="1" i="0" u="none" strike="noStrike" dirty="0" smtClean="0">
                          <a:latin typeface="Times New Roman"/>
                        </a:rPr>
                        <a:t>50.5%</a:t>
                      </a:r>
                      <a:endParaRPr lang="en-GB" sz="1600" b="1" i="0" u="none" strike="noStrike" dirty="0">
                        <a:latin typeface="Times New Roman"/>
                      </a:endParaRPr>
                    </a:p>
                  </a:txBody>
                  <a:tcPr marL="7620" marR="7620" marT="7620" marB="0" anchor="b"/>
                </a:tc>
                <a:tc>
                  <a:txBody>
                    <a:bodyPr/>
                    <a:lstStyle/>
                    <a:p>
                      <a:pPr algn="r" fontAlgn="b"/>
                      <a:r>
                        <a:rPr lang="en-GB" sz="1600" b="1" i="0" u="none" strike="noStrike" dirty="0" smtClean="0">
                          <a:latin typeface="Times New Roman"/>
                        </a:rPr>
                        <a:t>50.6%</a:t>
                      </a:r>
                      <a:endParaRPr lang="en-GB" sz="1600" b="1" i="0" u="none" strike="noStrike" dirty="0">
                        <a:latin typeface="Times New Roman"/>
                      </a:endParaRPr>
                    </a:p>
                  </a:txBody>
                  <a:tcPr marL="7620" marR="7620" marT="7620" marB="0" anchor="b"/>
                </a:tc>
                <a:tc>
                  <a:txBody>
                    <a:bodyPr/>
                    <a:lstStyle/>
                    <a:p>
                      <a:pPr algn="r" fontAlgn="b"/>
                      <a:r>
                        <a:rPr lang="en-GB" sz="1600" b="1" i="0" u="none" strike="noStrike" dirty="0" smtClean="0">
                          <a:latin typeface="Times New Roman"/>
                        </a:rPr>
                        <a:t>50.8%</a:t>
                      </a:r>
                      <a:endParaRPr lang="en-GB" sz="1600" b="1" i="0" u="none" strike="noStrike" dirty="0">
                        <a:latin typeface="Times New Roman"/>
                      </a:endParaRPr>
                    </a:p>
                  </a:txBody>
                  <a:tcPr marL="7620" marR="7620" marT="7620" marB="0" anchor="b"/>
                </a:tc>
              </a:tr>
              <a:tr h="520965">
                <a:tc>
                  <a:txBody>
                    <a:bodyPr/>
                    <a:lstStyle/>
                    <a:p>
                      <a:pPr algn="l" fontAlgn="b"/>
                      <a:r>
                        <a:rPr lang="en-GB" sz="1400" b="1" i="0" u="none" strike="noStrike" dirty="0">
                          <a:latin typeface="Times New Roman"/>
                        </a:rPr>
                        <a:t>Median age group</a:t>
                      </a:r>
                    </a:p>
                  </a:txBody>
                  <a:tcPr marL="7620" marR="7620" marT="7620" marB="0" anchor="b"/>
                </a:tc>
                <a:tc>
                  <a:txBody>
                    <a:bodyPr/>
                    <a:lstStyle/>
                    <a:p>
                      <a:pPr algn="r" fontAlgn="b"/>
                      <a:r>
                        <a:rPr lang="en-GB" sz="1600" b="1" i="0" u="none" strike="noStrike">
                          <a:latin typeface="Times New Roman"/>
                        </a:rPr>
                        <a:t>40-44</a:t>
                      </a:r>
                    </a:p>
                  </a:txBody>
                  <a:tcPr marL="7620" marR="7620" marT="7620" marB="0" anchor="b"/>
                </a:tc>
                <a:tc>
                  <a:txBody>
                    <a:bodyPr/>
                    <a:lstStyle/>
                    <a:p>
                      <a:pPr algn="r" fontAlgn="b"/>
                      <a:r>
                        <a:rPr lang="en-GB" sz="1600" b="1" i="0" u="none" strike="noStrike" dirty="0">
                          <a:latin typeface="Times New Roman"/>
                        </a:rPr>
                        <a:t>35-39</a:t>
                      </a:r>
                    </a:p>
                  </a:txBody>
                  <a:tcPr marL="7620" marR="7620" marT="7620" marB="0" anchor="b"/>
                </a:tc>
                <a:tc>
                  <a:txBody>
                    <a:bodyPr/>
                    <a:lstStyle/>
                    <a:p>
                      <a:pPr algn="r" fontAlgn="b"/>
                      <a:r>
                        <a:rPr lang="en-GB" sz="1600" b="1" i="0" u="none" strike="noStrike" dirty="0">
                          <a:latin typeface="Times New Roman"/>
                        </a:rPr>
                        <a:t>35-39</a:t>
                      </a:r>
                    </a:p>
                  </a:txBody>
                  <a:tcPr marL="7620" marR="7620" marT="7620" marB="0" anchor="b"/>
                </a:tc>
              </a:tr>
              <a:tr h="520965">
                <a:tc>
                  <a:txBody>
                    <a:bodyPr/>
                    <a:lstStyle/>
                    <a:p>
                      <a:pPr algn="l" fontAlgn="b"/>
                      <a:r>
                        <a:rPr lang="en-GB" sz="1400" b="1" i="0" u="none" strike="noStrike" dirty="0">
                          <a:latin typeface="Times New Roman"/>
                        </a:rPr>
                        <a:t>Crude death rate (per 1000)</a:t>
                      </a:r>
                    </a:p>
                  </a:txBody>
                  <a:tcPr marL="7620" marR="7620" marT="7620" marB="0" anchor="b"/>
                </a:tc>
                <a:tc>
                  <a:txBody>
                    <a:bodyPr/>
                    <a:lstStyle/>
                    <a:p>
                      <a:pPr algn="r" fontAlgn="b"/>
                      <a:r>
                        <a:rPr lang="en-GB" sz="1600" b="1" i="0" u="none" strike="noStrike">
                          <a:latin typeface="Times New Roman"/>
                        </a:rPr>
                        <a:t>9.1</a:t>
                      </a:r>
                    </a:p>
                  </a:txBody>
                  <a:tcPr marL="7620" marR="7620" marT="7620" marB="0" anchor="b"/>
                </a:tc>
                <a:tc>
                  <a:txBody>
                    <a:bodyPr/>
                    <a:lstStyle/>
                    <a:p>
                      <a:pPr algn="r" fontAlgn="b"/>
                      <a:r>
                        <a:rPr lang="en-GB" sz="1600" b="1" i="0" u="none" strike="noStrike" dirty="0">
                          <a:latin typeface="Times New Roman"/>
                        </a:rPr>
                        <a:t>9.2</a:t>
                      </a:r>
                    </a:p>
                  </a:txBody>
                  <a:tcPr marL="7620" marR="7620" marT="7620" marB="0" anchor="b"/>
                </a:tc>
                <a:tc>
                  <a:txBody>
                    <a:bodyPr/>
                    <a:lstStyle/>
                    <a:p>
                      <a:pPr algn="r" fontAlgn="b"/>
                      <a:r>
                        <a:rPr lang="en-GB" sz="1600" b="1" i="0" u="none" strike="noStrike" dirty="0">
                          <a:latin typeface="Times New Roman"/>
                        </a:rPr>
                        <a:t>9.2</a:t>
                      </a:r>
                    </a:p>
                  </a:txBody>
                  <a:tcPr marL="7620" marR="7620" marT="7620" marB="0" anchor="b"/>
                </a:tc>
              </a:tr>
            </a:tbl>
          </a:graphicData>
        </a:graphic>
      </p:graphicFrame>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Representativeness</a:t>
            </a:r>
            <a:endParaRPr lang="en-GB"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32</a:t>
            </a:fld>
            <a:endParaRPr lang="en-GB"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Population sampling fraction 2007, </a:t>
            </a:r>
            <a:br>
              <a:rPr lang="en-GB" dirty="0" smtClean="0"/>
            </a:br>
            <a:r>
              <a:rPr lang="en-GB" dirty="0" smtClean="0"/>
              <a:t>by age and sex</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0381298"/>
              </p:ext>
            </p:extLst>
          </p:nvPr>
        </p:nvGraphicFramePr>
        <p:xfrm>
          <a:off x="457200" y="1144988"/>
          <a:ext cx="8229600" cy="5160396"/>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Representativeness</a:t>
            </a:r>
            <a:endParaRPr lang="en-GB"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33</a:t>
            </a:fld>
            <a:endParaRPr lang="en-GB"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solidFill>
            <a:srgbClr val="C00000"/>
          </a:solidFill>
        </p:spPr>
        <p:txBody>
          <a:bodyPr>
            <a:noAutofit/>
          </a:bodyPr>
          <a:lstStyle/>
          <a:p>
            <a:r>
              <a:rPr lang="en-GB" sz="2800" dirty="0">
                <a:solidFill>
                  <a:schemeClr val="bg1"/>
                </a:solidFill>
                <a:latin typeface="Arial" panose="020B0604020202020204" pitchFamily="34" charset="0"/>
                <a:cs typeface="Arial" panose="020B0604020202020204" pitchFamily="34" charset="0"/>
              </a:rPr>
              <a:t>Population sampling fraction in </a:t>
            </a:r>
            <a:r>
              <a:rPr lang="en-GB" sz="2800" dirty="0" smtClean="0">
                <a:solidFill>
                  <a:schemeClr val="bg1"/>
                </a:solidFill>
                <a:latin typeface="Arial" panose="020B0604020202020204" pitchFamily="34" charset="0"/>
                <a:cs typeface="Arial" panose="020B0604020202020204" pitchFamily="34" charset="0"/>
              </a:rPr>
              <a:t>CPRD-linked </a:t>
            </a:r>
            <a:r>
              <a:rPr lang="en-GB" sz="2800" dirty="0">
                <a:solidFill>
                  <a:schemeClr val="bg1"/>
                </a:solidFill>
                <a:latin typeface="Arial" panose="020B0604020202020204" pitchFamily="34" charset="0"/>
                <a:cs typeface="Arial" panose="020B0604020202020204" pitchFamily="34" charset="0"/>
              </a:rPr>
              <a:t>practices by age and deprivation quintile</a:t>
            </a:r>
          </a:p>
        </p:txBody>
      </p:sp>
      <p:graphicFrame>
        <p:nvGraphicFramePr>
          <p:cNvPr id="9" name="Content Placeholder 8"/>
          <p:cNvGraphicFramePr>
            <a:graphicFrameLocks noGrp="1"/>
          </p:cNvGraphicFramePr>
          <p:nvPr>
            <p:ph sz="half" idx="1"/>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ontent Placeholder 9"/>
          <p:cNvGraphicFramePr>
            <a:graphicFrameLocks noGrp="1"/>
          </p:cNvGraphicFramePr>
          <p:nvPr>
            <p:ph sz="half" idx="2"/>
            <p:extLst>
              <p:ext uri="{D42A27DB-BD31-4B8C-83A1-F6EECF244321}">
                <p14:modId xmlns:p14="http://schemas.microsoft.com/office/powerpoint/2010/main" val="802711333"/>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sp>
        <p:nvSpPr>
          <p:cNvPr id="5" name="Slide Number Placeholder 4"/>
          <p:cNvSpPr>
            <a:spLocks noGrp="1"/>
          </p:cNvSpPr>
          <p:nvPr>
            <p:ph type="sldNum" sz="quarter" idx="12"/>
          </p:nvPr>
        </p:nvSpPr>
        <p:spPr/>
        <p:txBody>
          <a:bodyPr/>
          <a:lstStyle/>
          <a:p>
            <a:fld id="{92E8A8E5-DCCC-45FE-8B33-2A7ECA07F761}" type="slidenum">
              <a:rPr lang="en-GB" smtClean="0"/>
              <a:pPr/>
              <a:t>34</a:t>
            </a:fld>
            <a:endParaRPr lang="en-GB"/>
          </a:p>
        </p:txBody>
      </p:sp>
      <p:sp>
        <p:nvSpPr>
          <p:cNvPr id="7" name="Footer Placeholder 2"/>
          <p:cNvSpPr>
            <a:spLocks noGrp="1"/>
          </p:cNvSpPr>
          <p:nvPr>
            <p:ph type="ftr" sz="quarter" idx="11"/>
          </p:nvPr>
        </p:nvSpPr>
        <p:spPr>
          <a:xfrm>
            <a:off x="2460567" y="6489038"/>
            <a:ext cx="5519650" cy="249385"/>
          </a:xfrm>
          <a:solidFill>
            <a:schemeClr val="tx1"/>
          </a:solidFill>
          <a:ln>
            <a:solidFill>
              <a:schemeClr val="tx1"/>
            </a:solidFill>
          </a:ln>
        </p:spPr>
        <p:txBody>
          <a:bodyPr/>
          <a:lstStyle/>
          <a:p>
            <a:r>
              <a:rPr lang="en-GB" dirty="0" smtClean="0">
                <a:solidFill>
                  <a:schemeClr val="bg1"/>
                </a:solidFill>
                <a:latin typeface="Arial" panose="020B0604020202020204" pitchFamily="34" charset="0"/>
                <a:cs typeface="Arial" panose="020B0604020202020204" pitchFamily="34" charset="0"/>
              </a:rPr>
              <a:t>Representativeness</a:t>
            </a:r>
          </a:p>
        </p:txBody>
      </p:sp>
      <p:sp>
        <p:nvSpPr>
          <p:cNvPr id="3" name="TextBox 2"/>
          <p:cNvSpPr txBox="1"/>
          <p:nvPr/>
        </p:nvSpPr>
        <p:spPr>
          <a:xfrm>
            <a:off x="7062652" y="5364478"/>
            <a:ext cx="444137" cy="461555"/>
          </a:xfrm>
          <a:prstGeom prst="rect">
            <a:avLst/>
          </a:prstGeom>
          <a:solidFill>
            <a:schemeClr val="bg1"/>
          </a:solidFill>
        </p:spPr>
        <p:txBody>
          <a:bodyPr wrap="square" rtlCol="0">
            <a:spAutoFit/>
          </a:bodyPr>
          <a:lstStyle/>
          <a:p>
            <a:endParaRPr lang="en-GB"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Age-standardised mortality rates </a:t>
            </a:r>
            <a:r>
              <a:rPr lang="en-GB" sz="2800" dirty="0"/>
              <a:t>by deprivation quintile, </a:t>
            </a:r>
            <a:r>
              <a:rPr lang="en-GB" sz="2800" dirty="0" smtClean="0"/>
              <a:t>2007. England </a:t>
            </a:r>
            <a:r>
              <a:rPr lang="en-GB" sz="2800" dirty="0"/>
              <a:t>vs </a:t>
            </a:r>
            <a:r>
              <a:rPr lang="en-GB" sz="2800" dirty="0" smtClean="0"/>
              <a:t>linked CPRD  </a:t>
            </a:r>
            <a:endParaRPr lang="en-GB" sz="2800" dirty="0"/>
          </a:p>
        </p:txBody>
      </p:sp>
      <p:sp>
        <p:nvSpPr>
          <p:cNvPr id="4" name="Footer Placeholder 3"/>
          <p:cNvSpPr>
            <a:spLocks noGrp="1"/>
          </p:cNvSpPr>
          <p:nvPr>
            <p:ph type="ftr" sz="quarter" idx="11"/>
          </p:nvPr>
        </p:nvSpPr>
        <p:spPr/>
        <p:txBody>
          <a:bodyPr/>
          <a:lstStyle/>
          <a:p>
            <a:r>
              <a:rPr lang="en-GB" dirty="0">
                <a:latin typeface="Arial" panose="020B0604020202020204" pitchFamily="34" charset="0"/>
                <a:cs typeface="Arial" panose="020B0604020202020204" pitchFamily="34" charset="0"/>
              </a:rPr>
              <a:t>Representativeness</a:t>
            </a:r>
          </a:p>
        </p:txBody>
      </p:sp>
      <p:sp>
        <p:nvSpPr>
          <p:cNvPr id="5" name="Slide Number Placeholder 4"/>
          <p:cNvSpPr>
            <a:spLocks noGrp="1"/>
          </p:cNvSpPr>
          <p:nvPr>
            <p:ph type="sldNum" sz="quarter" idx="13"/>
          </p:nvPr>
        </p:nvSpPr>
        <p:spPr/>
        <p:txBody>
          <a:bodyPr/>
          <a:lstStyle/>
          <a:p>
            <a:fld id="{92E8A8E5-DCCC-45FE-8B33-2A7ECA07F761}" type="slidenum">
              <a:rPr lang="en-GB" smtClean="0"/>
              <a:pPr/>
              <a:t>35</a:t>
            </a:fld>
            <a:endParaRPr lang="en-GB" dirty="0"/>
          </a:p>
        </p:txBody>
      </p:sp>
      <p:pic>
        <p:nvPicPr>
          <p:cNvPr id="1027" name="Picture 3"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553" y="1748901"/>
            <a:ext cx="8416031" cy="419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328474" y="1358283"/>
            <a:ext cx="2610035" cy="369332"/>
          </a:xfrm>
          <a:prstGeom prst="rect">
            <a:avLst/>
          </a:prstGeom>
          <a:noFill/>
        </p:spPr>
        <p:txBody>
          <a:bodyPr wrap="square" rtlCol="0">
            <a:spAutoFit/>
          </a:bodyPr>
          <a:lstStyle/>
          <a:p>
            <a:r>
              <a:rPr lang="en-GB" dirty="0" smtClean="0"/>
              <a:t>Men (ages 25+)</a:t>
            </a:r>
            <a:endParaRPr lang="en-GB" dirty="0"/>
          </a:p>
        </p:txBody>
      </p:sp>
      <p:sp>
        <p:nvSpPr>
          <p:cNvPr id="10" name="TextBox 9"/>
          <p:cNvSpPr txBox="1"/>
          <p:nvPr/>
        </p:nvSpPr>
        <p:spPr>
          <a:xfrm>
            <a:off x="4671134" y="1359762"/>
            <a:ext cx="2610035" cy="369332"/>
          </a:xfrm>
          <a:prstGeom prst="rect">
            <a:avLst/>
          </a:prstGeom>
          <a:noFill/>
        </p:spPr>
        <p:txBody>
          <a:bodyPr wrap="square" rtlCol="0">
            <a:spAutoFit/>
          </a:bodyPr>
          <a:lstStyle/>
          <a:p>
            <a:r>
              <a:rPr lang="en-GB" dirty="0" smtClean="0"/>
              <a:t>Women (ages 25+)</a:t>
            </a:r>
            <a:endParaRPr lang="en-GB" dirty="0"/>
          </a:p>
        </p:txBody>
      </p:sp>
    </p:spTree>
    <p:extLst>
      <p:ext uri="{BB962C8B-B14F-4D97-AF65-F5344CB8AC3E}">
        <p14:creationId xmlns:p14="http://schemas.microsoft.com/office/powerpoint/2010/main" val="33621822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b="1" dirty="0" smtClean="0"/>
              <a:t>Provisional comments on CPRD representativeness </a:t>
            </a:r>
            <a:r>
              <a:rPr lang="en-GB" sz="2800" b="1" dirty="0"/>
              <a:t>b</a:t>
            </a:r>
            <a:r>
              <a:rPr lang="en-GB" sz="2800" b="1" dirty="0" smtClean="0"/>
              <a:t>y deprivation analysis</a:t>
            </a:r>
            <a:endParaRPr lang="en-GB" sz="2800" b="1" dirty="0"/>
          </a:p>
        </p:txBody>
      </p:sp>
      <p:sp>
        <p:nvSpPr>
          <p:cNvPr id="4" name="Content Placeholder 3"/>
          <p:cNvSpPr>
            <a:spLocks noGrp="1"/>
          </p:cNvSpPr>
          <p:nvPr>
            <p:ph idx="1"/>
          </p:nvPr>
        </p:nvSpPr>
        <p:spPr/>
        <p:txBody>
          <a:bodyPr>
            <a:normAutofit/>
          </a:bodyPr>
          <a:lstStyle/>
          <a:p>
            <a:r>
              <a:rPr lang="en-GB" dirty="0" smtClean="0"/>
              <a:t>Least deprived population (Q1, Q2) over-represented compared to most deprived (Q5). England estimates will need to be reweighted to compensate.</a:t>
            </a:r>
          </a:p>
          <a:p>
            <a:r>
              <a:rPr lang="en-GB" dirty="0" smtClean="0"/>
              <a:t>ASMRs lower in CPRD across most deprivation quintiles for men – healthier population sample? </a:t>
            </a:r>
          </a:p>
          <a:p>
            <a:r>
              <a:rPr lang="en-GB" dirty="0" smtClean="0"/>
              <a:t>Next Steps:</a:t>
            </a:r>
          </a:p>
          <a:p>
            <a:pPr lvl="1"/>
            <a:r>
              <a:rPr lang="en-GB" b="1" dirty="0" smtClean="0"/>
              <a:t>Trends in ASMRs </a:t>
            </a:r>
            <a:r>
              <a:rPr lang="en-GB" dirty="0" smtClean="0"/>
              <a:t>CPRD </a:t>
            </a:r>
            <a:r>
              <a:rPr lang="en-GB" i="1" dirty="0" smtClean="0"/>
              <a:t>vs</a:t>
            </a:r>
            <a:r>
              <a:rPr lang="en-GB" dirty="0" smtClean="0"/>
              <a:t> England, 2001-2009 by deprivation</a:t>
            </a:r>
          </a:p>
          <a:p>
            <a:pPr lvl="1"/>
            <a:r>
              <a:rPr lang="en-GB" b="1" dirty="0" smtClean="0">
                <a:solidFill>
                  <a:schemeClr val="tx1">
                    <a:lumMod val="65000"/>
                    <a:lumOff val="35000"/>
                  </a:schemeClr>
                </a:solidFill>
              </a:rPr>
              <a:t>Supply side variables </a:t>
            </a:r>
            <a:r>
              <a:rPr lang="en-GB" dirty="0" smtClean="0">
                <a:solidFill>
                  <a:schemeClr val="tx1">
                    <a:lumMod val="65000"/>
                    <a:lumOff val="35000"/>
                  </a:schemeClr>
                </a:solidFill>
              </a:rPr>
              <a:t>(staffing) - if possible list size, GPs</a:t>
            </a:r>
          </a:p>
          <a:p>
            <a:pPr lvl="1"/>
            <a:r>
              <a:rPr lang="en-GB" b="1" dirty="0" smtClean="0">
                <a:solidFill>
                  <a:schemeClr val="tx1">
                    <a:lumMod val="65000"/>
                    <a:lumOff val="35000"/>
                  </a:schemeClr>
                </a:solidFill>
              </a:rPr>
              <a:t>Institutional population </a:t>
            </a:r>
            <a:r>
              <a:rPr lang="en-GB" dirty="0" smtClean="0">
                <a:solidFill>
                  <a:schemeClr val="tx1">
                    <a:lumMod val="65000"/>
                    <a:lumOff val="35000"/>
                  </a:schemeClr>
                </a:solidFill>
              </a:rPr>
              <a:t>– older people (65+) in residential/nursing homes vs Census </a:t>
            </a:r>
          </a:p>
          <a:p>
            <a:pPr lvl="1"/>
            <a:endParaRPr lang="en-GB" dirty="0"/>
          </a:p>
        </p:txBody>
      </p:sp>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Representativeness</a:t>
            </a:r>
            <a:endParaRPr lang="en-GB"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36</a:t>
            </a:fld>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Deliverables </a:t>
            </a:r>
            <a:endParaRPr lang="en-GB" dirty="0"/>
          </a:p>
        </p:txBody>
      </p:sp>
      <p:sp>
        <p:nvSpPr>
          <p:cNvPr id="3" name="Content Placeholder 2"/>
          <p:cNvSpPr>
            <a:spLocks noGrp="1"/>
          </p:cNvSpPr>
          <p:nvPr>
            <p:ph idx="1"/>
          </p:nvPr>
        </p:nvSpPr>
        <p:spPr/>
        <p:txBody>
          <a:bodyPr/>
          <a:lstStyle/>
          <a:p>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Deliverables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37</a:t>
            </a:fld>
            <a:endParaRPr lang="en-GB"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Deliverables: flow chart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638077513"/>
              </p:ext>
            </p:extLst>
          </p:nvPr>
        </p:nvGraphicFramePr>
        <p:xfrm>
          <a:off x="314325" y="1604963"/>
          <a:ext cx="7666038" cy="4471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Deliverables</a:t>
            </a:r>
            <a:endParaRPr lang="en-GB" dirty="0" smtClean="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92E8A8E5-DCCC-45FE-8B33-2A7ECA07F761}" type="slidenum">
              <a:rPr lang="en-GB" smtClean="0"/>
              <a:pPr/>
              <a:t>38</a:t>
            </a:fld>
            <a:endParaRPr lang="en-GB" dirty="0"/>
          </a:p>
        </p:txBody>
      </p:sp>
      <p:sp>
        <p:nvSpPr>
          <p:cNvPr id="7" name="Rounded Rectangle 6"/>
          <p:cNvSpPr/>
          <p:nvPr/>
        </p:nvSpPr>
        <p:spPr>
          <a:xfrm>
            <a:off x="731519" y="5426242"/>
            <a:ext cx="1135781" cy="312821"/>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Papers</a:t>
            </a:r>
            <a:endParaRPr lang="en-GB" dirty="0"/>
          </a:p>
        </p:txBody>
      </p:sp>
      <p:cxnSp>
        <p:nvCxnSpPr>
          <p:cNvPr id="6" name="Straight Arrow Connector 5"/>
          <p:cNvCxnSpPr/>
          <p:nvPr/>
        </p:nvCxnSpPr>
        <p:spPr>
          <a:xfrm>
            <a:off x="3043989" y="1925053"/>
            <a:ext cx="288758" cy="0"/>
          </a:xfrm>
          <a:prstGeom prst="straightConnector1">
            <a:avLst/>
          </a:prstGeom>
          <a:ln w="12700" cmpd="sng">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4683967" y="1922106"/>
            <a:ext cx="281065" cy="2947"/>
          </a:xfrm>
          <a:prstGeom prst="straightConnector1">
            <a:avLst/>
          </a:prstGeom>
          <a:ln w="12700" cmpd="sng">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 Discussion and questions</a:t>
            </a:r>
            <a:endParaRPr lang="en-GB" dirty="0"/>
          </a:p>
        </p:txBody>
      </p:sp>
      <p:sp>
        <p:nvSpPr>
          <p:cNvPr id="3" name="Content Placeholder 2"/>
          <p:cNvSpPr>
            <a:spLocks noGrp="1"/>
          </p:cNvSpPr>
          <p:nvPr>
            <p:ph idx="1"/>
          </p:nvPr>
        </p:nvSpPr>
        <p:spPr/>
        <p:txBody>
          <a:bodyPr/>
          <a:lstStyle/>
          <a:p>
            <a:r>
              <a:rPr lang="en-GB" dirty="0" smtClean="0"/>
              <a:t>Are the methods appropriate for the analyses proposed?</a:t>
            </a:r>
          </a:p>
          <a:p>
            <a:r>
              <a:rPr lang="en-GB" dirty="0"/>
              <a:t>A</a:t>
            </a:r>
            <a:r>
              <a:rPr lang="en-GB" dirty="0" smtClean="0"/>
              <a:t>re </a:t>
            </a:r>
            <a:r>
              <a:rPr lang="en-GB" dirty="0"/>
              <a:t>we missing important research </a:t>
            </a:r>
            <a:r>
              <a:rPr lang="en-GB" dirty="0" smtClean="0"/>
              <a:t>questions </a:t>
            </a:r>
            <a:r>
              <a:rPr lang="en-GB" dirty="0"/>
              <a:t>which could be added without big workload implications? </a:t>
            </a:r>
            <a:endParaRPr lang="en-GB" dirty="0" smtClean="0"/>
          </a:p>
          <a:p>
            <a:r>
              <a:rPr lang="en-GB" dirty="0" smtClean="0"/>
              <a:t>Please feedback via email to:</a:t>
            </a:r>
            <a:endParaRPr lang="en-GB" dirty="0"/>
          </a:p>
          <a:p>
            <a:pPr lvl="2"/>
            <a:r>
              <a:rPr lang="en-GB" b="1" dirty="0" smtClean="0">
                <a:hlinkClick r:id="rId2"/>
              </a:rPr>
              <a:t>m.bajekal@ucl.ac.uk</a:t>
            </a:r>
            <a:r>
              <a:rPr lang="en-GB" b="1" u="sng" dirty="0" smtClean="0"/>
              <a:t> or</a:t>
            </a:r>
            <a:endParaRPr lang="en-GB" b="1" u="sng" dirty="0"/>
          </a:p>
          <a:p>
            <a:pPr lvl="2"/>
            <a:r>
              <a:rPr lang="en-GB" b="1" u="sng" dirty="0" smtClean="0">
                <a:solidFill>
                  <a:schemeClr val="tx1"/>
                </a:solidFill>
                <a:hlinkClick r:id="rId3"/>
              </a:rPr>
              <a:t>mei.chan@ucl.ac.uk</a:t>
            </a:r>
            <a:endParaRPr lang="en-GB" b="1" u="sng" dirty="0" smtClean="0">
              <a:solidFill>
                <a:schemeClr val="tx1"/>
              </a:solidFill>
            </a:endParaRPr>
          </a:p>
          <a:p>
            <a:pPr lvl="2"/>
            <a:endParaRPr lang="en-GB" u="sng" dirty="0">
              <a:solidFill>
                <a:schemeClr val="tx1"/>
              </a:solidFill>
            </a:endParaRPr>
          </a:p>
          <a:p>
            <a:r>
              <a:rPr lang="en-GB" b="1" dirty="0" smtClean="0"/>
              <a:t>Thank you</a:t>
            </a:r>
            <a:endParaRPr lang="en-GB" b="1" dirty="0">
              <a:solidFill>
                <a:schemeClr val="tx1"/>
              </a:solidFill>
            </a:endParaRPr>
          </a:p>
          <a:p>
            <a:endParaRPr lang="en-GB" dirty="0" smtClean="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Questions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39</a:t>
            </a:fld>
            <a:endParaRPr lang="en-GB" dirty="0"/>
          </a:p>
        </p:txBody>
      </p:sp>
    </p:spTree>
    <p:extLst>
      <p:ext uri="{BB962C8B-B14F-4D97-AF65-F5344CB8AC3E}">
        <p14:creationId xmlns:p14="http://schemas.microsoft.com/office/powerpoint/2010/main" val="1863635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457200" indent="-457200">
              <a:buFont typeface="+mj-lt"/>
              <a:buAutoNum type="arabicPeriod"/>
            </a:pPr>
            <a:r>
              <a:rPr lang="en-GB" dirty="0" smtClean="0"/>
              <a:t>Concepts, Background and Aims</a:t>
            </a:r>
          </a:p>
          <a:p>
            <a:pPr marL="457200" indent="-457200">
              <a:buFont typeface="+mj-lt"/>
              <a:buAutoNum type="arabicPeriod"/>
            </a:pPr>
            <a:r>
              <a:rPr lang="en-GB" dirty="0" smtClean="0"/>
              <a:t>Data and Methods</a:t>
            </a:r>
          </a:p>
          <a:p>
            <a:pPr marL="457200" indent="-457200">
              <a:buFont typeface="+mj-lt"/>
              <a:buAutoNum type="arabicPeriod"/>
            </a:pPr>
            <a:r>
              <a:rPr lang="en-GB" dirty="0" smtClean="0"/>
              <a:t>Operational challenges: Which diseases to include?</a:t>
            </a:r>
          </a:p>
          <a:p>
            <a:pPr marL="457200" indent="-457200">
              <a:buFont typeface="+mj-lt"/>
              <a:buAutoNum type="arabicPeriod"/>
            </a:pPr>
            <a:r>
              <a:rPr lang="en-GB" dirty="0" smtClean="0"/>
              <a:t>First analyses: Representativeness of the CPRD </a:t>
            </a:r>
          </a:p>
          <a:p>
            <a:pPr marL="457200" indent="-457200">
              <a:buFont typeface="+mj-lt"/>
              <a:buAutoNum type="arabicPeriod"/>
            </a:pPr>
            <a:r>
              <a:rPr lang="en-GB" dirty="0" smtClean="0"/>
              <a:t>Project deliverables and timeline</a:t>
            </a:r>
          </a:p>
          <a:p>
            <a:pPr marL="457200" indent="-457200">
              <a:buFont typeface="+mj-lt"/>
              <a:buAutoNum type="arabicPeriod"/>
            </a:pPr>
            <a:r>
              <a:rPr lang="en-GB" dirty="0" smtClean="0"/>
              <a:t>Open discussion and questions</a:t>
            </a:r>
          </a:p>
        </p:txBody>
      </p:sp>
      <p:sp>
        <p:nvSpPr>
          <p:cNvPr id="4" name="Footer Placeholder 3"/>
          <p:cNvSpPr>
            <a:spLocks noGrp="1"/>
          </p:cNvSpPr>
          <p:nvPr>
            <p:ph type="ftr" sz="quarter" idx="11"/>
          </p:nvPr>
        </p:nvSpPr>
        <p:spPr/>
        <p:style>
          <a:lnRef idx="3">
            <a:schemeClr val="lt1"/>
          </a:lnRef>
          <a:fillRef idx="1">
            <a:schemeClr val="dk1"/>
          </a:fillRef>
          <a:effectRef idx="1">
            <a:schemeClr val="dk1"/>
          </a:effectRef>
          <a:fontRef idx="minor">
            <a:schemeClr val="lt1"/>
          </a:fontRef>
        </p:style>
        <p:txBody>
          <a:bodyPr/>
          <a:lstStyle/>
          <a:p>
            <a:r>
              <a:rPr lang="en-GB" smtClean="0">
                <a:solidFill>
                  <a:srgbClr val="FFFFFF"/>
                </a:solidFill>
                <a:latin typeface="Arial" panose="020B0604020202020204" pitchFamily="34" charset="0"/>
                <a:cs typeface="Arial" panose="020B0604020202020204" pitchFamily="34" charset="0"/>
              </a:rPr>
              <a:t>Introduction</a:t>
            </a:r>
            <a:endParaRPr lang="en-GB" dirty="0">
              <a:solidFill>
                <a:srgbClr val="FFFFFF"/>
              </a:solidFill>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4</a:t>
            </a:fld>
            <a:endParaRPr lang="en-GB"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Project Funding &amp; Disclaimer</a:t>
            </a:r>
            <a:endParaRPr lang="en-GB" dirty="0"/>
          </a:p>
        </p:txBody>
      </p:sp>
      <p:sp>
        <p:nvSpPr>
          <p:cNvPr id="3" name="Content Placeholder 2"/>
          <p:cNvSpPr>
            <a:spLocks noGrp="1"/>
          </p:cNvSpPr>
          <p:nvPr>
            <p:ph idx="1"/>
          </p:nvPr>
        </p:nvSpPr>
        <p:spPr/>
        <p:txBody>
          <a:bodyPr>
            <a:normAutofit/>
          </a:bodyPr>
          <a:lstStyle/>
          <a:p>
            <a:pPr algn="just"/>
            <a:r>
              <a:rPr lang="en-GB" dirty="0"/>
              <a:t>This presentation demonstrates independent research and was funded </a:t>
            </a:r>
            <a:r>
              <a:rPr lang="en-GB" dirty="0" smtClean="0"/>
              <a:t>(in part) by </a:t>
            </a:r>
            <a:r>
              <a:rPr lang="en-GB" dirty="0"/>
              <a:t>the National Institute for Health Research Collaboration for Leadership in Applied Health Research and Care (NIHR CLAHRC) North Thames at Bart’s Health NHS Trust</a:t>
            </a:r>
            <a:r>
              <a:rPr lang="en-GB"/>
              <a:t>. </a:t>
            </a:r>
            <a:endParaRPr lang="en-GB" smtClean="0"/>
          </a:p>
          <a:p>
            <a:pPr algn="just"/>
            <a:r>
              <a:rPr lang="en-GB" dirty="0" smtClean="0"/>
              <a:t>The </a:t>
            </a:r>
            <a:r>
              <a:rPr lang="en-GB" dirty="0"/>
              <a:t>views expressed are those of the author(s) and not necessarily those of the NHS, the NIHR or the Department of Health.</a:t>
            </a:r>
          </a:p>
          <a:p>
            <a:endParaRPr lang="en-GB" dirty="0"/>
          </a:p>
        </p:txBody>
      </p:sp>
      <p:sp>
        <p:nvSpPr>
          <p:cNvPr id="5" name="Footer Placeholder 4"/>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NIHR CLAHRC NORTH THAMES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97604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What is an NIHR CLAHRC?</a:t>
            </a:r>
            <a:endParaRPr lang="en-GB" dirty="0"/>
          </a:p>
        </p:txBody>
      </p:sp>
      <p:sp>
        <p:nvSpPr>
          <p:cNvPr id="3" name="Content Placeholder 2"/>
          <p:cNvSpPr>
            <a:spLocks noGrp="1"/>
          </p:cNvSpPr>
          <p:nvPr>
            <p:ph idx="1"/>
          </p:nvPr>
        </p:nvSpPr>
        <p:spPr/>
        <p:txBody>
          <a:bodyPr>
            <a:normAutofit/>
          </a:bodyPr>
          <a:lstStyle/>
          <a:p>
            <a:pPr marL="0" indent="0">
              <a:buClr>
                <a:srgbClr val="FF0000"/>
              </a:buClr>
              <a:buNone/>
            </a:pPr>
            <a:r>
              <a:rPr lang="en-GB" sz="3000" dirty="0" smtClean="0">
                <a:latin typeface="Arial" panose="020B0604020202020204" pitchFamily="34" charset="0"/>
                <a:cs typeface="Arial" panose="020B0604020202020204" pitchFamily="34" charset="0"/>
              </a:rPr>
              <a:t>NIHR </a:t>
            </a:r>
            <a:r>
              <a:rPr lang="en-GB" sz="3000" b="1" dirty="0">
                <a:latin typeface="Arial" panose="020B0604020202020204" pitchFamily="34" charset="0"/>
                <a:cs typeface="Arial" panose="020B0604020202020204" pitchFamily="34" charset="0"/>
              </a:rPr>
              <a:t>C</a:t>
            </a:r>
            <a:r>
              <a:rPr lang="en-GB" sz="3000" dirty="0">
                <a:latin typeface="Arial" panose="020B0604020202020204" pitchFamily="34" charset="0"/>
                <a:cs typeface="Arial" panose="020B0604020202020204" pitchFamily="34" charset="0"/>
              </a:rPr>
              <a:t>ollaborations for </a:t>
            </a:r>
            <a:r>
              <a:rPr lang="en-GB" sz="3000" b="1" dirty="0">
                <a:latin typeface="Arial" panose="020B0604020202020204" pitchFamily="34" charset="0"/>
                <a:cs typeface="Arial" panose="020B0604020202020204" pitchFamily="34" charset="0"/>
              </a:rPr>
              <a:t>L</a:t>
            </a:r>
            <a:r>
              <a:rPr lang="en-GB" sz="3000" dirty="0">
                <a:latin typeface="Arial" panose="020B0604020202020204" pitchFamily="34" charset="0"/>
                <a:cs typeface="Arial" panose="020B0604020202020204" pitchFamily="34" charset="0"/>
              </a:rPr>
              <a:t>eadership in </a:t>
            </a:r>
            <a:r>
              <a:rPr lang="en-GB" sz="3000" b="1" dirty="0">
                <a:latin typeface="Arial" panose="020B0604020202020204" pitchFamily="34" charset="0"/>
                <a:cs typeface="Arial" panose="020B0604020202020204" pitchFamily="34" charset="0"/>
              </a:rPr>
              <a:t>A</a:t>
            </a:r>
            <a:r>
              <a:rPr lang="en-GB" sz="3000" dirty="0">
                <a:latin typeface="Arial" panose="020B0604020202020204" pitchFamily="34" charset="0"/>
                <a:cs typeface="Arial" panose="020B0604020202020204" pitchFamily="34" charset="0"/>
              </a:rPr>
              <a:t>pplied </a:t>
            </a:r>
            <a:r>
              <a:rPr lang="en-GB" sz="3000" b="1" dirty="0">
                <a:latin typeface="Arial" panose="020B0604020202020204" pitchFamily="34" charset="0"/>
                <a:cs typeface="Arial" panose="020B0604020202020204" pitchFamily="34" charset="0"/>
              </a:rPr>
              <a:t>H</a:t>
            </a:r>
            <a:r>
              <a:rPr lang="en-GB" sz="3000" dirty="0">
                <a:latin typeface="Arial" panose="020B0604020202020204" pitchFamily="34" charset="0"/>
                <a:cs typeface="Arial" panose="020B0604020202020204" pitchFamily="34" charset="0"/>
              </a:rPr>
              <a:t>ealth </a:t>
            </a:r>
            <a:r>
              <a:rPr lang="en-GB" sz="3000" b="1" dirty="0">
                <a:latin typeface="Arial" panose="020B0604020202020204" pitchFamily="34" charset="0"/>
                <a:cs typeface="Arial" panose="020B0604020202020204" pitchFamily="34" charset="0"/>
              </a:rPr>
              <a:t>R</a:t>
            </a:r>
            <a:r>
              <a:rPr lang="en-GB" sz="3000" dirty="0">
                <a:latin typeface="Arial" panose="020B0604020202020204" pitchFamily="34" charset="0"/>
                <a:cs typeface="Arial" panose="020B0604020202020204" pitchFamily="34" charset="0"/>
              </a:rPr>
              <a:t>esearch and </a:t>
            </a:r>
            <a:r>
              <a:rPr lang="en-GB" sz="3000" b="1" dirty="0">
                <a:latin typeface="Arial" panose="020B0604020202020204" pitchFamily="34" charset="0"/>
                <a:cs typeface="Arial" panose="020B0604020202020204" pitchFamily="34" charset="0"/>
              </a:rPr>
              <a:t>C</a:t>
            </a:r>
            <a:r>
              <a:rPr lang="en-GB" sz="3000" dirty="0">
                <a:latin typeface="Arial" panose="020B0604020202020204" pitchFamily="34" charset="0"/>
                <a:cs typeface="Arial" panose="020B0604020202020204" pitchFamily="34" charset="0"/>
              </a:rPr>
              <a:t>are (</a:t>
            </a:r>
            <a:r>
              <a:rPr lang="en-GB" sz="3000" b="1" dirty="0">
                <a:latin typeface="Arial" panose="020B0604020202020204" pitchFamily="34" charset="0"/>
                <a:cs typeface="Arial" panose="020B0604020202020204" pitchFamily="34" charset="0"/>
              </a:rPr>
              <a:t>CLAHRC</a:t>
            </a:r>
            <a:r>
              <a:rPr lang="en-GB" sz="3000" dirty="0">
                <a:latin typeface="Arial" panose="020B0604020202020204" pitchFamily="34" charset="0"/>
                <a:cs typeface="Arial" panose="020B0604020202020204" pitchFamily="34" charset="0"/>
              </a:rPr>
              <a:t>s) are partnerships between universities, health and other organisations which have come together to conduct ground breaking applied health research that will have a direct impact on the health of patients with long term conditions and on the health of the public.</a:t>
            </a:r>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NIHR CLAHRC NORTH THAMES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184512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latin typeface="Arial" panose="020B0604020202020204" pitchFamily="34" charset="0"/>
                <a:cs typeface="Arial" panose="020B0604020202020204" pitchFamily="34" charset="0"/>
              </a:rPr>
              <a:t>Stay in touch with </a:t>
            </a:r>
            <a:r>
              <a:rPr lang="en-GB" dirty="0">
                <a:latin typeface="Arial" panose="020B0604020202020204" pitchFamily="34" charset="0"/>
                <a:cs typeface="Arial" panose="020B0604020202020204" pitchFamily="34" charset="0"/>
              </a:rPr>
              <a:t>NIHR CLAHRC North Thames </a:t>
            </a:r>
          </a:p>
        </p:txBody>
      </p:sp>
      <p:sp>
        <p:nvSpPr>
          <p:cNvPr id="9" name="Rectangle 8"/>
          <p:cNvSpPr/>
          <p:nvPr/>
        </p:nvSpPr>
        <p:spPr>
          <a:xfrm>
            <a:off x="276726" y="1920858"/>
            <a:ext cx="4271211" cy="2985433"/>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Website </a:t>
            </a:r>
            <a:r>
              <a:rPr lang="en-GB" sz="2000" dirty="0" smtClean="0">
                <a:latin typeface="Arial" panose="020B0604020202020204" pitchFamily="34" charset="0"/>
                <a:cs typeface="Arial" panose="020B0604020202020204" pitchFamily="34" charset="0"/>
              </a:rPr>
              <a:t> </a:t>
            </a:r>
          </a:p>
          <a:p>
            <a:r>
              <a:rPr lang="en-GB" sz="2000" dirty="0" smtClean="0">
                <a:latin typeface="Arial" panose="020B0604020202020204" pitchFamily="34" charset="0"/>
                <a:cs typeface="Arial" panose="020B0604020202020204" pitchFamily="34" charset="0"/>
                <a:hlinkClick r:id="rId2"/>
              </a:rPr>
              <a:t>www.clahrc-norththames.nihr.ac.uk</a:t>
            </a:r>
            <a:r>
              <a:rPr lang="en-GB" sz="2000" dirty="0" smtClean="0">
                <a:latin typeface="Arial" panose="020B0604020202020204" pitchFamily="34" charset="0"/>
                <a:cs typeface="Arial" panose="020B0604020202020204" pitchFamily="34" charset="0"/>
              </a:rPr>
              <a:t>  </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Email: </a:t>
            </a:r>
            <a:r>
              <a:rPr lang="en-GB" sz="2000" dirty="0" smtClean="0">
                <a:latin typeface="Arial" panose="020B0604020202020204" pitchFamily="34" charset="0"/>
                <a:cs typeface="Arial" panose="020B0604020202020204" pitchFamily="34" charset="0"/>
                <a:hlinkClick r:id="rId3"/>
              </a:rPr>
              <a:t>clahrc.norththames@ucl.ac.uk</a:t>
            </a:r>
            <a:r>
              <a:rPr lang="en-GB" sz="2000" dirty="0" smtClean="0">
                <a:latin typeface="Arial" panose="020B0604020202020204" pitchFamily="34" charset="0"/>
                <a:cs typeface="Arial" panose="020B0604020202020204" pitchFamily="34" charset="0"/>
              </a:rPr>
              <a:t> </a:t>
            </a:r>
          </a:p>
          <a:p>
            <a:endParaRPr lang="en-GB" sz="2000" dirty="0" smtClean="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Twitter:</a:t>
            </a:r>
            <a:endParaRPr lang="en-GB" sz="2000" dirty="0">
              <a:latin typeface="Arial" panose="020B0604020202020204" pitchFamily="34" charset="0"/>
              <a:cs typeface="Arial" panose="020B0604020202020204" pitchFamily="34" charset="0"/>
            </a:endParaRPr>
          </a:p>
          <a:p>
            <a:r>
              <a:rPr lang="en-GB" sz="2000" dirty="0"/>
              <a:t>@</a:t>
            </a:r>
            <a:r>
              <a:rPr lang="en-GB" sz="2000" dirty="0" smtClean="0"/>
              <a:t>CLAHRC_N_Thames </a:t>
            </a:r>
            <a:endParaRPr lang="en-GB" sz="2000" dirty="0" smtClean="0">
              <a:latin typeface="Arial" panose="020B0604020202020204" pitchFamily="34" charset="0"/>
              <a:cs typeface="Arial" panose="020B0604020202020204" pitchFamily="34" charset="0"/>
            </a:endParaRPr>
          </a:p>
          <a:p>
            <a:endParaRPr lang="en-GB" sz="2800" dirty="0">
              <a:latin typeface="Frutiger CE 55 Roman"/>
            </a:endParaRPr>
          </a:p>
        </p:txBody>
      </p:sp>
      <p:sp>
        <p:nvSpPr>
          <p:cNvPr id="3" name="Footer Placeholder 2"/>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NIHR CLAHRC NORTH THAMES</a:t>
            </a:r>
            <a:endParaRPr lang="en-GB" dirty="0">
              <a:latin typeface="Arial" panose="020B0604020202020204" pitchFamily="34" charset="0"/>
              <a:cs typeface="Arial" panose="020B0604020202020204" pitchFamily="34" charset="0"/>
            </a:endParaRP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4025" y="1662023"/>
            <a:ext cx="4200525"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95576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Spares</a:t>
            </a:r>
            <a:endParaRPr lang="en-GB" dirty="0"/>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43</a:t>
            </a:fld>
            <a:endParaRPr lang="en-GB" dirty="0"/>
          </a:p>
        </p:txBody>
      </p:sp>
    </p:spTree>
    <p:extLst>
      <p:ext uri="{BB962C8B-B14F-4D97-AF65-F5344CB8AC3E}">
        <p14:creationId xmlns:p14="http://schemas.microsoft.com/office/powerpoint/2010/main" val="382651068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5" y="0"/>
            <a:ext cx="7856566" cy="774551"/>
          </a:xfrm>
        </p:spPr>
        <p:txBody>
          <a:bodyPr/>
          <a:lstStyle/>
          <a:p>
            <a:r>
              <a:rPr lang="en-GB" dirty="0" smtClean="0"/>
              <a:t>Project timeline </a:t>
            </a:r>
            <a:endParaRPr lang="en-GB" sz="2000" dirty="0"/>
          </a:p>
        </p:txBody>
      </p:sp>
      <p:pic>
        <p:nvPicPr>
          <p:cNvPr id="6" name="Content Placeholder 5"/>
          <p:cNvPicPr>
            <a:picLocks noGrp="1"/>
          </p:cNvPicPr>
          <p:nvPr>
            <p:ph idx="1"/>
          </p:nvPr>
        </p:nvPicPr>
        <p:blipFill rotWithShape="1">
          <a:blip r:embed="rId2" cstate="print">
            <a:extLst>
              <a:ext uri="{28A0092B-C50C-407E-A947-70E740481C1C}">
                <a14:useLocalDpi xmlns:a14="http://schemas.microsoft.com/office/drawing/2010/main" val="0"/>
              </a:ext>
            </a:extLst>
          </a:blip>
          <a:srcRect b="6951"/>
          <a:stretch/>
        </p:blipFill>
        <p:spPr bwMode="auto">
          <a:xfrm>
            <a:off x="596348" y="1272209"/>
            <a:ext cx="7553739" cy="5049078"/>
          </a:xfrm>
          <a:prstGeom prst="rect">
            <a:avLst/>
          </a:prstGeom>
          <a:noFill/>
          <a:ln>
            <a:noFill/>
          </a:ln>
          <a:extLst>
            <a:ext uri="{53640926-AAD7-44D8-BBD7-CCE9431645EC}">
              <a14:shadowObscured xmlns:a14="http://schemas.microsoft.com/office/drawing/2010/main"/>
            </a:ext>
          </a:extLst>
        </p:spPr>
      </p:pic>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Deliverables</a:t>
            </a:r>
            <a:endParaRPr lang="en-GB"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44</a:t>
            </a:fld>
            <a:endParaRPr lang="en-GB"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0" y="1054100"/>
            <a:ext cx="9144000" cy="4432300"/>
          </a:xfrm>
          <a:prstGeom prst="rect">
            <a:avLst/>
          </a:prstGeom>
          <a:ln>
            <a:solidFill>
              <a:schemeClr val="bg1"/>
            </a:solidFill>
          </a:ln>
        </p:spPr>
      </p:pic>
      <p:sp>
        <p:nvSpPr>
          <p:cNvPr id="3" name="Oval 2"/>
          <p:cNvSpPr/>
          <p:nvPr/>
        </p:nvSpPr>
        <p:spPr>
          <a:xfrm>
            <a:off x="4932040" y="1340768"/>
            <a:ext cx="1512168" cy="576064"/>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7092280" y="2576573"/>
            <a:ext cx="1512168" cy="576064"/>
          </a:xfrm>
          <a:prstGeom prst="ellipse">
            <a:avLst/>
          </a:prstGeom>
          <a:noFill/>
          <a:ln w="254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2699792" y="1341503"/>
            <a:ext cx="1512168" cy="576064"/>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7113980" y="3848469"/>
            <a:ext cx="1512168" cy="576064"/>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4932040" y="3836437"/>
            <a:ext cx="1512168" cy="576064"/>
          </a:xfrm>
          <a:prstGeom prst="ellipse">
            <a:avLst/>
          </a:pr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p:txBody>
      </p:sp>
      <p:sp>
        <p:nvSpPr>
          <p:cNvPr id="10" name="Oval 9"/>
          <p:cNvSpPr/>
          <p:nvPr/>
        </p:nvSpPr>
        <p:spPr>
          <a:xfrm>
            <a:off x="467544" y="3827796"/>
            <a:ext cx="1512168" cy="576064"/>
          </a:xfrm>
          <a:prstGeom prst="ellipse">
            <a:avLst/>
          </a:prstGeom>
          <a:noFill/>
          <a:ln w="25400">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4909351" y="2576573"/>
            <a:ext cx="1512168" cy="576064"/>
          </a:xfrm>
          <a:prstGeom prst="ellipse">
            <a:avLst/>
          </a:prstGeom>
          <a:no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p:nvPr/>
        </p:nvCxnSpPr>
        <p:spPr>
          <a:xfrm>
            <a:off x="971600" y="6026786"/>
            <a:ext cx="504056" cy="0"/>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727684" y="5703621"/>
            <a:ext cx="3650432" cy="646331"/>
          </a:xfrm>
          <a:prstGeom prst="rect">
            <a:avLst/>
          </a:prstGeom>
          <a:noFill/>
        </p:spPr>
        <p:txBody>
          <a:bodyPr wrap="square" rtlCol="0">
            <a:spAutoFit/>
          </a:bodyPr>
          <a:lstStyle/>
          <a:p>
            <a:r>
              <a:rPr lang="en-GB" sz="1200" dirty="0" smtClean="0"/>
              <a:t>Diagnosis (READ and ICD10  code)</a:t>
            </a:r>
          </a:p>
          <a:p>
            <a:r>
              <a:rPr lang="en-GB" sz="1200" dirty="0" smtClean="0"/>
              <a:t>Medication (prescriptions)</a:t>
            </a:r>
          </a:p>
          <a:p>
            <a:r>
              <a:rPr lang="en-GB" sz="1200" dirty="0" smtClean="0"/>
              <a:t>Surgical interventions (OPCS in HES and  READ)</a:t>
            </a:r>
            <a:endParaRPr lang="en-GB" sz="1200" dirty="0"/>
          </a:p>
        </p:txBody>
      </p:sp>
      <p:cxnSp>
        <p:nvCxnSpPr>
          <p:cNvPr id="15" name="Straight Connector 14"/>
          <p:cNvCxnSpPr/>
          <p:nvPr/>
        </p:nvCxnSpPr>
        <p:spPr>
          <a:xfrm>
            <a:off x="971600" y="6236586"/>
            <a:ext cx="504056"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971600" y="5870822"/>
            <a:ext cx="504056" cy="0"/>
          </a:xfrm>
          <a:prstGeom prst="line">
            <a:avLst/>
          </a:prstGeom>
          <a:ln w="28575">
            <a:solidFill>
              <a:srgbClr val="7030A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GB" dirty="0" smtClean="0"/>
              <a:t>Example of </a:t>
            </a:r>
            <a:r>
              <a:rPr lang="en-GB" dirty="0" err="1" smtClean="0"/>
              <a:t>phenotyping</a:t>
            </a:r>
            <a:r>
              <a:rPr lang="en-GB" dirty="0" smtClean="0"/>
              <a:t> AF in CPRD</a:t>
            </a:r>
            <a:endParaRPr lang="en-GB" dirty="0"/>
          </a:p>
        </p:txBody>
      </p:sp>
      <p:sp>
        <p:nvSpPr>
          <p:cNvPr id="6" name="Footer Placeholder 5"/>
          <p:cNvSpPr>
            <a:spLocks noGrp="1"/>
          </p:cNvSpPr>
          <p:nvPr>
            <p:ph type="ftr" sz="quarter" idx="11"/>
          </p:nvPr>
        </p:nvSpPr>
        <p:spPr/>
        <p:txBody>
          <a:bodyPr/>
          <a:lstStyle/>
          <a:p>
            <a:endParaRPr lang="en-GB" dirty="0">
              <a:latin typeface="Arial" panose="020B0604020202020204" pitchFamily="34" charset="0"/>
              <a:cs typeface="Arial" panose="020B0604020202020204" pitchFamily="34" charset="0"/>
            </a:endParaRPr>
          </a:p>
        </p:txBody>
      </p:sp>
      <p:sp>
        <p:nvSpPr>
          <p:cNvPr id="12" name="Slide Number Placeholder 11"/>
          <p:cNvSpPr>
            <a:spLocks noGrp="1"/>
          </p:cNvSpPr>
          <p:nvPr>
            <p:ph type="sldNum" sz="quarter" idx="13"/>
          </p:nvPr>
        </p:nvSpPr>
        <p:spPr/>
        <p:txBody>
          <a:bodyPr/>
          <a:lstStyle/>
          <a:p>
            <a:fld id="{92E8A8E5-DCCC-45FE-8B33-2A7ECA07F761}" type="slidenum">
              <a:rPr lang="en-GB" smtClean="0"/>
              <a:pPr/>
              <a:t>45</a:t>
            </a:fld>
            <a:endParaRPr lang="en-GB" dirty="0"/>
          </a:p>
        </p:txBody>
      </p:sp>
    </p:spTree>
    <p:extLst>
      <p:ext uri="{BB962C8B-B14F-4D97-AF65-F5344CB8AC3E}">
        <p14:creationId xmlns:p14="http://schemas.microsoft.com/office/powerpoint/2010/main" val="3478084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082011"/>
          </a:xfrm>
        </p:spPr>
        <p:txBody>
          <a:bodyPr/>
          <a:lstStyle/>
          <a:p>
            <a:r>
              <a:rPr lang="en-GB" b="1" dirty="0" smtClean="0"/>
              <a:t>GP consultation rates – 2005</a:t>
            </a:r>
            <a:br>
              <a:rPr lang="en-GB" b="1" dirty="0" smtClean="0"/>
            </a:br>
            <a:r>
              <a:rPr lang="en-GB" sz="1800" b="1" dirty="0" smtClean="0"/>
              <a:t>(Q-research)</a:t>
            </a:r>
            <a:endParaRPr lang="en-GB" sz="1800" b="1" dirty="0"/>
          </a:p>
        </p:txBody>
      </p:sp>
      <p:sp>
        <p:nvSpPr>
          <p:cNvPr id="3" name="Text Placeholder 2"/>
          <p:cNvSpPr>
            <a:spLocks noGrp="1"/>
          </p:cNvSpPr>
          <p:nvPr>
            <p:ph type="body" idx="1"/>
          </p:nvPr>
        </p:nvSpPr>
        <p:spPr/>
        <p:txBody>
          <a:bodyPr anchor="ctr" anchorCtr="0"/>
          <a:lstStyle/>
          <a:p>
            <a:r>
              <a:rPr lang="en-GB" dirty="0" smtClean="0"/>
              <a:t>GP Consultation rate</a:t>
            </a:r>
          </a:p>
          <a:p>
            <a:endParaRPr lang="en-GB" dirty="0"/>
          </a:p>
        </p:txBody>
      </p:sp>
      <p:graphicFrame>
        <p:nvGraphicFramePr>
          <p:cNvPr id="8" name="Content Placeholder 7"/>
          <p:cNvGraphicFramePr>
            <a:graphicFrameLocks noGrp="1"/>
          </p:cNvGraphicFramePr>
          <p:nvPr>
            <p:ph sz="half" idx="2"/>
            <p:extLst>
              <p:ext uri="{D42A27DB-BD31-4B8C-83A1-F6EECF244321}">
                <p14:modId xmlns:p14="http://schemas.microsoft.com/office/powerpoint/2010/main" val="2400960492"/>
              </p:ext>
            </p:extLst>
          </p:nvPr>
        </p:nvGraphicFramePr>
        <p:xfrm>
          <a:off x="630238" y="2505075"/>
          <a:ext cx="3868737" cy="368458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3"/>
          </p:nvPr>
        </p:nvSpPr>
        <p:spPr>
          <a:xfrm>
            <a:off x="4637102" y="1553941"/>
            <a:ext cx="3887391" cy="823912"/>
          </a:xfrm>
        </p:spPr>
        <p:txBody>
          <a:bodyPr/>
          <a:lstStyle/>
          <a:p>
            <a:r>
              <a:rPr lang="en-GB" dirty="0" err="1" smtClean="0"/>
              <a:t>Avg</a:t>
            </a:r>
            <a:r>
              <a:rPr lang="en-GB" dirty="0" smtClean="0"/>
              <a:t> interval in months between GP consultations</a:t>
            </a:r>
            <a:endParaRPr lang="en-GB" dirty="0"/>
          </a:p>
        </p:txBody>
      </p:sp>
      <p:graphicFrame>
        <p:nvGraphicFramePr>
          <p:cNvPr id="9" name="Content Placeholder 8"/>
          <p:cNvGraphicFramePr>
            <a:graphicFrameLocks noGrp="1"/>
          </p:cNvGraphicFramePr>
          <p:nvPr>
            <p:ph sz="quarter" idx="4"/>
            <p:extLst>
              <p:ext uri="{D42A27DB-BD31-4B8C-83A1-F6EECF244321}">
                <p14:modId xmlns:p14="http://schemas.microsoft.com/office/powerpoint/2010/main" val="3184419803"/>
              </p:ext>
            </p:extLst>
          </p:nvPr>
        </p:nvGraphicFramePr>
        <p:xfrm>
          <a:off x="4629150" y="2505075"/>
          <a:ext cx="3887788" cy="368458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E8A8E5-DCCC-45FE-8B33-2A7ECA07F761}" type="slidenum">
              <a:rPr lang="en-GB" smtClean="0"/>
              <a:pPr/>
              <a:t>46</a:t>
            </a:fld>
            <a:endParaRPr lang="en-GB"/>
          </a:p>
        </p:txBody>
      </p:sp>
    </p:spTree>
    <p:extLst>
      <p:ext uri="{BB962C8B-B14F-4D97-AF65-F5344CB8AC3E}">
        <p14:creationId xmlns:p14="http://schemas.microsoft.com/office/powerpoint/2010/main" val="192622767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t>
            </a:r>
            <a:r>
              <a:rPr lang="en-GB" dirty="0" smtClean="0"/>
              <a:t>eferences</a:t>
            </a:r>
            <a:endParaRPr lang="en-GB" dirty="0"/>
          </a:p>
        </p:txBody>
      </p:sp>
      <p:sp>
        <p:nvSpPr>
          <p:cNvPr id="3" name="Content Placeholder 2"/>
          <p:cNvSpPr>
            <a:spLocks noGrp="1"/>
          </p:cNvSpPr>
          <p:nvPr>
            <p:ph idx="1"/>
          </p:nvPr>
        </p:nvSpPr>
        <p:spPr/>
        <p:txBody>
          <a:bodyPr>
            <a:normAutofit lnSpcReduction="10000"/>
          </a:bodyPr>
          <a:lstStyle/>
          <a:p>
            <a:r>
              <a:rPr lang="en-GB" dirty="0"/>
              <a:t>Barnett K, Epidemiology of multimorbidity and implications for health care, research, and medical education: a cross-sectional study  Lancet 2012; 380: 37–43</a:t>
            </a:r>
          </a:p>
          <a:p>
            <a:r>
              <a:rPr lang="en-GB" dirty="0"/>
              <a:t>Huntley AL, </a:t>
            </a:r>
            <a:r>
              <a:rPr lang="en-GB" dirty="0" smtClean="0"/>
              <a:t>Measures </a:t>
            </a:r>
            <a:r>
              <a:rPr lang="en-GB" dirty="0"/>
              <a:t>of multimorbidity and morbidity burden for use in primary care and community settings: a systematic review and guide. Ann </a:t>
            </a:r>
            <a:r>
              <a:rPr lang="en-GB" dirty="0" err="1"/>
              <a:t>Fam</a:t>
            </a:r>
            <a:r>
              <a:rPr lang="en-GB" dirty="0"/>
              <a:t> Med. 2012 </a:t>
            </a:r>
            <a:r>
              <a:rPr lang="en-GB" dirty="0" err="1" smtClean="0"/>
              <a:t>doi</a:t>
            </a:r>
            <a:r>
              <a:rPr lang="en-GB" dirty="0"/>
              <a:t>: 10.1370/afm.1363</a:t>
            </a:r>
            <a:r>
              <a:rPr lang="en-GB" dirty="0" smtClean="0"/>
              <a:t>.</a:t>
            </a:r>
          </a:p>
          <a:p>
            <a:r>
              <a:rPr lang="en-GB" dirty="0" err="1"/>
              <a:t>Diederichs</a:t>
            </a:r>
            <a:r>
              <a:rPr lang="en-GB" dirty="0"/>
              <a:t> C, </a:t>
            </a:r>
            <a:r>
              <a:rPr lang="en-GB" dirty="0" smtClean="0"/>
              <a:t>(</a:t>
            </a:r>
            <a:r>
              <a:rPr lang="en-GB" dirty="0"/>
              <a:t>2011). The measurement of multiple chronic diseases- a systematic </a:t>
            </a:r>
            <a:r>
              <a:rPr lang="en-GB" dirty="0" smtClean="0"/>
              <a:t>review. </a:t>
            </a:r>
            <a:r>
              <a:rPr lang="en-GB" dirty="0"/>
              <a:t>J </a:t>
            </a:r>
            <a:r>
              <a:rPr lang="en-GB" dirty="0" err="1"/>
              <a:t>Geront</a:t>
            </a:r>
            <a:r>
              <a:rPr lang="en-GB" dirty="0"/>
              <a:t> A </a:t>
            </a:r>
            <a:r>
              <a:rPr lang="en-GB" dirty="0" err="1"/>
              <a:t>Biol</a:t>
            </a:r>
            <a:r>
              <a:rPr lang="en-GB" dirty="0"/>
              <a:t> </a:t>
            </a:r>
            <a:r>
              <a:rPr lang="en-GB" dirty="0" err="1"/>
              <a:t>Sci</a:t>
            </a:r>
            <a:r>
              <a:rPr lang="en-GB" dirty="0"/>
              <a:t> Med Sci. 2011 March: 66A(3): 301-311</a:t>
            </a:r>
            <a:r>
              <a:rPr lang="en-GB" dirty="0" smtClean="0"/>
              <a:t>.</a:t>
            </a:r>
          </a:p>
          <a:p>
            <a:r>
              <a:rPr lang="en-GB" dirty="0"/>
              <a:t>Salisbury </a:t>
            </a:r>
            <a:r>
              <a:rPr lang="en-GB" dirty="0" smtClean="0"/>
              <a:t>C. Epidemiology &amp; </a:t>
            </a:r>
            <a:r>
              <a:rPr lang="en-GB" dirty="0"/>
              <a:t>impact </a:t>
            </a:r>
            <a:r>
              <a:rPr lang="en-GB" dirty="0" smtClean="0"/>
              <a:t>of </a:t>
            </a:r>
            <a:r>
              <a:rPr lang="en-GB" dirty="0" err="1" smtClean="0"/>
              <a:t>multimorbidity</a:t>
            </a:r>
            <a:r>
              <a:rPr lang="en-GB" dirty="0" smtClean="0"/>
              <a:t> </a:t>
            </a:r>
            <a:r>
              <a:rPr lang="en-GB" dirty="0"/>
              <a:t>in primary </a:t>
            </a:r>
            <a:r>
              <a:rPr lang="en-GB" dirty="0" smtClean="0"/>
              <a:t>care..  </a:t>
            </a:r>
            <a:r>
              <a:rPr lang="nl-NL" dirty="0" smtClean="0"/>
              <a:t>BJGP 2011 DOI:10.3399/bjgp11X548929</a:t>
            </a:r>
          </a:p>
          <a:p>
            <a:r>
              <a:rPr lang="en-GB" dirty="0" smtClean="0"/>
              <a:t>Cooke G. Common </a:t>
            </a:r>
            <a:r>
              <a:rPr lang="en-GB" dirty="0"/>
              <a:t>general practice presentations and publication </a:t>
            </a:r>
            <a:r>
              <a:rPr lang="en-GB" dirty="0" smtClean="0"/>
              <a:t>frequency.  42</a:t>
            </a:r>
            <a:r>
              <a:rPr lang="en-GB" dirty="0"/>
              <a:t>, </a:t>
            </a:r>
            <a:r>
              <a:rPr lang="en-GB" dirty="0" smtClean="0"/>
              <a:t>1</a:t>
            </a:r>
            <a:r>
              <a:rPr lang="en-GB" dirty="0"/>
              <a:t>, </a:t>
            </a:r>
            <a:r>
              <a:rPr lang="en-GB" dirty="0" smtClean="0"/>
              <a:t>Jan </a:t>
            </a:r>
            <a:r>
              <a:rPr lang="en-GB" dirty="0"/>
              <a:t>2013 </a:t>
            </a:r>
          </a:p>
          <a:p>
            <a:endParaRPr lang="en-GB" sz="1600" dirty="0"/>
          </a:p>
          <a:p>
            <a:endParaRPr lang="en-GB" sz="1600" dirty="0"/>
          </a:p>
        </p:txBody>
      </p:sp>
      <p:sp>
        <p:nvSpPr>
          <p:cNvPr id="5" name="Footer Placeholder 4"/>
          <p:cNvSpPr>
            <a:spLocks noGrp="1"/>
          </p:cNvSpPr>
          <p:nvPr>
            <p:ph type="ftr" sz="quarter" idx="11"/>
          </p:nvPr>
        </p:nvSpPr>
        <p:spPr/>
        <p:txBody>
          <a:bodyPr/>
          <a:lstStyle/>
          <a:p>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793878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3600" b="1" dirty="0" smtClean="0"/>
              <a:t>Linking deaths and diseases – CPRD deaths: number of mentions</a:t>
            </a:r>
            <a:br>
              <a:rPr lang="en-GB" sz="3600" b="1" dirty="0" smtClean="0"/>
            </a:br>
            <a:r>
              <a:rPr lang="en-GB" sz="3600" b="1" dirty="0" smtClean="0"/>
              <a:t>Most affluent Males, 45+</a:t>
            </a:r>
            <a:endParaRPr lang="en-GB" sz="3600" b="1" dirty="0"/>
          </a:p>
        </p:txBody>
      </p:sp>
      <p:graphicFrame>
        <p:nvGraphicFramePr>
          <p:cNvPr id="7" name="Content Placeholder 6"/>
          <p:cNvGraphicFramePr>
            <a:graphicFrameLocks noGrp="1"/>
          </p:cNvGraphicFramePr>
          <p:nvPr>
            <p:ph sz="half" idx="1"/>
            <p:extLst>
              <p:ext uri="{D42A27DB-BD31-4B8C-83A1-F6EECF244321}">
                <p14:modId xmlns:p14="http://schemas.microsoft.com/office/powerpoint/2010/main" val="2238312222"/>
              </p:ext>
            </p:extLst>
          </p:nvPr>
        </p:nvGraphicFramePr>
        <p:xfrm>
          <a:off x="628650" y="1825625"/>
          <a:ext cx="3886200" cy="43513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7"/>
          <p:cNvGraphicFramePr>
            <a:graphicFrameLocks noGrp="1"/>
          </p:cNvGraphicFramePr>
          <p:nvPr>
            <p:ph sz="half" idx="2"/>
            <p:extLst>
              <p:ext uri="{D42A27DB-BD31-4B8C-83A1-F6EECF244321}">
                <p14:modId xmlns:p14="http://schemas.microsoft.com/office/powerpoint/2010/main" val="3852977097"/>
              </p:ext>
            </p:extLst>
          </p:nvPr>
        </p:nvGraphicFramePr>
        <p:xfrm>
          <a:off x="4629150" y="1825625"/>
          <a:ext cx="3886200" cy="4351338"/>
        </p:xfrm>
        <a:graphic>
          <a:graphicData uri="http://schemas.openxmlformats.org/drawingml/2006/chart">
            <c:chart xmlns:c="http://schemas.openxmlformats.org/drawingml/2006/chart" xmlns:r="http://schemas.openxmlformats.org/officeDocument/2006/relationships" r:id="rId4"/>
          </a:graphicData>
        </a:graphic>
      </p:graphicFrame>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2E8A8E5-DCCC-45FE-8B33-2A7ECA07F761}" type="slidenum">
              <a:rPr lang="en-GB" smtClean="0"/>
              <a:pPr/>
              <a:t>48</a:t>
            </a:fld>
            <a:endParaRPr lang="en-GB" dirty="0"/>
          </a:p>
        </p:txBody>
      </p:sp>
      <p:sp>
        <p:nvSpPr>
          <p:cNvPr id="10" name="Footer Placeholder 2"/>
          <p:cNvSpPr txBox="1">
            <a:spLocks/>
          </p:cNvSpPr>
          <p:nvPr/>
        </p:nvSpPr>
        <p:spPr>
          <a:xfrm>
            <a:off x="2571750" y="6435634"/>
            <a:ext cx="5519650" cy="422366"/>
          </a:xfrm>
          <a:prstGeom prst="rect">
            <a:avLst/>
          </a:prstGeom>
          <a:solidFill>
            <a:schemeClr val="tx1"/>
          </a:solidFill>
          <a:ln>
            <a:solidFill>
              <a:schemeClr val="tx1"/>
            </a:solidFill>
          </a:ln>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dirty="0" smtClean="0">
                <a:solidFill>
                  <a:schemeClr val="bg1"/>
                </a:solidFill>
                <a:latin typeface="Arial" panose="020B0604020202020204" pitchFamily="34" charset="0"/>
                <a:cs typeface="Arial" panose="020B0604020202020204" pitchFamily="34" charset="0"/>
              </a:rPr>
              <a:t>Project 2</a:t>
            </a:r>
          </a:p>
        </p:txBody>
      </p:sp>
    </p:spTree>
    <p:extLst>
      <p:ext uri="{BB962C8B-B14F-4D97-AF65-F5344CB8AC3E}">
        <p14:creationId xmlns:p14="http://schemas.microsoft.com/office/powerpoint/2010/main" val="10235566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normAutofit/>
          </a:bodyPr>
          <a:lstStyle/>
          <a:p>
            <a:r>
              <a:rPr lang="en-GB" sz="3600" b="1" dirty="0" smtClean="0">
                <a:solidFill>
                  <a:schemeClr val="bg1"/>
                </a:solidFill>
              </a:rPr>
              <a:t>Case study: Male</a:t>
            </a:r>
            <a:r>
              <a:rPr lang="en-GB" sz="3600" b="1" dirty="0">
                <a:solidFill>
                  <a:schemeClr val="bg1"/>
                </a:solidFill>
              </a:rPr>
              <a:t>, 75-79, </a:t>
            </a:r>
            <a:r>
              <a:rPr lang="en-GB" sz="3600" b="1" dirty="0" smtClean="0">
                <a:solidFill>
                  <a:schemeClr val="bg1"/>
                </a:solidFill>
              </a:rPr>
              <a:t>Deprivation Q3 (middle quintile)</a:t>
            </a:r>
            <a:endParaRPr lang="en-GB" sz="3600" b="1" dirty="0">
              <a:solidFill>
                <a:schemeClr val="bg1"/>
              </a:solidFill>
            </a:endParaRPr>
          </a:p>
        </p:txBody>
      </p:sp>
      <p:sp>
        <p:nvSpPr>
          <p:cNvPr id="8" name="Text Placeholder 7"/>
          <p:cNvSpPr>
            <a:spLocks noGrp="1"/>
          </p:cNvSpPr>
          <p:nvPr>
            <p:ph type="body" idx="1"/>
          </p:nvPr>
        </p:nvSpPr>
        <p:spPr>
          <a:xfrm>
            <a:off x="629842" y="1681163"/>
            <a:ext cx="3868340" cy="378456"/>
          </a:xfrm>
        </p:spPr>
        <p:txBody>
          <a:bodyPr>
            <a:normAutofit fontScale="92500" lnSpcReduction="10000"/>
          </a:bodyPr>
          <a:lstStyle/>
          <a:p>
            <a:r>
              <a:rPr lang="en-GB" dirty="0" smtClean="0"/>
              <a:t>Death record - </a:t>
            </a:r>
            <a:r>
              <a:rPr lang="en-GB" dirty="0" err="1" smtClean="0"/>
              <a:t>MCoD</a:t>
            </a:r>
            <a:endParaRPr lang="en-GB" dirty="0"/>
          </a:p>
        </p:txBody>
      </p:sp>
      <p:sp>
        <p:nvSpPr>
          <p:cNvPr id="3" name="Content Placeholder 2"/>
          <p:cNvSpPr>
            <a:spLocks noGrp="1"/>
          </p:cNvSpPr>
          <p:nvPr>
            <p:ph sz="half" idx="2"/>
          </p:nvPr>
        </p:nvSpPr>
        <p:spPr>
          <a:xfrm>
            <a:off x="647597" y="2123335"/>
            <a:ext cx="3868340" cy="3684588"/>
          </a:xfrm>
        </p:spPr>
        <p:txBody>
          <a:bodyPr>
            <a:normAutofit fontScale="47500" lnSpcReduction="20000"/>
          </a:bodyPr>
          <a:lstStyle/>
          <a:p>
            <a:pPr marL="0" indent="0" fontAlgn="t">
              <a:buNone/>
            </a:pPr>
            <a:r>
              <a:rPr lang="en-GB" b="1" dirty="0"/>
              <a:t>Underlying cause of death</a:t>
            </a:r>
            <a:r>
              <a:rPr lang="en-GB" dirty="0"/>
              <a:t>: </a:t>
            </a:r>
            <a:r>
              <a:rPr lang="en-GB" b="1" dirty="0"/>
              <a:t>Chronic ischaemic heart disease, unspecified </a:t>
            </a:r>
            <a:r>
              <a:rPr lang="en-GB" dirty="0"/>
              <a:t>(I25.9)</a:t>
            </a:r>
          </a:p>
          <a:p>
            <a:pPr marL="0" indent="0" fontAlgn="t">
              <a:buNone/>
            </a:pPr>
            <a:r>
              <a:rPr lang="en-GB" b="1" dirty="0"/>
              <a:t>Mentions:</a:t>
            </a:r>
            <a:endParaRPr lang="en-GB" dirty="0"/>
          </a:p>
          <a:p>
            <a:pPr marL="514350" indent="-514350" fontAlgn="t">
              <a:buFont typeface="+mj-lt"/>
              <a:buAutoNum type="arabicPeriod"/>
            </a:pPr>
            <a:r>
              <a:rPr lang="en-GB" dirty="0" smtClean="0"/>
              <a:t>Congestive </a:t>
            </a:r>
            <a:r>
              <a:rPr lang="en-GB" dirty="0"/>
              <a:t>heart failure (I50.0)</a:t>
            </a:r>
          </a:p>
          <a:p>
            <a:pPr marL="514350" indent="-514350" fontAlgn="t">
              <a:buFont typeface="+mj-lt"/>
              <a:buAutoNum type="arabicPeriod"/>
            </a:pPr>
            <a:r>
              <a:rPr lang="en-GB" dirty="0" smtClean="0"/>
              <a:t>Other </a:t>
            </a:r>
            <a:r>
              <a:rPr lang="en-GB" dirty="0"/>
              <a:t>specified respiratory disorders (J98.8)</a:t>
            </a:r>
          </a:p>
          <a:p>
            <a:pPr marL="514350" indent="-514350" fontAlgn="t">
              <a:buFont typeface="+mj-lt"/>
              <a:buAutoNum type="arabicPeriod"/>
            </a:pPr>
            <a:r>
              <a:rPr lang="en-GB" i="1" dirty="0" smtClean="0"/>
              <a:t>Chronic </a:t>
            </a:r>
            <a:r>
              <a:rPr lang="en-GB" i="1" dirty="0"/>
              <a:t>ischaemic heart disease, unspecified (I25.9</a:t>
            </a:r>
            <a:r>
              <a:rPr lang="en-GB" dirty="0"/>
              <a:t>)</a:t>
            </a:r>
          </a:p>
          <a:p>
            <a:pPr marL="514350" indent="-514350" fontAlgn="t">
              <a:buFont typeface="+mj-lt"/>
              <a:buAutoNum type="arabicPeriod"/>
            </a:pPr>
            <a:r>
              <a:rPr lang="en-GB" dirty="0" smtClean="0"/>
              <a:t>Atrial </a:t>
            </a:r>
            <a:r>
              <a:rPr lang="en-GB" dirty="0"/>
              <a:t>fibrillation and flutter (I48)</a:t>
            </a:r>
          </a:p>
          <a:p>
            <a:pPr marL="514350" indent="-514350" fontAlgn="t">
              <a:buFont typeface="+mj-lt"/>
              <a:buAutoNum type="arabicPeriod"/>
            </a:pPr>
            <a:r>
              <a:rPr lang="en-GB" dirty="0" smtClean="0"/>
              <a:t>Peripheral </a:t>
            </a:r>
            <a:r>
              <a:rPr lang="en-GB" dirty="0"/>
              <a:t>vascular disease, unspecified (I73.9)</a:t>
            </a:r>
          </a:p>
          <a:p>
            <a:pPr marL="514350" indent="-514350" fontAlgn="t">
              <a:buFont typeface="+mj-lt"/>
              <a:buAutoNum type="arabicPeriod"/>
            </a:pPr>
            <a:r>
              <a:rPr lang="en-GB" dirty="0" smtClean="0"/>
              <a:t>Cerebral </a:t>
            </a:r>
            <a:r>
              <a:rPr lang="en-GB" dirty="0"/>
              <a:t>infarction due to unspecified occlusion or stenosis of </a:t>
            </a:r>
            <a:r>
              <a:rPr lang="en-GB" dirty="0" err="1"/>
              <a:t>precerebral</a:t>
            </a:r>
            <a:r>
              <a:rPr lang="en-GB" dirty="0"/>
              <a:t> arteries (I63.2)</a:t>
            </a:r>
          </a:p>
          <a:p>
            <a:pPr marL="514350" indent="-514350" fontAlgn="t">
              <a:buFont typeface="+mj-lt"/>
              <a:buAutoNum type="arabicPeriod"/>
            </a:pPr>
            <a:r>
              <a:rPr lang="en-GB" dirty="0" smtClean="0"/>
              <a:t>Chronic </a:t>
            </a:r>
            <a:r>
              <a:rPr lang="en-GB" dirty="0"/>
              <a:t>kidney disease, unspecified (N18.9)</a:t>
            </a:r>
          </a:p>
          <a:p>
            <a:pPr marL="514350" indent="-514350" fontAlgn="t">
              <a:buFont typeface="+mj-lt"/>
              <a:buAutoNum type="arabicPeriod"/>
            </a:pPr>
            <a:r>
              <a:rPr lang="en-GB" dirty="0" smtClean="0"/>
              <a:t>Abdominal </a:t>
            </a:r>
            <a:r>
              <a:rPr lang="en-GB" dirty="0"/>
              <a:t>aortic aneurysm, without mention of rupture (I71.4)</a:t>
            </a:r>
          </a:p>
          <a:p>
            <a:pPr marL="514350" indent="-514350">
              <a:buFont typeface="+mj-lt"/>
              <a:buAutoNum type="arabicPeriod"/>
            </a:pPr>
            <a:endParaRPr lang="en-GB" dirty="0"/>
          </a:p>
        </p:txBody>
      </p:sp>
      <p:sp>
        <p:nvSpPr>
          <p:cNvPr id="9" name="Text Placeholder 8"/>
          <p:cNvSpPr>
            <a:spLocks noGrp="1"/>
          </p:cNvSpPr>
          <p:nvPr>
            <p:ph type="body" sz="quarter" idx="3"/>
          </p:nvPr>
        </p:nvSpPr>
        <p:spPr>
          <a:xfrm>
            <a:off x="4629150" y="1681163"/>
            <a:ext cx="3887391" cy="360701"/>
          </a:xfrm>
        </p:spPr>
        <p:txBody>
          <a:bodyPr>
            <a:normAutofit fontScale="92500" lnSpcReduction="10000"/>
          </a:bodyPr>
          <a:lstStyle/>
          <a:p>
            <a:r>
              <a:rPr lang="en-GB" dirty="0" smtClean="0"/>
              <a:t>CPRD record</a:t>
            </a:r>
            <a:endParaRPr lang="en-GB" dirty="0"/>
          </a:p>
        </p:txBody>
      </p:sp>
      <p:sp>
        <p:nvSpPr>
          <p:cNvPr id="4" name="Content Placeholder 3"/>
          <p:cNvSpPr>
            <a:spLocks noGrp="1"/>
          </p:cNvSpPr>
          <p:nvPr>
            <p:ph sz="quarter" idx="4"/>
          </p:nvPr>
        </p:nvSpPr>
        <p:spPr>
          <a:xfrm>
            <a:off x="4629150" y="2139518"/>
            <a:ext cx="3887391" cy="4050145"/>
          </a:xfrm>
        </p:spPr>
        <p:txBody>
          <a:bodyPr>
            <a:normAutofit/>
          </a:bodyPr>
          <a:lstStyle/>
          <a:p>
            <a:pPr marL="0" indent="0">
              <a:buNone/>
            </a:pPr>
            <a:r>
              <a:rPr lang="en-GB" sz="1400" b="1" dirty="0"/>
              <a:t>Chronic diseases recoded by GP</a:t>
            </a:r>
          </a:p>
          <a:p>
            <a:pPr marL="0" indent="0">
              <a:buNone/>
            </a:pPr>
            <a:r>
              <a:rPr lang="en-GB" sz="1400" b="1" dirty="0" smtClean="0"/>
              <a:t>(out </a:t>
            </a:r>
            <a:r>
              <a:rPr lang="en-GB" sz="1400" b="1" dirty="0"/>
              <a:t>of 30 chronic diseases in-scope for MM project)</a:t>
            </a:r>
          </a:p>
          <a:p>
            <a:pPr marL="514350" indent="-514350" fontAlgn="t">
              <a:lnSpc>
                <a:spcPct val="70000"/>
              </a:lnSpc>
              <a:buFont typeface="+mj-lt"/>
              <a:buAutoNum type="arabicPeriod"/>
            </a:pPr>
            <a:r>
              <a:rPr lang="en-GB" sz="1300" dirty="0"/>
              <a:t>Stroke or Transient Ischaemic Attack </a:t>
            </a:r>
          </a:p>
          <a:p>
            <a:pPr marL="514350" indent="-514350" fontAlgn="t">
              <a:lnSpc>
                <a:spcPct val="70000"/>
              </a:lnSpc>
              <a:buFont typeface="+mj-lt"/>
              <a:buAutoNum type="arabicPeriod"/>
            </a:pPr>
            <a:r>
              <a:rPr lang="en-GB" sz="1300" dirty="0"/>
              <a:t>Heart failure</a:t>
            </a:r>
          </a:p>
          <a:p>
            <a:pPr marL="514350" indent="-514350" fontAlgn="t">
              <a:lnSpc>
                <a:spcPct val="70000"/>
              </a:lnSpc>
              <a:buFont typeface="+mj-lt"/>
              <a:buAutoNum type="arabicPeriod"/>
            </a:pPr>
            <a:r>
              <a:rPr lang="en-GB" sz="1300" dirty="0"/>
              <a:t>Peripheral arterial disease</a:t>
            </a:r>
          </a:p>
          <a:p>
            <a:pPr marL="514350" indent="-514350" fontAlgn="t">
              <a:lnSpc>
                <a:spcPct val="70000"/>
              </a:lnSpc>
              <a:buFont typeface="+mj-lt"/>
              <a:buAutoNum type="arabicPeriod"/>
            </a:pPr>
            <a:r>
              <a:rPr lang="en-GB" sz="1300" dirty="0"/>
              <a:t>Atrial fibrillation</a:t>
            </a:r>
          </a:p>
          <a:p>
            <a:pPr marL="514350" indent="-514350" fontAlgn="t">
              <a:lnSpc>
                <a:spcPct val="70000"/>
              </a:lnSpc>
              <a:buFont typeface="+mj-lt"/>
              <a:buAutoNum type="arabicPeriod"/>
            </a:pPr>
            <a:r>
              <a:rPr lang="en-GB" sz="1300" dirty="0"/>
              <a:t>Coronary heart disease</a:t>
            </a:r>
          </a:p>
          <a:p>
            <a:pPr marL="514350" indent="-514350" fontAlgn="t">
              <a:lnSpc>
                <a:spcPct val="70000"/>
              </a:lnSpc>
              <a:buFont typeface="+mj-lt"/>
              <a:buAutoNum type="arabicPeriod"/>
            </a:pPr>
            <a:r>
              <a:rPr lang="en-GB" sz="1300" dirty="0"/>
              <a:t>Chronic kidney disease (Stage 4-5)</a:t>
            </a:r>
          </a:p>
          <a:p>
            <a:pPr marL="514350" indent="-514350" fontAlgn="t">
              <a:lnSpc>
                <a:spcPct val="70000"/>
              </a:lnSpc>
              <a:buFont typeface="+mj-lt"/>
              <a:buAutoNum type="arabicPeriod"/>
            </a:pPr>
            <a:r>
              <a:rPr lang="en-GB" sz="1300" dirty="0"/>
              <a:t>Hypertension </a:t>
            </a:r>
          </a:p>
          <a:p>
            <a:pPr marL="0" indent="0">
              <a:buNone/>
            </a:pPr>
            <a:endParaRPr lang="en-GB" i="1" dirty="0"/>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E8A8E5-DCCC-45FE-8B33-2A7ECA07F761}" type="slidenum">
              <a:rPr lang="en-GB" smtClean="0"/>
              <a:pPr/>
              <a:t>49</a:t>
            </a:fld>
            <a:endParaRPr lang="en-GB"/>
          </a:p>
        </p:txBody>
      </p:sp>
    </p:spTree>
    <p:extLst>
      <p:ext uri="{BB962C8B-B14F-4D97-AF65-F5344CB8AC3E}">
        <p14:creationId xmlns:p14="http://schemas.microsoft.com/office/powerpoint/2010/main" val="13924865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altLang="en-US" dirty="0" smtClean="0"/>
              <a:t>Context</a:t>
            </a:r>
          </a:p>
        </p:txBody>
      </p:sp>
      <p:sp>
        <p:nvSpPr>
          <p:cNvPr id="6" name="Content Placeholder 2"/>
          <p:cNvSpPr>
            <a:spLocks noGrp="1"/>
          </p:cNvSpPr>
          <p:nvPr>
            <p:ph idx="1"/>
          </p:nvPr>
        </p:nvSpPr>
        <p:spPr>
          <a:xfrm>
            <a:off x="278752" y="1435913"/>
            <a:ext cx="4606069" cy="4522055"/>
          </a:xfrm>
        </p:spPr>
        <p:txBody>
          <a:bodyPr>
            <a:normAutofit/>
          </a:bodyPr>
          <a:lstStyle/>
          <a:p>
            <a:r>
              <a:rPr lang="en-GB" sz="2000" dirty="0"/>
              <a:t>As populations age they acquire more diseases, </a:t>
            </a:r>
            <a:r>
              <a:rPr lang="en-GB" sz="2000" dirty="0" smtClean="0"/>
              <a:t>and receive more treatments </a:t>
            </a:r>
            <a:endParaRPr lang="en-GB" sz="2000" dirty="0"/>
          </a:p>
          <a:p>
            <a:r>
              <a:rPr lang="en-GB" dirty="0"/>
              <a:t>S</a:t>
            </a:r>
            <a:r>
              <a:rPr lang="en-GB" sz="2000" dirty="0" smtClean="0"/>
              <a:t>ingle </a:t>
            </a:r>
            <a:r>
              <a:rPr lang="en-GB" sz="2000" dirty="0"/>
              <a:t>disease guidelines rarely represent clinical </a:t>
            </a:r>
            <a:r>
              <a:rPr lang="en-GB" sz="2000" dirty="0" smtClean="0"/>
              <a:t>reality  </a:t>
            </a:r>
            <a:endParaRPr lang="en-GB" sz="2000" dirty="0"/>
          </a:p>
          <a:p>
            <a:r>
              <a:rPr lang="en-GB" dirty="0" smtClean="0"/>
              <a:t>L</a:t>
            </a:r>
            <a:r>
              <a:rPr lang="en-GB" sz="2000" dirty="0" smtClean="0"/>
              <a:t>ittle </a:t>
            </a:r>
            <a:r>
              <a:rPr lang="en-GB" sz="2000" dirty="0"/>
              <a:t>agreement on </a:t>
            </a:r>
            <a:r>
              <a:rPr lang="en-GB" sz="2000" dirty="0" smtClean="0"/>
              <a:t>what constitutes </a:t>
            </a:r>
            <a:r>
              <a:rPr lang="en-GB" sz="2000" dirty="0"/>
              <a:t>the key aspects of </a:t>
            </a:r>
            <a:r>
              <a:rPr lang="en-GB" dirty="0" smtClean="0"/>
              <a:t>multiple-morbidity (MM)</a:t>
            </a:r>
            <a:r>
              <a:rPr lang="en-GB" sz="2000" dirty="0" smtClean="0"/>
              <a:t> </a:t>
            </a:r>
            <a:endParaRPr lang="en-GB" sz="2000" dirty="0"/>
          </a:p>
          <a:p>
            <a:r>
              <a:rPr lang="en-GB" dirty="0"/>
              <a:t>W</a:t>
            </a:r>
            <a:r>
              <a:rPr lang="en-GB" sz="2000" dirty="0" smtClean="0"/>
              <a:t>hat </a:t>
            </a:r>
            <a:r>
              <a:rPr lang="en-GB" sz="2000" dirty="0"/>
              <a:t>are the key issues for patients, clinicians and </a:t>
            </a:r>
            <a:r>
              <a:rPr lang="en-GB" sz="2000" dirty="0" smtClean="0"/>
              <a:t>societ</a:t>
            </a:r>
            <a:r>
              <a:rPr lang="en-GB" sz="1800" dirty="0" smtClean="0"/>
              <a:t>y?</a:t>
            </a:r>
            <a:r>
              <a:rPr lang="en-GB" dirty="0" smtClean="0"/>
              <a:t> </a:t>
            </a:r>
            <a:endParaRPr lang="en-GB" dirty="0"/>
          </a:p>
        </p:txBody>
      </p:sp>
      <p:sp>
        <p:nvSpPr>
          <p:cNvPr id="2" name="Footer Placeholder 1"/>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Context</a:t>
            </a:r>
            <a:endParaRPr lang="en-GB" dirty="0">
              <a:latin typeface="Arial" panose="020B0604020202020204" pitchFamily="34" charset="0"/>
              <a:cs typeface="Arial" panose="020B0604020202020204" pitchFamily="34" charset="0"/>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5558" y="1600200"/>
            <a:ext cx="2910989" cy="43577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11715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r>
              <a:rPr lang="en-GB" sz="3600" b="1" dirty="0" smtClean="0"/>
              <a:t>Multimorbidity burden and SES</a:t>
            </a:r>
            <a:endParaRPr lang="en-GB" sz="3600" b="1" dirty="0"/>
          </a:p>
        </p:txBody>
      </p:sp>
      <p:pic>
        <p:nvPicPr>
          <p:cNvPr id="11" name="Picture 3"/>
          <p:cNvPicPr>
            <a:picLocks noGrp="1" noChangeAspect="1" noChangeArrowheads="1"/>
          </p:cNvPicPr>
          <p:nvPr>
            <p:ph sz="half" idx="2"/>
          </p:nvPr>
        </p:nvPicPr>
        <p:blipFill>
          <a:blip r:embed="rId3">
            <a:extLst>
              <a:ext uri="{BEBA8EAE-BF5A-486C-A8C5-ECC9F3942E4B}">
                <a14:imgProps xmlns:a14="http://schemas.microsoft.com/office/drawing/2010/main">
                  <a14:imgLayer r:embed="rId4">
                    <a14:imgEffect>
                      <a14:colorTemperature colorTemp="88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bwMode="auto">
          <a:xfrm>
            <a:off x="4139952" y="1450339"/>
            <a:ext cx="4139168" cy="4824536"/>
          </a:xfrm>
          <a:prstGeom prst="rect">
            <a:avLst/>
          </a:prstGeom>
          <a:noFill/>
          <a:ln w="9525">
            <a:solidFill>
              <a:srgbClr val="000000"/>
            </a:solidFill>
            <a:round/>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 name="Content Placeholder 12"/>
          <p:cNvSpPr>
            <a:spLocks noGrp="1"/>
          </p:cNvSpPr>
          <p:nvPr>
            <p:ph sz="quarter" idx="4"/>
          </p:nvPr>
        </p:nvSpPr>
        <p:spPr>
          <a:xfrm>
            <a:off x="467544" y="1556792"/>
            <a:ext cx="3528391" cy="4671368"/>
          </a:xfrm>
        </p:spPr>
        <p:txBody>
          <a:bodyPr>
            <a:normAutofit/>
          </a:bodyPr>
          <a:lstStyle/>
          <a:p>
            <a:r>
              <a:rPr lang="en-GB" sz="1800" dirty="0" smtClean="0"/>
              <a:t>It is strongly related to deprivation (</a:t>
            </a:r>
            <a:r>
              <a:rPr lang="en-GB" sz="1800" i="1" dirty="0" smtClean="0"/>
              <a:t>Salisbury et al, BJGP 2011</a:t>
            </a:r>
            <a:r>
              <a:rPr lang="en-GB" sz="1800" dirty="0" smtClean="0"/>
              <a:t>) </a:t>
            </a:r>
          </a:p>
          <a:p>
            <a:pPr marL="0" indent="0">
              <a:buNone/>
            </a:pPr>
            <a:endParaRPr lang="en-GB" sz="1800" dirty="0" smtClean="0"/>
          </a:p>
          <a:p>
            <a:r>
              <a:rPr lang="en-GB" sz="1800" dirty="0" smtClean="0"/>
              <a:t>It occurs 10-15 years earlier in deprived groups (</a:t>
            </a:r>
            <a:r>
              <a:rPr lang="en-GB" sz="1800" i="1" dirty="0" smtClean="0"/>
              <a:t>Barnett et al, Lancet, 2012</a:t>
            </a:r>
            <a:r>
              <a:rPr lang="en-GB" sz="1800" dirty="0" smtClean="0"/>
              <a:t>)</a:t>
            </a:r>
          </a:p>
          <a:p>
            <a:endParaRPr lang="en-GB" sz="1800" dirty="0" smtClean="0"/>
          </a:p>
          <a:p>
            <a:r>
              <a:rPr lang="en-GB" sz="1800" dirty="0" smtClean="0"/>
              <a:t>Differential starts at young ages, and is most pronounced for mental conditions (</a:t>
            </a:r>
            <a:r>
              <a:rPr lang="en-GB" sz="1800" i="1" dirty="0" smtClean="0"/>
              <a:t>McLean et al BJGP, 2014</a:t>
            </a:r>
            <a:r>
              <a:rPr lang="en-GB" sz="1800" dirty="0" smtClean="0"/>
              <a:t>) </a:t>
            </a:r>
            <a:endParaRPr lang="en-GB" sz="1800" dirty="0"/>
          </a:p>
        </p:txBody>
      </p:sp>
      <p:sp>
        <p:nvSpPr>
          <p:cNvPr id="17" name="Text Box 4"/>
          <p:cNvSpPr txBox="1">
            <a:spLocks noChangeArrowheads="1"/>
          </p:cNvSpPr>
          <p:nvPr/>
        </p:nvSpPr>
        <p:spPr bwMode="auto">
          <a:xfrm>
            <a:off x="4139952" y="6327776"/>
            <a:ext cx="4319588" cy="255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lstStyle>
            <a:lvl1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1pPr>
            <a:lvl2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2pPr>
            <a:lvl3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3pPr>
            <a:lvl4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4pPr>
            <a:lvl5pPr>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5pPr>
            <a:lvl6pPr marL="15367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6pPr>
            <a:lvl7pPr marL="19939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7pPr>
            <a:lvl8pPr marL="24511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8pPr>
            <a:lvl9pPr marL="2908300" indent="-215900" defTabSz="457200" fontAlgn="base" hangingPunct="0">
              <a:lnSpc>
                <a:spcPct val="93000"/>
              </a:lnSpc>
              <a:spcBef>
                <a:spcPct val="0"/>
              </a:spcBef>
              <a:spcAft>
                <a:spcPct val="0"/>
              </a:spcAft>
              <a:buClr>
                <a:srgbClr val="000000"/>
              </a:buClr>
              <a:buSzPct val="45000"/>
              <a:buFont typeface="Wingdings" charset="2"/>
              <a:tabLst>
                <a:tab pos="723900" algn="l"/>
                <a:tab pos="1447800" algn="l"/>
                <a:tab pos="2171700" algn="l"/>
                <a:tab pos="2895600" algn="l"/>
                <a:tab pos="3619500" algn="l"/>
              </a:tabLst>
              <a:defRPr sz="2400">
                <a:solidFill>
                  <a:srgbClr val="000000"/>
                </a:solidFill>
                <a:latin typeface="Times New Roman" pitchFamily="16" charset="0"/>
                <a:ea typeface="msgothic" charset="0"/>
                <a:cs typeface="msgothic" charset="0"/>
              </a:defRPr>
            </a:lvl9pPr>
          </a:lstStyle>
          <a:p>
            <a:r>
              <a:rPr lang="en-GB" altLang="en-US" sz="1000" b="1" i="1" dirty="0">
                <a:latin typeface="Arial" charset="0"/>
              </a:rPr>
              <a:t>Gary McLean et al. Br J Gen </a:t>
            </a:r>
            <a:r>
              <a:rPr lang="en-GB" altLang="en-US" sz="1000" b="1" i="1" dirty="0" err="1">
                <a:latin typeface="Arial" charset="0"/>
              </a:rPr>
              <a:t>Pract</a:t>
            </a:r>
            <a:r>
              <a:rPr lang="en-GB" altLang="en-US" sz="1000" b="1" i="1" dirty="0">
                <a:latin typeface="Arial" charset="0"/>
              </a:rPr>
              <a:t> 2014;64:e440-e447</a:t>
            </a:r>
          </a:p>
        </p:txBody>
      </p:sp>
    </p:spTree>
    <p:extLst>
      <p:ext uri="{BB962C8B-B14F-4D97-AF65-F5344CB8AC3E}">
        <p14:creationId xmlns:p14="http://schemas.microsoft.com/office/powerpoint/2010/main" val="12053793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p:txBody>
          <a:bodyPr/>
          <a:lstStyle/>
          <a:p>
            <a:r>
              <a:rPr lang="en-GB" sz="3200" dirty="0" smtClean="0"/>
              <a:t>Background</a:t>
            </a:r>
            <a:endParaRPr lang="en-GB" sz="3200" dirty="0"/>
          </a:p>
        </p:txBody>
      </p:sp>
      <p:sp>
        <p:nvSpPr>
          <p:cNvPr id="6" name="Content Placeholder 5"/>
          <p:cNvSpPr>
            <a:spLocks noGrp="1"/>
          </p:cNvSpPr>
          <p:nvPr>
            <p:ph idx="1"/>
          </p:nvPr>
        </p:nvSpPr>
        <p:spPr>
          <a:xfrm>
            <a:off x="302814" y="1315599"/>
            <a:ext cx="8744933" cy="2638215"/>
          </a:xfrm>
        </p:spPr>
        <p:txBody>
          <a:bodyPr/>
          <a:lstStyle/>
          <a:p>
            <a:r>
              <a:rPr lang="en-GB" dirty="0" smtClean="0"/>
              <a:t>58% of GP patients </a:t>
            </a:r>
            <a:r>
              <a:rPr lang="en-GB" dirty="0" err="1" smtClean="0"/>
              <a:t>multimorbid</a:t>
            </a:r>
            <a:r>
              <a:rPr lang="en-GB" dirty="0" smtClean="0"/>
              <a:t>, </a:t>
            </a:r>
            <a:r>
              <a:rPr lang="en-GB" dirty="0"/>
              <a:t>78% of all </a:t>
            </a:r>
            <a:r>
              <a:rPr lang="en-GB" dirty="0" smtClean="0"/>
              <a:t>consultations (Salisbury).</a:t>
            </a:r>
          </a:p>
          <a:p>
            <a:r>
              <a:rPr lang="en-GB" dirty="0" smtClean="0"/>
              <a:t>75</a:t>
            </a:r>
            <a:r>
              <a:rPr lang="en-GB" dirty="0"/>
              <a:t>% of </a:t>
            </a:r>
            <a:r>
              <a:rPr lang="en-GB" dirty="0" smtClean="0"/>
              <a:t>GP consultations covers 100 conditions (Cooke). </a:t>
            </a:r>
            <a:endParaRPr lang="en-GB" dirty="0"/>
          </a:p>
          <a:p>
            <a:r>
              <a:rPr lang="en-GB" dirty="0"/>
              <a:t>We are designing a study to explore the impact of socioeconomic inequalities in health expectancy with and without multiple morbidities. </a:t>
            </a:r>
          </a:p>
          <a:p>
            <a:r>
              <a:rPr lang="en-GB" dirty="0"/>
              <a:t>Where it is pragmatic or valid to stop including diseases from a MM study perspective? </a:t>
            </a:r>
            <a:r>
              <a:rPr lang="en-GB" dirty="0" smtClean="0"/>
              <a:t>  30 diseases captures 80% of MM burden</a:t>
            </a:r>
          </a:p>
          <a:p>
            <a:pPr marL="0" indent="0">
              <a:buNone/>
            </a:pPr>
            <a:endParaRPr lang="en-GB" dirty="0"/>
          </a:p>
          <a:p>
            <a:endParaRPr lang="en-GB" dirty="0"/>
          </a:p>
        </p:txBody>
      </p:sp>
      <p:sp>
        <p:nvSpPr>
          <p:cNvPr id="2" name="Footer Placeholder 1"/>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Background</a:t>
            </a:r>
            <a:endParaRPr lang="en-GB" dirty="0">
              <a:latin typeface="Arial" panose="020B0604020202020204" pitchFamily="34" charset="0"/>
              <a:cs typeface="Arial" panose="020B0604020202020204" pitchFamily="34"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128" y="3761873"/>
            <a:ext cx="733425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7718705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Expert advice</a:t>
            </a:r>
            <a:endParaRPr lang="en-GB" dirty="0"/>
          </a:p>
        </p:txBody>
      </p:sp>
      <p:sp>
        <p:nvSpPr>
          <p:cNvPr id="3" name="Content Placeholder 2"/>
          <p:cNvSpPr>
            <a:spLocks noGrp="1"/>
          </p:cNvSpPr>
          <p:nvPr>
            <p:ph idx="1"/>
          </p:nvPr>
        </p:nvSpPr>
        <p:spPr/>
        <p:txBody>
          <a:bodyPr/>
          <a:lstStyle/>
          <a:p>
            <a:r>
              <a:rPr lang="en-GB" sz="1800" dirty="0" smtClean="0"/>
              <a:t>“Half of GP workload is ~50 conditions, and the other half is the remaining 10,000”</a:t>
            </a:r>
          </a:p>
          <a:p>
            <a:r>
              <a:rPr lang="en-GB" sz="1800" dirty="0" smtClean="0"/>
              <a:t>“Include both the big hitters mortality wise (CVD, diabetes, cancer, COPD etc) but also less obvious conditions with really large associations with mortality (like major mental illness and learning disability)”</a:t>
            </a:r>
          </a:p>
          <a:p>
            <a:r>
              <a:rPr lang="en-GB" sz="1800" dirty="0" smtClean="0"/>
              <a:t>Select a set of conditions that are relevant to your project – since there isn’t a common agreed set </a:t>
            </a:r>
          </a:p>
          <a:p>
            <a:r>
              <a:rPr lang="en-GB" sz="1800" dirty="0" smtClean="0"/>
              <a:t>Be pragmatic, select a small list but code these really well with specialist help and learning from how others defined them</a:t>
            </a:r>
          </a:p>
          <a:p>
            <a:r>
              <a:rPr lang="en-GB" sz="1800" dirty="0" smtClean="0"/>
              <a:t>20-30 diseases would probably include 80% of MM population aged 80+</a:t>
            </a:r>
          </a:p>
          <a:p>
            <a:endParaRPr lang="en-GB" dirty="0"/>
          </a:p>
        </p:txBody>
      </p:sp>
      <p:sp>
        <p:nvSpPr>
          <p:cNvPr id="4" name="Footer Placeholder 3"/>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Which Diseases?</a:t>
            </a:r>
            <a:endParaRPr lang="en-GB" dirty="0" smtClean="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52</a:t>
            </a:fld>
            <a:endParaRPr lang="en-GB" dirty="0"/>
          </a:p>
        </p:txBody>
      </p:sp>
    </p:spTree>
    <p:extLst>
      <p:ext uri="{BB962C8B-B14F-4D97-AF65-F5344CB8AC3E}">
        <p14:creationId xmlns:p14="http://schemas.microsoft.com/office/powerpoint/2010/main" val="289552229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Disease selection issues</a:t>
            </a:r>
            <a:endParaRPr lang="en-GB" dirty="0"/>
          </a:p>
        </p:txBody>
      </p:sp>
      <p:sp>
        <p:nvSpPr>
          <p:cNvPr id="3" name="Content Placeholder 2"/>
          <p:cNvSpPr>
            <a:spLocks noGrp="1"/>
          </p:cNvSpPr>
          <p:nvPr>
            <p:ph idx="1"/>
          </p:nvPr>
        </p:nvSpPr>
        <p:spPr>
          <a:xfrm>
            <a:off x="330200" y="1447800"/>
            <a:ext cx="8489950" cy="4718051"/>
          </a:xfrm>
        </p:spPr>
        <p:txBody>
          <a:bodyPr>
            <a:normAutofit/>
          </a:bodyPr>
          <a:lstStyle/>
          <a:p>
            <a:r>
              <a:rPr lang="en-GB" sz="2000" b="1" dirty="0" smtClean="0"/>
              <a:t>Disease chronicity</a:t>
            </a:r>
          </a:p>
          <a:p>
            <a:pPr lvl="1"/>
            <a:r>
              <a:rPr lang="en-GB" sz="2000" dirty="0" smtClean="0"/>
              <a:t>Pain, depression  </a:t>
            </a:r>
          </a:p>
          <a:p>
            <a:pPr lvl="1"/>
            <a:r>
              <a:rPr lang="en-GB" sz="2000" dirty="0" smtClean="0"/>
              <a:t>short lived vs chronic - how do you deal with chronicity?</a:t>
            </a:r>
          </a:p>
          <a:p>
            <a:pPr marL="357187" lvl="1" indent="0">
              <a:buNone/>
            </a:pPr>
            <a:endParaRPr lang="en-GB" sz="2000" dirty="0" smtClean="0"/>
          </a:p>
          <a:p>
            <a:r>
              <a:rPr lang="en-GB" sz="2000" b="1" dirty="0" smtClean="0"/>
              <a:t>Changes in disease coding </a:t>
            </a:r>
            <a:r>
              <a:rPr lang="en-GB" b="1" dirty="0" smtClean="0"/>
              <a:t>and</a:t>
            </a:r>
            <a:r>
              <a:rPr lang="en-GB" sz="2000" b="1" dirty="0" smtClean="0"/>
              <a:t> practice </a:t>
            </a:r>
          </a:p>
          <a:p>
            <a:pPr lvl="1"/>
            <a:r>
              <a:rPr lang="en-GB" sz="2000" dirty="0" smtClean="0"/>
              <a:t>chronic renal failure to CKD / emphysema to COPD</a:t>
            </a:r>
          </a:p>
          <a:p>
            <a:pPr lvl="1"/>
            <a:r>
              <a:rPr lang="en-GB" sz="2000" dirty="0" smtClean="0"/>
              <a:t>QOF </a:t>
            </a:r>
            <a:r>
              <a:rPr lang="en-GB" sz="2000" dirty="0"/>
              <a:t>(positive coding influence), HIV (negative</a:t>
            </a:r>
            <a:r>
              <a:rPr lang="en-GB" sz="2000" dirty="0" smtClean="0"/>
              <a:t>)</a:t>
            </a:r>
          </a:p>
          <a:p>
            <a:pPr marL="357187" lvl="1" indent="0">
              <a:buNone/>
            </a:pPr>
            <a:endParaRPr lang="en-GB" sz="2000" dirty="0" smtClean="0"/>
          </a:p>
          <a:p>
            <a:r>
              <a:rPr lang="en-GB" sz="2000" b="1" dirty="0" smtClean="0"/>
              <a:t>Disease or risk factor?</a:t>
            </a:r>
          </a:p>
          <a:p>
            <a:pPr lvl="1"/>
            <a:r>
              <a:rPr lang="en-GB" sz="2000" dirty="0" smtClean="0"/>
              <a:t>Hypertension, frailty, obesity, hyperlipidaemia, alcohol or -ism (‘</a:t>
            </a:r>
            <a:r>
              <a:rPr lang="en-GB" sz="2000" i="1" dirty="0" smtClean="0"/>
              <a:t>intermediate risk factors</a:t>
            </a:r>
            <a:r>
              <a:rPr lang="en-GB" sz="2000" dirty="0" smtClean="0"/>
              <a:t>’ – WHO) </a:t>
            </a:r>
          </a:p>
        </p:txBody>
      </p:sp>
      <p:sp>
        <p:nvSpPr>
          <p:cNvPr id="5" name="Footer Placeholder 4"/>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Which diseases?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44005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fontScale="90000"/>
          </a:bodyPr>
          <a:lstStyle/>
          <a:p>
            <a:r>
              <a:rPr lang="en-GB" dirty="0" smtClean="0"/>
              <a:t>Multimorbidity Clusters: pattern in 65+</a:t>
            </a:r>
            <a:br>
              <a:rPr lang="en-GB" dirty="0" smtClean="0"/>
            </a:br>
            <a:endParaRPr lang="en-GB" dirty="0"/>
          </a:p>
        </p:txBody>
      </p:sp>
      <p:sp>
        <p:nvSpPr>
          <p:cNvPr id="13" name="Text Placeholder 12"/>
          <p:cNvSpPr>
            <a:spLocks noGrp="1"/>
          </p:cNvSpPr>
          <p:nvPr>
            <p:ph type="body" idx="4294967295"/>
          </p:nvPr>
        </p:nvSpPr>
        <p:spPr>
          <a:xfrm>
            <a:off x="314845" y="1334893"/>
            <a:ext cx="4040188" cy="381000"/>
          </a:xfrm>
        </p:spPr>
        <p:txBody>
          <a:bodyPr>
            <a:normAutofit/>
          </a:bodyPr>
          <a:lstStyle/>
          <a:p>
            <a:pPr marL="0" indent="0">
              <a:buNone/>
            </a:pPr>
            <a:r>
              <a:rPr lang="en-GB" sz="2000" dirty="0" smtClean="0">
                <a:solidFill>
                  <a:srgbClr val="0070C0"/>
                </a:solidFill>
              </a:rPr>
              <a:t>Men (% of population)</a:t>
            </a:r>
            <a:endParaRPr lang="en-GB" sz="2000" dirty="0">
              <a:solidFill>
                <a:srgbClr val="0070C0"/>
              </a:solidFill>
            </a:endParaRPr>
          </a:p>
        </p:txBody>
      </p:sp>
      <p:sp>
        <p:nvSpPr>
          <p:cNvPr id="14" name="Text Placeholder 13"/>
          <p:cNvSpPr>
            <a:spLocks noGrp="1"/>
          </p:cNvSpPr>
          <p:nvPr>
            <p:ph type="body" sz="quarter" idx="4294967295"/>
          </p:nvPr>
        </p:nvSpPr>
        <p:spPr>
          <a:xfrm>
            <a:off x="4684214" y="1340477"/>
            <a:ext cx="4041775" cy="381000"/>
          </a:xfrm>
        </p:spPr>
        <p:txBody>
          <a:bodyPr>
            <a:normAutofit/>
          </a:bodyPr>
          <a:lstStyle/>
          <a:p>
            <a:pPr marL="0" indent="0">
              <a:buNone/>
            </a:pPr>
            <a:r>
              <a:rPr lang="en-GB" sz="2000" dirty="0" smtClean="0">
                <a:solidFill>
                  <a:srgbClr val="FF00FF"/>
                </a:solidFill>
              </a:rPr>
              <a:t>Women (% of population)</a:t>
            </a:r>
            <a:endParaRPr lang="en-GB" sz="2000" dirty="0">
              <a:solidFill>
                <a:srgbClr val="FF00FF"/>
              </a:solidFill>
            </a:endParaRPr>
          </a:p>
        </p:txBody>
      </p:sp>
      <p:sp>
        <p:nvSpPr>
          <p:cNvPr id="15" name="Footer Placeholder 4"/>
          <p:cNvSpPr>
            <a:spLocks noGrp="1"/>
          </p:cNvSpPr>
          <p:nvPr>
            <p:ph type="ftr" sz="quarter" idx="11"/>
          </p:nvPr>
        </p:nvSpPr>
        <p:spPr>
          <a:xfrm>
            <a:off x="2460567" y="6489038"/>
            <a:ext cx="5519650" cy="249385"/>
          </a:xfrm>
        </p:spPr>
        <p:txBody>
          <a:bodyPr/>
          <a:lstStyle/>
          <a:p>
            <a:r>
              <a:rPr lang="en-GB" dirty="0" smtClean="0">
                <a:latin typeface="Arial" panose="020B0604020202020204" pitchFamily="34" charset="0"/>
                <a:cs typeface="Arial" panose="020B0604020202020204" pitchFamily="34" charset="0"/>
              </a:rPr>
              <a:t>Disease patterns – clusters by sex</a:t>
            </a:r>
            <a:endParaRPr lang="en-GB" dirty="0">
              <a:latin typeface="Arial" panose="020B0604020202020204" pitchFamily="34" charset="0"/>
              <a:cs typeface="Arial" panose="020B0604020202020204" pitchFamily="34" charset="0"/>
            </a:endParaRPr>
          </a:p>
        </p:txBody>
      </p:sp>
      <p:sp>
        <p:nvSpPr>
          <p:cNvPr id="24" name="TextBox 23"/>
          <p:cNvSpPr txBox="1"/>
          <p:nvPr/>
        </p:nvSpPr>
        <p:spPr>
          <a:xfrm>
            <a:off x="6630164" y="6156186"/>
            <a:ext cx="2017604" cy="276999"/>
          </a:xfrm>
          <a:prstGeom prst="rect">
            <a:avLst/>
          </a:prstGeom>
          <a:noFill/>
        </p:spPr>
        <p:txBody>
          <a:bodyPr wrap="none" rtlCol="0">
            <a:spAutoFit/>
          </a:bodyPr>
          <a:lstStyle/>
          <a:p>
            <a:r>
              <a:rPr lang="en-GB" sz="1200" b="1" i="1" dirty="0" err="1" smtClean="0"/>
              <a:t>Sch</a:t>
            </a:r>
            <a:r>
              <a:rPr lang="az-Cyrl-AZ" sz="1200" b="1" i="1" dirty="0" smtClean="0"/>
              <a:t>ӓ</a:t>
            </a:r>
            <a:r>
              <a:rPr lang="en-GB" sz="1200" b="1" i="1" dirty="0" err="1" smtClean="0"/>
              <a:t>fer</a:t>
            </a:r>
            <a:r>
              <a:rPr lang="en-GB" sz="1200" b="1" i="1" dirty="0" smtClean="0"/>
              <a:t> et al: PLOS One 2010</a:t>
            </a:r>
            <a:endParaRPr lang="en-GB" sz="1200" b="1" i="1" dirty="0"/>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441" y="1706034"/>
            <a:ext cx="3265084" cy="4450152"/>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74629" y="1706034"/>
            <a:ext cx="3830162" cy="4535818"/>
          </a:xfrm>
          <a:prstGeom prst="rect">
            <a:avLst/>
          </a:prstGeom>
        </p:spPr>
      </p:pic>
    </p:spTree>
    <p:extLst>
      <p:ext uri="{BB962C8B-B14F-4D97-AF65-F5344CB8AC3E}">
        <p14:creationId xmlns:p14="http://schemas.microsoft.com/office/powerpoint/2010/main" val="373015165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25395" y="87464"/>
            <a:ext cx="8229600" cy="965272"/>
          </a:xfrm>
          <a:solidFill>
            <a:srgbClr val="C00000"/>
          </a:solidFill>
        </p:spPr>
        <p:txBody>
          <a:bodyPr>
            <a:normAutofit/>
          </a:bodyPr>
          <a:lstStyle/>
          <a:p>
            <a:r>
              <a:rPr lang="en-GB" sz="2800" dirty="0">
                <a:solidFill>
                  <a:schemeClr val="bg1"/>
                </a:solidFill>
                <a:latin typeface="Arial" panose="020B0604020202020204" pitchFamily="34" charset="0"/>
                <a:cs typeface="Arial" panose="020B0604020202020204" pitchFamily="34" charset="0"/>
              </a:rPr>
              <a:t>ASMRs by deprivation quintile, 2007</a:t>
            </a:r>
            <a:br>
              <a:rPr lang="en-GB" sz="2800" dirty="0">
                <a:solidFill>
                  <a:schemeClr val="bg1"/>
                </a:solidFill>
                <a:latin typeface="Arial" panose="020B0604020202020204" pitchFamily="34" charset="0"/>
                <a:cs typeface="Arial" panose="020B0604020202020204" pitchFamily="34" charset="0"/>
              </a:rPr>
            </a:br>
            <a:r>
              <a:rPr lang="en-GB" sz="2800" dirty="0">
                <a:solidFill>
                  <a:schemeClr val="bg1"/>
                </a:solidFill>
                <a:latin typeface="Arial" panose="020B0604020202020204" pitchFamily="34" charset="0"/>
                <a:cs typeface="Arial" panose="020B0604020202020204" pitchFamily="34" charset="0"/>
              </a:rPr>
              <a:t>England vs CPRD (linked) </a:t>
            </a:r>
          </a:p>
        </p:txBody>
      </p:sp>
      <p:sp>
        <p:nvSpPr>
          <p:cNvPr id="5" name="Text Placeholder 4"/>
          <p:cNvSpPr>
            <a:spLocks noGrp="1"/>
          </p:cNvSpPr>
          <p:nvPr>
            <p:ph type="body" idx="1"/>
          </p:nvPr>
        </p:nvSpPr>
        <p:spPr>
          <a:xfrm>
            <a:off x="457200" y="980729"/>
            <a:ext cx="4040188" cy="432048"/>
          </a:xfrm>
        </p:spPr>
        <p:txBody>
          <a:bodyPr>
            <a:normAutofit/>
          </a:bodyPr>
          <a:lstStyle/>
          <a:p>
            <a:r>
              <a:rPr lang="en-GB" sz="1800" dirty="0" smtClean="0"/>
              <a:t>Males (age 25+)</a:t>
            </a:r>
            <a:endParaRPr lang="en-GB" sz="1800" dirty="0"/>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2894194484"/>
              </p:ext>
            </p:extLst>
          </p:nvPr>
        </p:nvGraphicFramePr>
        <p:xfrm>
          <a:off x="457200" y="1484313"/>
          <a:ext cx="4040188" cy="4641850"/>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 Placeholder 6"/>
          <p:cNvSpPr>
            <a:spLocks noGrp="1"/>
          </p:cNvSpPr>
          <p:nvPr>
            <p:ph type="body" sz="quarter" idx="3"/>
          </p:nvPr>
        </p:nvSpPr>
        <p:spPr>
          <a:xfrm>
            <a:off x="4572000" y="908720"/>
            <a:ext cx="4041775" cy="504056"/>
          </a:xfrm>
        </p:spPr>
        <p:txBody>
          <a:bodyPr>
            <a:normAutofit/>
          </a:bodyPr>
          <a:lstStyle/>
          <a:p>
            <a:r>
              <a:rPr lang="en-GB" sz="1800" dirty="0" smtClean="0"/>
              <a:t>Females (age 25+)</a:t>
            </a:r>
            <a:endParaRPr lang="en-GB" sz="1800" dirty="0"/>
          </a:p>
        </p:txBody>
      </p:sp>
      <p:graphicFrame>
        <p:nvGraphicFramePr>
          <p:cNvPr id="10" name="Content Placeholder 9"/>
          <p:cNvGraphicFramePr>
            <a:graphicFrameLocks noGrp="1"/>
          </p:cNvGraphicFramePr>
          <p:nvPr>
            <p:ph sz="quarter" idx="4"/>
          </p:nvPr>
        </p:nvGraphicFramePr>
        <p:xfrm>
          <a:off x="4645025" y="1484313"/>
          <a:ext cx="4041775" cy="4641850"/>
        </p:xfrm>
        <a:graphic>
          <a:graphicData uri="http://schemas.openxmlformats.org/drawingml/2006/chart">
            <c:chart xmlns:c="http://schemas.openxmlformats.org/drawingml/2006/chart" xmlns:r="http://schemas.openxmlformats.org/officeDocument/2006/relationships" r:id="rId3"/>
          </a:graphicData>
        </a:graphic>
      </p:graphicFrame>
      <p:sp>
        <p:nvSpPr>
          <p:cNvPr id="8" name="Slide Number Placeholder 7"/>
          <p:cNvSpPr>
            <a:spLocks noGrp="1"/>
          </p:cNvSpPr>
          <p:nvPr>
            <p:ph type="sldNum" sz="quarter" idx="12"/>
          </p:nvPr>
        </p:nvSpPr>
        <p:spPr/>
        <p:txBody>
          <a:bodyPr/>
          <a:lstStyle/>
          <a:p>
            <a:fld id="{92E8A8E5-DCCC-45FE-8B33-2A7ECA07F761}" type="slidenum">
              <a:rPr lang="en-GB" smtClean="0">
                <a:solidFill>
                  <a:schemeClr val="tx1"/>
                </a:solidFill>
              </a:rPr>
              <a:pPr/>
              <a:t>55</a:t>
            </a:fld>
            <a:endParaRPr lang="en-GB" dirty="0">
              <a:solidFill>
                <a:schemeClr val="tx1"/>
              </a:solidFill>
            </a:endParaRPr>
          </a:p>
        </p:txBody>
      </p:sp>
      <p:sp>
        <p:nvSpPr>
          <p:cNvPr id="11" name="Footer Placeholder 2"/>
          <p:cNvSpPr>
            <a:spLocks noGrp="1"/>
          </p:cNvSpPr>
          <p:nvPr>
            <p:ph type="ftr" sz="quarter" idx="11"/>
          </p:nvPr>
        </p:nvSpPr>
        <p:spPr>
          <a:xfrm>
            <a:off x="2460567" y="6489038"/>
            <a:ext cx="5519650" cy="249385"/>
          </a:xfrm>
          <a:solidFill>
            <a:schemeClr val="tx1"/>
          </a:solidFill>
          <a:ln>
            <a:solidFill>
              <a:schemeClr val="tx1"/>
            </a:solidFill>
          </a:ln>
        </p:spPr>
        <p:txBody>
          <a:bodyPr/>
          <a:lstStyle/>
          <a:p>
            <a:r>
              <a:rPr lang="en-GB" dirty="0" smtClean="0">
                <a:solidFill>
                  <a:schemeClr val="bg1"/>
                </a:solidFill>
                <a:latin typeface="Arial" panose="020B0604020202020204" pitchFamily="34" charset="0"/>
                <a:cs typeface="Arial" panose="020B0604020202020204" pitchFamily="34" charset="0"/>
              </a:rPr>
              <a:t>Representativeness</a:t>
            </a:r>
          </a:p>
        </p:txBody>
      </p:sp>
    </p:spTree>
    <p:extLst>
      <p:ext uri="{BB962C8B-B14F-4D97-AF65-F5344CB8AC3E}">
        <p14:creationId xmlns:p14="http://schemas.microsoft.com/office/powerpoint/2010/main" val="28665836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32663" y="1370906"/>
            <a:ext cx="2098222" cy="646331"/>
          </a:xfrm>
          <a:prstGeom prst="rect">
            <a:avLst/>
          </a:prstGeom>
          <a:noFill/>
          <a:ln>
            <a:solidFill>
              <a:schemeClr val="tx1"/>
            </a:solidFill>
          </a:ln>
        </p:spPr>
        <p:txBody>
          <a:bodyPr wrap="square" rtlCol="0">
            <a:spAutoFit/>
          </a:bodyPr>
          <a:lstStyle/>
          <a:p>
            <a:pPr lvl="0"/>
            <a:r>
              <a:rPr lang="en-GB" dirty="0"/>
              <a:t>Raw cohort data (n=1,258,845</a:t>
            </a:r>
            <a:r>
              <a:rPr lang="en-GB" dirty="0" smtClean="0"/>
              <a:t>)</a:t>
            </a:r>
            <a:endParaRPr lang="en-GB" dirty="0"/>
          </a:p>
        </p:txBody>
      </p:sp>
      <p:cxnSp>
        <p:nvCxnSpPr>
          <p:cNvPr id="6" name="Straight Arrow Connector 5"/>
          <p:cNvCxnSpPr/>
          <p:nvPr/>
        </p:nvCxnSpPr>
        <p:spPr>
          <a:xfrm>
            <a:off x="1354190" y="2036695"/>
            <a:ext cx="3406" cy="78073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54190" y="2427061"/>
            <a:ext cx="10450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2430885" y="2158920"/>
            <a:ext cx="2257426" cy="738664"/>
          </a:xfrm>
          <a:prstGeom prst="rect">
            <a:avLst/>
          </a:prstGeom>
          <a:noFill/>
        </p:spPr>
        <p:txBody>
          <a:bodyPr wrap="square" rtlCol="0">
            <a:spAutoFit/>
          </a:bodyPr>
          <a:lstStyle/>
          <a:p>
            <a:pPr lvl="0"/>
            <a:r>
              <a:rPr lang="en-GB" sz="1400" dirty="0"/>
              <a:t>Remove patients with unknown age, sex, deprivation status (n=4,297</a:t>
            </a:r>
            <a:r>
              <a:rPr lang="en-GB" sz="1400" dirty="0" smtClean="0"/>
              <a:t>)</a:t>
            </a:r>
            <a:endParaRPr lang="en-GB" sz="1400" dirty="0"/>
          </a:p>
        </p:txBody>
      </p:sp>
      <p:sp>
        <p:nvSpPr>
          <p:cNvPr id="13" name="TextBox 12"/>
          <p:cNvSpPr txBox="1"/>
          <p:nvPr/>
        </p:nvSpPr>
        <p:spPr>
          <a:xfrm>
            <a:off x="325982" y="2831018"/>
            <a:ext cx="2098222" cy="646331"/>
          </a:xfrm>
          <a:prstGeom prst="rect">
            <a:avLst/>
          </a:prstGeom>
          <a:noFill/>
          <a:ln>
            <a:solidFill>
              <a:schemeClr val="tx1"/>
            </a:solidFill>
          </a:ln>
        </p:spPr>
        <p:txBody>
          <a:bodyPr wrap="square" rtlCol="0">
            <a:spAutoFit/>
          </a:bodyPr>
          <a:lstStyle/>
          <a:p>
            <a:pPr lvl="0"/>
            <a:r>
              <a:rPr lang="en-GB" dirty="0"/>
              <a:t>Step 1 cohort data (n=1,254,548)</a:t>
            </a:r>
          </a:p>
        </p:txBody>
      </p:sp>
      <p:cxnSp>
        <p:nvCxnSpPr>
          <p:cNvPr id="15" name="Straight Arrow Connector 14"/>
          <p:cNvCxnSpPr/>
          <p:nvPr/>
        </p:nvCxnSpPr>
        <p:spPr>
          <a:xfrm>
            <a:off x="1357595" y="3712084"/>
            <a:ext cx="1045029"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2413713" y="3572885"/>
            <a:ext cx="2257426" cy="307777"/>
          </a:xfrm>
          <a:prstGeom prst="rect">
            <a:avLst/>
          </a:prstGeom>
          <a:noFill/>
        </p:spPr>
        <p:txBody>
          <a:bodyPr wrap="square" rtlCol="0">
            <a:spAutoFit/>
          </a:bodyPr>
          <a:lstStyle/>
          <a:p>
            <a:pPr lvl="0"/>
            <a:r>
              <a:rPr lang="en-GB" sz="1400" dirty="0" smtClean="0"/>
              <a:t>Remove visitors (n=346</a:t>
            </a:r>
            <a:r>
              <a:rPr lang="en-GB" sz="1400" dirty="0"/>
              <a:t>)</a:t>
            </a:r>
          </a:p>
        </p:txBody>
      </p:sp>
      <p:sp>
        <p:nvSpPr>
          <p:cNvPr id="20" name="TextBox 19"/>
          <p:cNvSpPr txBox="1"/>
          <p:nvPr/>
        </p:nvSpPr>
        <p:spPr>
          <a:xfrm>
            <a:off x="308485" y="4053982"/>
            <a:ext cx="2098222" cy="646331"/>
          </a:xfrm>
          <a:prstGeom prst="rect">
            <a:avLst/>
          </a:prstGeom>
          <a:noFill/>
          <a:ln>
            <a:solidFill>
              <a:schemeClr val="tx1"/>
            </a:solidFill>
          </a:ln>
        </p:spPr>
        <p:txBody>
          <a:bodyPr wrap="square" rtlCol="0">
            <a:spAutoFit/>
          </a:bodyPr>
          <a:lstStyle/>
          <a:p>
            <a:pPr lvl="0"/>
            <a:r>
              <a:rPr lang="en-GB" dirty="0"/>
              <a:t>Cleaned cohort data (n=1,254,202</a:t>
            </a:r>
            <a:r>
              <a:rPr lang="en-GB" dirty="0" smtClean="0"/>
              <a:t>)</a:t>
            </a:r>
            <a:endParaRPr lang="en-GB" dirty="0"/>
          </a:p>
        </p:txBody>
      </p:sp>
      <p:cxnSp>
        <p:nvCxnSpPr>
          <p:cNvPr id="30" name="Straight Arrow Connector 29"/>
          <p:cNvCxnSpPr/>
          <p:nvPr/>
        </p:nvCxnSpPr>
        <p:spPr>
          <a:xfrm>
            <a:off x="1357595" y="3490939"/>
            <a:ext cx="0" cy="56304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25982" y="5282964"/>
            <a:ext cx="2098222" cy="923330"/>
          </a:xfrm>
          <a:prstGeom prst="rect">
            <a:avLst/>
          </a:prstGeom>
          <a:noFill/>
          <a:ln>
            <a:solidFill>
              <a:schemeClr val="tx1"/>
            </a:solidFill>
          </a:ln>
        </p:spPr>
        <p:txBody>
          <a:bodyPr wrap="square" rtlCol="0">
            <a:spAutoFit/>
          </a:bodyPr>
          <a:lstStyle/>
          <a:p>
            <a:pPr lvl="0"/>
            <a:r>
              <a:rPr lang="en-GB" dirty="0" smtClean="0"/>
              <a:t>Cohort entering study in 2002 </a:t>
            </a:r>
          </a:p>
          <a:p>
            <a:pPr lvl="0"/>
            <a:r>
              <a:rPr lang="en-GB" dirty="0" smtClean="0"/>
              <a:t>(n=769,583)</a:t>
            </a:r>
            <a:endParaRPr lang="en-GB" dirty="0"/>
          </a:p>
        </p:txBody>
      </p:sp>
      <p:cxnSp>
        <p:nvCxnSpPr>
          <p:cNvPr id="33" name="Straight Arrow Connector 32"/>
          <p:cNvCxnSpPr/>
          <p:nvPr/>
        </p:nvCxnSpPr>
        <p:spPr>
          <a:xfrm>
            <a:off x="1357596" y="4693374"/>
            <a:ext cx="0" cy="5760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2460567" y="5282964"/>
            <a:ext cx="6351527" cy="923330"/>
          </a:xfrm>
          <a:prstGeom prst="rect">
            <a:avLst/>
          </a:prstGeom>
          <a:noFill/>
          <a:ln>
            <a:solidFill>
              <a:schemeClr val="tx1"/>
            </a:solidFill>
          </a:ln>
        </p:spPr>
        <p:txBody>
          <a:bodyPr wrap="square" rtlCol="0">
            <a:spAutoFit/>
          </a:bodyPr>
          <a:lstStyle/>
          <a:p>
            <a:pPr lvl="0"/>
            <a:r>
              <a:rPr lang="en-GB" dirty="0" smtClean="0"/>
              <a:t>Cohort entering study in subsequent years, on turning age 45 </a:t>
            </a:r>
          </a:p>
          <a:p>
            <a:pPr lvl="0"/>
            <a:r>
              <a:rPr lang="en-GB" dirty="0" smtClean="0"/>
              <a:t>Year:  2003 </a:t>
            </a:r>
            <a:r>
              <a:rPr lang="en-GB" dirty="0"/>
              <a:t> </a:t>
            </a:r>
            <a:r>
              <a:rPr lang="en-GB" dirty="0" smtClean="0"/>
              <a:t>2004  2005  2006</a:t>
            </a:r>
            <a:r>
              <a:rPr lang="en-GB" dirty="0"/>
              <a:t> </a:t>
            </a:r>
            <a:r>
              <a:rPr lang="en-GB" dirty="0" smtClean="0"/>
              <a:t> 2007</a:t>
            </a:r>
            <a:r>
              <a:rPr lang="en-GB" dirty="0"/>
              <a:t> </a:t>
            </a:r>
            <a:r>
              <a:rPr lang="en-GB" dirty="0" smtClean="0"/>
              <a:t> 2008</a:t>
            </a:r>
            <a:r>
              <a:rPr lang="en-GB" dirty="0"/>
              <a:t> </a:t>
            </a:r>
            <a:r>
              <a:rPr lang="en-GB" dirty="0" smtClean="0"/>
              <a:t> 2009  2010 (Q1)</a:t>
            </a:r>
            <a:endParaRPr lang="en-GB" dirty="0"/>
          </a:p>
          <a:p>
            <a:pPr lvl="0"/>
            <a:r>
              <a:rPr lang="en-GB" dirty="0"/>
              <a:t> </a:t>
            </a:r>
            <a:r>
              <a:rPr lang="en-GB" dirty="0" smtClean="0"/>
              <a:t>n≈      63k</a:t>
            </a:r>
            <a:r>
              <a:rPr lang="en-GB" dirty="0"/>
              <a:t> </a:t>
            </a:r>
            <a:r>
              <a:rPr lang="en-GB" dirty="0" smtClean="0"/>
              <a:t>   58k     62k     </a:t>
            </a:r>
            <a:r>
              <a:rPr lang="en-GB" dirty="0" err="1" smtClean="0"/>
              <a:t>62k</a:t>
            </a:r>
            <a:r>
              <a:rPr lang="en-GB" dirty="0" smtClean="0"/>
              <a:t>    65k</a:t>
            </a:r>
            <a:r>
              <a:rPr lang="en-GB" dirty="0"/>
              <a:t> </a:t>
            </a:r>
            <a:r>
              <a:rPr lang="en-GB" dirty="0" smtClean="0"/>
              <a:t>    71k     69k    35k</a:t>
            </a:r>
            <a:endParaRPr lang="en-GB" dirty="0"/>
          </a:p>
        </p:txBody>
      </p:sp>
      <p:cxnSp>
        <p:nvCxnSpPr>
          <p:cNvPr id="42" name="Straight Arrow Connector 41"/>
          <p:cNvCxnSpPr/>
          <p:nvPr/>
        </p:nvCxnSpPr>
        <p:spPr>
          <a:xfrm>
            <a:off x="1486894" y="4700313"/>
            <a:ext cx="3455809" cy="58265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Title 1"/>
          <p:cNvSpPr>
            <a:spLocks noGrp="1"/>
          </p:cNvSpPr>
          <p:nvPr>
            <p:ph type="title"/>
          </p:nvPr>
        </p:nvSpPr>
        <p:spPr>
          <a:xfrm>
            <a:off x="308485" y="-5873"/>
            <a:ext cx="7886700" cy="821248"/>
          </a:xfrm>
        </p:spPr>
        <p:txBody>
          <a:bodyPr>
            <a:normAutofit fontScale="90000"/>
          </a:bodyPr>
          <a:lstStyle/>
          <a:p>
            <a:r>
              <a:rPr lang="en-GB" sz="2800" b="1" dirty="0" smtClean="0">
                <a:latin typeface="Arial" panose="020B0604020202020204" pitchFamily="34" charset="0"/>
                <a:cs typeface="Arial" panose="020B0604020202020204" pitchFamily="34" charset="0"/>
              </a:rPr>
              <a:t>First </a:t>
            </a:r>
            <a:r>
              <a:rPr lang="en-GB" sz="2800" b="1" dirty="0" smtClean="0"/>
              <a:t>Cut </a:t>
            </a:r>
            <a:r>
              <a:rPr lang="en-GB" sz="2800" b="1" dirty="0" smtClean="0">
                <a:latin typeface="Arial" panose="020B0604020202020204" pitchFamily="34" charset="0"/>
                <a:cs typeface="Arial" panose="020B0604020202020204" pitchFamily="34" charset="0"/>
              </a:rPr>
              <a:t>Data Cleaning Flowchart – Cohort Dataset</a:t>
            </a:r>
            <a:endParaRPr lang="en-GB" sz="28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56</a:t>
            </a:fld>
            <a:endParaRPr lang="en-GB" dirty="0"/>
          </a:p>
        </p:txBody>
      </p:sp>
    </p:spTree>
    <p:extLst>
      <p:ext uri="{BB962C8B-B14F-4D97-AF65-F5344CB8AC3E}">
        <p14:creationId xmlns:p14="http://schemas.microsoft.com/office/powerpoint/2010/main" val="3716103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23084" y="131861"/>
            <a:ext cx="7950858" cy="493291"/>
          </a:xfrm>
        </p:spPr>
        <p:txBody>
          <a:bodyPr>
            <a:noAutofit/>
          </a:bodyPr>
          <a:lstStyle/>
          <a:p>
            <a:r>
              <a:rPr lang="en-GB" sz="2400" b="1" dirty="0" smtClean="0">
                <a:latin typeface="Arial" panose="020B0604020202020204" pitchFamily="34" charset="0"/>
                <a:cs typeface="Arial" panose="020B0604020202020204" pitchFamily="34" charset="0"/>
              </a:rPr>
              <a:t>Prevalence rates across ages – Coronary Heart Disease</a:t>
            </a:r>
            <a:endParaRPr lang="en-GB" sz="24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57</a:t>
            </a:fld>
            <a:endParaRPr lang="en-GB" dirty="0"/>
          </a:p>
        </p:txBody>
      </p:sp>
      <p:sp>
        <p:nvSpPr>
          <p:cNvPr id="7" name="TextBox 6"/>
          <p:cNvSpPr txBox="1"/>
          <p:nvPr/>
        </p:nvSpPr>
        <p:spPr>
          <a:xfrm>
            <a:off x="4416421" y="1495659"/>
            <a:ext cx="4279835" cy="2031325"/>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CPRD </a:t>
            </a:r>
            <a:r>
              <a:rPr lang="en-GB" dirty="0">
                <a:latin typeface="Arial" panose="020B0604020202020204" pitchFamily="34" charset="0"/>
                <a:cs typeface="Arial" panose="020B0604020202020204" pitchFamily="34" charset="0"/>
              </a:rPr>
              <a:t>rates are </a:t>
            </a:r>
            <a:r>
              <a:rPr lang="en-GB" dirty="0" smtClean="0">
                <a:latin typeface="Arial" panose="020B0604020202020204" pitchFamily="34" charset="0"/>
                <a:cs typeface="Arial" panose="020B0604020202020204" pitchFamily="34" charset="0"/>
              </a:rPr>
              <a:t>very similar to </a:t>
            </a:r>
            <a:r>
              <a:rPr lang="en-GB" dirty="0" err="1" smtClean="0">
                <a:latin typeface="Arial" panose="020B0604020202020204" pitchFamily="34" charset="0"/>
                <a:cs typeface="Arial" panose="020B0604020202020204" pitchFamily="34" charset="0"/>
              </a:rPr>
              <a:t>HSfE</a:t>
            </a:r>
            <a:r>
              <a:rPr lang="en-GB" dirty="0" smtClean="0">
                <a:latin typeface="Arial" panose="020B0604020202020204" pitchFamily="34" charset="0"/>
                <a:cs typeface="Arial" panose="020B0604020202020204" pitchFamily="34" charset="0"/>
              </a:rPr>
              <a:t> rates </a:t>
            </a:r>
            <a:r>
              <a:rPr lang="en-GB" dirty="0">
                <a:latin typeface="Arial" panose="020B0604020202020204" pitchFamily="34" charset="0"/>
                <a:cs typeface="Arial" panose="020B0604020202020204" pitchFamily="34" charset="0"/>
              </a:rPr>
              <a:t>across sex and </a:t>
            </a:r>
            <a:r>
              <a:rPr lang="en-GB" dirty="0" smtClean="0">
                <a:latin typeface="Arial" panose="020B0604020202020204" pitchFamily="34" charset="0"/>
                <a:cs typeface="Arial" panose="020B0604020202020204" pitchFamily="34" charset="0"/>
              </a:rPr>
              <a:t>age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Source: Health Survey for England 2006: Cardiovascular Disease and Risk Factors</a:t>
            </a:r>
            <a:endParaRPr lang="en-GB" i="1"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nvPr>
        </p:nvGraphicFramePr>
        <p:xfrm>
          <a:off x="223083" y="1306405"/>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223083" y="3826405"/>
          <a:ext cx="4050000" cy="25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7643497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3048" y="120572"/>
            <a:ext cx="8559671" cy="493291"/>
          </a:xfrm>
        </p:spPr>
        <p:txBody>
          <a:bodyPr>
            <a:noAutofit/>
          </a:bodyPr>
          <a:lstStyle/>
          <a:p>
            <a:r>
              <a:rPr lang="en-GB" sz="2800" b="1" dirty="0" smtClean="0">
                <a:latin typeface="Arial" panose="020B0604020202020204" pitchFamily="34" charset="0"/>
                <a:cs typeface="Arial" panose="020B0604020202020204" pitchFamily="34" charset="0"/>
              </a:rPr>
              <a:t>Incidence rates across ages – Heart Failure </a:t>
            </a:r>
            <a:endParaRPr lang="en-GB" sz="28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58</a:t>
            </a:fld>
            <a:endParaRPr lang="en-GB" dirty="0"/>
          </a:p>
        </p:txBody>
      </p:sp>
      <p:sp>
        <p:nvSpPr>
          <p:cNvPr id="9" name="TextBox 8"/>
          <p:cNvSpPr txBox="1"/>
          <p:nvPr/>
        </p:nvSpPr>
        <p:spPr>
          <a:xfrm>
            <a:off x="4391707" y="1446232"/>
            <a:ext cx="3998531" cy="4247317"/>
          </a:xfrm>
          <a:prstGeom prst="rect">
            <a:avLst/>
          </a:prstGeom>
          <a:noFill/>
        </p:spPr>
        <p:txBody>
          <a:bodyPr wrap="square" rtlCol="0">
            <a:spAutoFit/>
          </a:bodyPr>
          <a:lstStyle/>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err="1" smtClean="0">
                <a:latin typeface="Arial" panose="020B0604020202020204" pitchFamily="34" charset="0"/>
                <a:cs typeface="Arial" panose="020B0604020202020204" pitchFamily="34" charset="0"/>
              </a:rPr>
              <a:t>Johanssen</a:t>
            </a:r>
            <a:r>
              <a:rPr lang="en-GB" dirty="0" smtClean="0">
                <a:latin typeface="Arial" panose="020B0604020202020204" pitchFamily="34" charset="0"/>
                <a:cs typeface="Arial" panose="020B0604020202020204" pitchFamily="34" charset="0"/>
              </a:rPr>
              <a:t> et al CPRD rates may be slightly higher than our</a:t>
            </a:r>
            <a:r>
              <a:rPr lang="en-GB" dirty="0" smtClean="0">
                <a:solidFill>
                  <a:srgbClr val="FF0000"/>
                </a:solidFill>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CPRD rates, as the CPRD data referenced is for all UK</a:t>
            </a:r>
          </a:p>
          <a:p>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However, the patterns by age and sex are very similar (despite </a:t>
            </a:r>
            <a:r>
              <a:rPr lang="en-GB" dirty="0" err="1" smtClean="0">
                <a:latin typeface="Arial" panose="020B0604020202020204" pitchFamily="34" charset="0"/>
                <a:cs typeface="Arial" panose="020B0604020202020204" pitchFamily="34" charset="0"/>
              </a:rPr>
              <a:t>Johannsen’s</a:t>
            </a:r>
            <a:r>
              <a:rPr lang="en-GB" dirty="0" smtClean="0">
                <a:latin typeface="Arial" panose="020B0604020202020204" pitchFamily="34" charset="0"/>
                <a:cs typeface="Arial" panose="020B0604020202020204" pitchFamily="34" charset="0"/>
              </a:rPr>
              <a:t> being 6 years earlier)</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Source: </a:t>
            </a:r>
            <a:r>
              <a:rPr lang="en-GB" i="1" dirty="0" err="1" smtClean="0">
                <a:latin typeface="Arial" panose="020B0604020202020204" pitchFamily="34" charset="0"/>
                <a:cs typeface="Arial" panose="020B0604020202020204" pitchFamily="34" charset="0"/>
              </a:rPr>
              <a:t>Johanssen</a:t>
            </a:r>
            <a:r>
              <a:rPr lang="en-GB" i="1" dirty="0" smtClean="0">
                <a:latin typeface="Arial" panose="020B0604020202020204" pitchFamily="34" charset="0"/>
                <a:cs typeface="Arial" panose="020B0604020202020204" pitchFamily="34" charset="0"/>
              </a:rPr>
              <a:t> et al, analysis of UK </a:t>
            </a:r>
            <a:r>
              <a:rPr lang="en-GB" i="1" dirty="0">
                <a:latin typeface="Arial" panose="020B0604020202020204" pitchFamily="34" charset="0"/>
                <a:cs typeface="Arial" panose="020B0604020202020204" pitchFamily="34" charset="0"/>
              </a:rPr>
              <a:t>C</a:t>
            </a:r>
            <a:r>
              <a:rPr lang="en-GB" i="1" dirty="0" smtClean="0">
                <a:latin typeface="Arial" panose="020B0604020202020204" pitchFamily="34" charset="0"/>
                <a:cs typeface="Arial" panose="020B0604020202020204" pitchFamily="34" charset="0"/>
              </a:rPr>
              <a:t>PRD data in 1996 </a:t>
            </a:r>
            <a:endParaRPr lang="en-GB" i="1"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183049" y="1316978"/>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183049" y="3836978"/>
          <a:ext cx="4050000" cy="25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600319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99306" y="120572"/>
            <a:ext cx="8559671" cy="493291"/>
          </a:xfrm>
        </p:spPr>
        <p:txBody>
          <a:bodyPr>
            <a:noAutofit/>
          </a:bodyPr>
          <a:lstStyle/>
          <a:p>
            <a:r>
              <a:rPr lang="en-GB" sz="2800" b="1" dirty="0" smtClean="0">
                <a:latin typeface="Arial" panose="020B0604020202020204" pitchFamily="34" charset="0"/>
                <a:cs typeface="Arial" panose="020B0604020202020204" pitchFamily="34" charset="0"/>
              </a:rPr>
              <a:t>Prevalence rates across ages – Heart Failure</a:t>
            </a:r>
            <a:endParaRPr lang="en-GB" sz="28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59</a:t>
            </a:fld>
            <a:endParaRPr lang="en-GB" dirty="0"/>
          </a:p>
        </p:txBody>
      </p:sp>
      <p:sp>
        <p:nvSpPr>
          <p:cNvPr id="7" name="TextBox 6"/>
          <p:cNvSpPr txBox="1"/>
          <p:nvPr/>
        </p:nvSpPr>
        <p:spPr>
          <a:xfrm>
            <a:off x="4416420" y="1495660"/>
            <a:ext cx="3912034" cy="286232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CPRD </a:t>
            </a:r>
            <a:r>
              <a:rPr lang="en-GB" dirty="0">
                <a:latin typeface="Arial" panose="020B0604020202020204" pitchFamily="34" charset="0"/>
                <a:cs typeface="Arial" panose="020B0604020202020204" pitchFamily="34" charset="0"/>
              </a:rPr>
              <a:t>rates are </a:t>
            </a:r>
            <a:r>
              <a:rPr lang="en-GB" dirty="0" smtClean="0">
                <a:latin typeface="Arial" panose="020B0604020202020204" pitchFamily="34" charset="0"/>
                <a:cs typeface="Arial" panose="020B0604020202020204" pitchFamily="34" charset="0"/>
              </a:rPr>
              <a:t>very similar to </a:t>
            </a:r>
            <a:r>
              <a:rPr lang="en-GB" dirty="0">
                <a:latin typeface="Arial" panose="020B0604020202020204" pitchFamily="34" charset="0"/>
                <a:cs typeface="Arial" panose="020B0604020202020204" pitchFamily="34" charset="0"/>
              </a:rPr>
              <a:t>BHF’s analysis of </a:t>
            </a:r>
            <a:r>
              <a:rPr lang="en-GB" dirty="0" smtClean="0">
                <a:latin typeface="Arial" panose="020B0604020202020204" pitchFamily="34" charset="0"/>
                <a:cs typeface="Arial" panose="020B0604020202020204" pitchFamily="34" charset="0"/>
              </a:rPr>
              <a:t>CPRD rates </a:t>
            </a:r>
            <a:r>
              <a:rPr lang="en-GB" dirty="0">
                <a:latin typeface="Arial" panose="020B0604020202020204" pitchFamily="34" charset="0"/>
                <a:cs typeface="Arial" panose="020B0604020202020204" pitchFamily="34" charset="0"/>
              </a:rPr>
              <a:t>across sex and </a:t>
            </a:r>
            <a:r>
              <a:rPr lang="en-GB" dirty="0" smtClean="0">
                <a:latin typeface="Arial" panose="020B0604020202020204" pitchFamily="34" charset="0"/>
                <a:cs typeface="Arial" panose="020B0604020202020204" pitchFamily="34" charset="0"/>
              </a:rPr>
              <a:t>age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Source: British Heart Foundation (BHF) CHD Statistics, 2010 edition: analysis of CPRD 2009 England data</a:t>
            </a:r>
            <a:endParaRPr lang="en-GB" i="1" dirty="0">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nvPr>
        </p:nvGraphicFramePr>
        <p:xfrm>
          <a:off x="199307" y="1337403"/>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hart 9"/>
          <p:cNvGraphicFramePr>
            <a:graphicFrameLocks/>
          </p:cNvGraphicFramePr>
          <p:nvPr>
            <p:extLst/>
          </p:nvPr>
        </p:nvGraphicFramePr>
        <p:xfrm>
          <a:off x="199307" y="3857403"/>
          <a:ext cx="4050000" cy="25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07262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Concepts and Definitions</a:t>
            </a:r>
            <a:endParaRPr lang="en-GB" dirty="0"/>
          </a:p>
        </p:txBody>
      </p:sp>
      <p:sp>
        <p:nvSpPr>
          <p:cNvPr id="3" name="Content Placeholder 2"/>
          <p:cNvSpPr>
            <a:spLocks noGrp="1"/>
          </p:cNvSpPr>
          <p:nvPr>
            <p:ph idx="1"/>
          </p:nvPr>
        </p:nvSpPr>
        <p:spPr/>
        <p:txBody>
          <a:bodyPr/>
          <a:lstStyle/>
          <a:p>
            <a:r>
              <a:rPr lang="en-GB" dirty="0" smtClean="0"/>
              <a:t>What is </a:t>
            </a:r>
            <a:r>
              <a:rPr lang="en-GB" dirty="0" err="1" smtClean="0"/>
              <a:t>Multimorbidity</a:t>
            </a:r>
            <a:r>
              <a:rPr lang="en-GB" dirty="0" smtClean="0"/>
              <a:t> (MM)? </a:t>
            </a:r>
          </a:p>
          <a:p>
            <a:pPr lvl="1"/>
            <a:r>
              <a:rPr lang="en-GB" dirty="0" smtClean="0"/>
              <a:t>“ the co-occurrence of two or more </a:t>
            </a:r>
            <a:r>
              <a:rPr lang="en-GB" u="sng" dirty="0" smtClean="0"/>
              <a:t>chronic conditions </a:t>
            </a:r>
            <a:r>
              <a:rPr lang="en-GB" dirty="0" smtClean="0"/>
              <a:t>within one person </a:t>
            </a:r>
            <a:r>
              <a:rPr lang="en-GB" i="1" dirty="0" smtClean="0"/>
              <a:t>without specifying an index condition</a:t>
            </a:r>
            <a:r>
              <a:rPr lang="en-GB" dirty="0" smtClean="0"/>
              <a:t>”</a:t>
            </a:r>
          </a:p>
          <a:p>
            <a:pPr lvl="1"/>
            <a:r>
              <a:rPr lang="en-GB" dirty="0" smtClean="0"/>
              <a:t>A chronic condition/disease is a “health problem that requires </a:t>
            </a:r>
            <a:r>
              <a:rPr lang="en-GB" i="1" u="sng" dirty="0" smtClean="0"/>
              <a:t>management over a period of years </a:t>
            </a:r>
            <a:r>
              <a:rPr lang="en-GB" i="1" dirty="0" smtClean="0"/>
              <a:t>or decades</a:t>
            </a:r>
            <a:r>
              <a:rPr lang="en-GB" dirty="0" smtClean="0"/>
              <a:t>” (WHO)</a:t>
            </a:r>
          </a:p>
          <a:p>
            <a:pPr lvl="1"/>
            <a:r>
              <a:rPr lang="en-GB" dirty="0" err="1" smtClean="0"/>
              <a:t>Dept</a:t>
            </a:r>
            <a:r>
              <a:rPr lang="en-GB" dirty="0" smtClean="0"/>
              <a:t> of Health defines long-term conditions or chronic diseases as those for which there is currently </a:t>
            </a:r>
            <a:r>
              <a:rPr lang="en-GB" i="1" u="sng" dirty="0" smtClean="0"/>
              <a:t>no cure</a:t>
            </a:r>
            <a:r>
              <a:rPr lang="en-GB" dirty="0"/>
              <a:t>.</a:t>
            </a:r>
            <a:endParaRPr lang="en-GB" dirty="0" smtClean="0"/>
          </a:p>
          <a:p>
            <a:r>
              <a:rPr lang="en-GB" dirty="0" smtClean="0"/>
              <a:t>How is it different from co-morbidity?</a:t>
            </a:r>
          </a:p>
          <a:p>
            <a:pPr lvl="1"/>
            <a:r>
              <a:rPr lang="en-GB" dirty="0" smtClean="0"/>
              <a:t>No consensus on definition </a:t>
            </a:r>
          </a:p>
          <a:p>
            <a:pPr lvl="1"/>
            <a:r>
              <a:rPr lang="en-GB" dirty="0" smtClean="0"/>
              <a:t>Most often defined in relation to a </a:t>
            </a:r>
            <a:r>
              <a:rPr lang="en-GB" i="1" dirty="0" smtClean="0"/>
              <a:t>specific index condition </a:t>
            </a:r>
            <a:r>
              <a:rPr lang="en-GB" dirty="0" smtClean="0"/>
              <a:t>of interest, made more complicated by the existence of additional diseases that coexist; or which may occur over the clinical course of the index condition (</a:t>
            </a:r>
            <a:r>
              <a:rPr lang="en-GB" i="1" dirty="0" smtClean="0"/>
              <a:t>Feinstein</a:t>
            </a:r>
            <a:r>
              <a:rPr lang="en-GB" dirty="0" smtClean="0"/>
              <a:t>).</a:t>
            </a:r>
            <a:endParaRPr lang="en-GB" dirty="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Concepts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6</a:t>
            </a:fld>
            <a:endParaRPr lang="en-GB"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187572" y="131861"/>
            <a:ext cx="8559671" cy="493291"/>
          </a:xfrm>
        </p:spPr>
        <p:txBody>
          <a:bodyPr>
            <a:noAutofit/>
          </a:bodyPr>
          <a:lstStyle/>
          <a:p>
            <a:r>
              <a:rPr lang="en-GB" sz="2800" b="1" dirty="0" smtClean="0">
                <a:latin typeface="Arial" panose="020B0604020202020204" pitchFamily="34" charset="0"/>
                <a:cs typeface="Arial" panose="020B0604020202020204" pitchFamily="34" charset="0"/>
              </a:rPr>
              <a:t>Incidence rates across ages – Cancer</a:t>
            </a:r>
            <a:endParaRPr lang="en-GB" sz="28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60</a:t>
            </a:fld>
            <a:endParaRPr lang="en-GB" dirty="0"/>
          </a:p>
        </p:txBody>
      </p:sp>
      <p:sp>
        <p:nvSpPr>
          <p:cNvPr id="9" name="TextBox 8"/>
          <p:cNvSpPr txBox="1"/>
          <p:nvPr/>
        </p:nvSpPr>
        <p:spPr>
          <a:xfrm>
            <a:off x="4521454" y="1446232"/>
            <a:ext cx="3785918" cy="2585323"/>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CPRD </a:t>
            </a:r>
            <a:r>
              <a:rPr lang="en-GB" dirty="0">
                <a:latin typeface="Arial" panose="020B0604020202020204" pitchFamily="34" charset="0"/>
                <a:cs typeface="Arial" panose="020B0604020202020204" pitchFamily="34" charset="0"/>
              </a:rPr>
              <a:t>rates </a:t>
            </a:r>
            <a:r>
              <a:rPr lang="en-GB" dirty="0" smtClean="0">
                <a:latin typeface="Arial" panose="020B0604020202020204" pitchFamily="34" charset="0"/>
                <a:cs typeface="Arial" panose="020B0604020202020204" pitchFamily="34" charset="0"/>
              </a:rPr>
              <a:t>are broadly similar to, but higher than, ONS Cancer registration rates across </a:t>
            </a:r>
            <a:r>
              <a:rPr lang="en-GB" dirty="0">
                <a:latin typeface="Arial" panose="020B0604020202020204" pitchFamily="34" charset="0"/>
                <a:cs typeface="Arial" panose="020B0604020202020204" pitchFamily="34" charset="0"/>
              </a:rPr>
              <a:t>sex and </a:t>
            </a:r>
            <a:r>
              <a:rPr lang="en-GB" dirty="0" smtClean="0">
                <a:latin typeface="Arial" panose="020B0604020202020204" pitchFamily="34" charset="0"/>
                <a:cs typeface="Arial" panose="020B0604020202020204" pitchFamily="34" charset="0"/>
              </a:rPr>
              <a:t>age, 2006</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i="1" dirty="0" smtClean="0">
                <a:latin typeface="Arial" panose="020B0604020202020204" pitchFamily="34" charset="0"/>
                <a:cs typeface="Arial" panose="020B0604020202020204" pitchFamily="34" charset="0"/>
              </a:rPr>
              <a:t>Source: </a:t>
            </a:r>
            <a:r>
              <a:rPr lang="en-GB" i="1" dirty="0">
                <a:latin typeface="Arial" panose="020B0604020202020204" pitchFamily="34" charset="0"/>
                <a:cs typeface="Arial" panose="020B0604020202020204" pitchFamily="34" charset="0"/>
              </a:rPr>
              <a:t>ONS Cancer statistics </a:t>
            </a:r>
            <a:r>
              <a:rPr lang="en-GB" i="1" dirty="0" smtClean="0">
                <a:latin typeface="Arial" panose="020B0604020202020204" pitchFamily="34" charset="0"/>
                <a:cs typeface="Arial" panose="020B0604020202020204" pitchFamily="34" charset="0"/>
              </a:rPr>
              <a:t>registrations for England, 2006</a:t>
            </a:r>
            <a:endParaRPr lang="en-GB" i="1" dirty="0">
              <a:latin typeface="Arial" panose="020B0604020202020204" pitchFamily="34" charset="0"/>
              <a:cs typeface="Arial" panose="020B0604020202020204" pitchFamily="34" charset="0"/>
            </a:endParaRPr>
          </a:p>
        </p:txBody>
      </p:sp>
      <p:graphicFrame>
        <p:nvGraphicFramePr>
          <p:cNvPr id="10" name="Chart 9"/>
          <p:cNvGraphicFramePr>
            <a:graphicFrameLocks/>
          </p:cNvGraphicFramePr>
          <p:nvPr>
            <p:extLst/>
          </p:nvPr>
        </p:nvGraphicFramePr>
        <p:xfrm>
          <a:off x="187573" y="1314428"/>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nvPr>
        </p:nvGraphicFramePr>
        <p:xfrm>
          <a:off x="187573" y="3834428"/>
          <a:ext cx="4050000" cy="25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0925647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290588" y="131861"/>
            <a:ext cx="7883353" cy="493291"/>
          </a:xfrm>
        </p:spPr>
        <p:txBody>
          <a:bodyPr>
            <a:noAutofit/>
          </a:bodyPr>
          <a:lstStyle/>
          <a:p>
            <a:r>
              <a:rPr lang="en-GB" sz="2800" b="1" dirty="0" smtClean="0">
                <a:latin typeface="Arial" panose="020B0604020202020204" pitchFamily="34" charset="0"/>
                <a:cs typeface="Arial" panose="020B0604020202020204" pitchFamily="34" charset="0"/>
              </a:rPr>
              <a:t>Prevalence rates across ages – Atrial Fibrillation</a:t>
            </a:r>
            <a:endParaRPr lang="en-GB" sz="2800" b="1" dirty="0">
              <a:latin typeface="Arial" panose="020B0604020202020204" pitchFamily="34" charset="0"/>
              <a:cs typeface="Arial" panose="020B0604020202020204" pitchFamily="34" charset="0"/>
            </a:endParaRPr>
          </a:p>
        </p:txBody>
      </p:sp>
      <p:sp>
        <p:nvSpPr>
          <p:cNvPr id="2" name="Footer Placeholder 1"/>
          <p:cNvSpPr>
            <a:spLocks noGrp="1"/>
          </p:cNvSpPr>
          <p:nvPr>
            <p:ph type="ftr" sz="quarter" idx="11"/>
          </p:nvPr>
        </p:nvSpPr>
        <p:spPr/>
        <p:txBody>
          <a:bodyPr/>
          <a:lstStyle/>
          <a:p>
            <a:r>
              <a:rPr lang="en-GB" smtClean="0">
                <a:latin typeface="Arial" panose="020B0604020202020204" pitchFamily="34" charset="0"/>
                <a:cs typeface="Arial" panose="020B0604020202020204" pitchFamily="34" charset="0"/>
              </a:rPr>
              <a:t>Analysis</a:t>
            </a:r>
            <a:endParaRPr lang="en-GB" dirty="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3"/>
          </p:nvPr>
        </p:nvSpPr>
        <p:spPr/>
        <p:txBody>
          <a:bodyPr/>
          <a:lstStyle/>
          <a:p>
            <a:fld id="{92E8A8E5-DCCC-45FE-8B33-2A7ECA07F761}" type="slidenum">
              <a:rPr lang="en-GB" smtClean="0"/>
              <a:pPr/>
              <a:t>61</a:t>
            </a:fld>
            <a:endParaRPr lang="en-GB" dirty="0"/>
          </a:p>
        </p:txBody>
      </p:sp>
      <p:sp>
        <p:nvSpPr>
          <p:cNvPr id="9" name="TextBox 8"/>
          <p:cNvSpPr txBox="1"/>
          <p:nvPr/>
        </p:nvSpPr>
        <p:spPr>
          <a:xfrm>
            <a:off x="4373799" y="1417935"/>
            <a:ext cx="3869051" cy="5355312"/>
          </a:xfrm>
          <a:prstGeom prst="rect">
            <a:avLst/>
          </a:prstGeom>
          <a:noFill/>
        </p:spPr>
        <p:txBody>
          <a:bodyPr wrap="square" rtlCol="0">
            <a:spAutoFit/>
          </a:bodyPr>
          <a:lstStyle/>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CPRD rates are significantly higher than BHF rates across sex and age</a:t>
            </a:r>
          </a:p>
          <a:p>
            <a:pPr marL="285750" indent="-285750">
              <a:buFont typeface="Arial" panose="020B0604020202020204" pitchFamily="34" charset="0"/>
              <a:buChar char="•"/>
            </a:pPr>
            <a:endParaRPr lang="en-GB"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We expect them to be more similar, as CPRD is a historic snapshot of CPRD. Is there scope for disease definition differences?</a:t>
            </a:r>
          </a:p>
          <a:p>
            <a:pPr marL="285750" indent="-285750">
              <a:buFont typeface="Arial" panose="020B0604020202020204" pitchFamily="34" charset="0"/>
              <a:buChar char="•"/>
            </a:pPr>
            <a:endParaRPr lang="en-GB" dirty="0" smtClean="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GB" dirty="0" smtClean="0">
                <a:latin typeface="Arial" panose="020B0604020202020204" pitchFamily="34" charset="0"/>
                <a:cs typeface="Arial" panose="020B0604020202020204" pitchFamily="34" charset="0"/>
              </a:rPr>
              <a:t>4 year difference between sources – should not see a large drop in prevalence</a:t>
            </a:r>
          </a:p>
          <a:p>
            <a:pPr marL="285750" indent="-285750">
              <a:buFont typeface="Arial" panose="020B0604020202020204" pitchFamily="34" charset="0"/>
              <a:buChar char="•"/>
            </a:pPr>
            <a:endParaRPr lang="en-GB" dirty="0">
              <a:solidFill>
                <a:srgbClr val="FF0000"/>
              </a:solidFill>
              <a:latin typeface="Arial" panose="020B0604020202020204" pitchFamily="34" charset="0"/>
              <a:cs typeface="Arial" panose="020B0604020202020204" pitchFamily="34" charset="0"/>
            </a:endParaRPr>
          </a:p>
          <a:p>
            <a:r>
              <a:rPr lang="en-GB" i="1" dirty="0">
                <a:latin typeface="Arial" panose="020B0604020202020204" pitchFamily="34" charset="0"/>
                <a:cs typeface="Arial" panose="020B0604020202020204" pitchFamily="34" charset="0"/>
              </a:rPr>
              <a:t>Source: British Heart Foundation Cardiovascular Disease Statistics 2014 report: analysis of CPRD GOLD 2013 data extract</a:t>
            </a:r>
          </a:p>
          <a:p>
            <a:pPr marL="285750" indent="-285750">
              <a:buFont typeface="Arial" panose="020B0604020202020204" pitchFamily="34" charset="0"/>
              <a:buChar char="•"/>
            </a:pPr>
            <a:endParaRPr lang="en-GB" dirty="0" smtClean="0">
              <a:solidFill>
                <a:srgbClr val="FF0000"/>
              </a:solidFill>
              <a:latin typeface="Arial" panose="020B0604020202020204" pitchFamily="34" charset="0"/>
              <a:cs typeface="Arial" panose="020B0604020202020204" pitchFamily="34" charset="0"/>
            </a:endParaRPr>
          </a:p>
        </p:txBody>
      </p:sp>
      <p:graphicFrame>
        <p:nvGraphicFramePr>
          <p:cNvPr id="8" name="Chart 7"/>
          <p:cNvGraphicFramePr>
            <a:graphicFrameLocks/>
          </p:cNvGraphicFramePr>
          <p:nvPr>
            <p:extLst>
              <p:ext uri="{D42A27DB-BD31-4B8C-83A1-F6EECF244321}">
                <p14:modId xmlns:p14="http://schemas.microsoft.com/office/powerpoint/2010/main" val="895118211"/>
              </p:ext>
            </p:extLst>
          </p:nvPr>
        </p:nvGraphicFramePr>
        <p:xfrm>
          <a:off x="218065" y="1327976"/>
          <a:ext cx="405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a:graphicFrameLocks/>
          </p:cNvGraphicFramePr>
          <p:nvPr>
            <p:extLst>
              <p:ext uri="{D42A27DB-BD31-4B8C-83A1-F6EECF244321}">
                <p14:modId xmlns:p14="http://schemas.microsoft.com/office/powerpoint/2010/main" val="3509180823"/>
              </p:ext>
            </p:extLst>
          </p:nvPr>
        </p:nvGraphicFramePr>
        <p:xfrm>
          <a:off x="218065" y="3847976"/>
          <a:ext cx="4050000" cy="252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12077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Overlapping concepts of ill-health</a:t>
            </a:r>
            <a:endParaRPr lang="en-GB" dirty="0"/>
          </a:p>
        </p:txBody>
      </p:sp>
      <p:sp>
        <p:nvSpPr>
          <p:cNvPr id="3" name="Content Placeholder 2"/>
          <p:cNvSpPr>
            <a:spLocks noGrp="1"/>
          </p:cNvSpPr>
          <p:nvPr>
            <p:ph idx="1"/>
          </p:nvPr>
        </p:nvSpPr>
        <p:spPr>
          <a:xfrm>
            <a:off x="314846" y="1604356"/>
            <a:ext cx="7975714" cy="4472247"/>
          </a:xfrm>
        </p:spPr>
        <p:txBody>
          <a:bodyPr/>
          <a:lstStyle/>
          <a:p>
            <a:r>
              <a:rPr lang="en-GB" dirty="0" smtClean="0"/>
              <a:t>Long term </a:t>
            </a:r>
            <a:r>
              <a:rPr lang="en-GB" i="1" dirty="0" smtClean="0"/>
              <a:t>conditions</a:t>
            </a:r>
            <a:r>
              <a:rPr lang="en-GB" dirty="0" smtClean="0"/>
              <a:t> (less restrictive than term ‘diseases’, </a:t>
            </a:r>
            <a:r>
              <a:rPr lang="en-GB" dirty="0" err="1" smtClean="0"/>
              <a:t>eg</a:t>
            </a:r>
            <a:r>
              <a:rPr lang="en-GB" dirty="0" smtClean="0"/>
              <a:t> includes ‘pain’)</a:t>
            </a:r>
          </a:p>
          <a:p>
            <a:r>
              <a:rPr lang="en-GB" dirty="0" smtClean="0"/>
              <a:t>Non-communicable diseases (</a:t>
            </a:r>
            <a:r>
              <a:rPr lang="en-GB" i="1" dirty="0"/>
              <a:t>non-infectious</a:t>
            </a:r>
            <a:r>
              <a:rPr lang="en-GB" dirty="0"/>
              <a:t> or </a:t>
            </a:r>
            <a:r>
              <a:rPr lang="en-GB" i="1" dirty="0" smtClean="0"/>
              <a:t>non-transmissible</a:t>
            </a:r>
            <a:r>
              <a:rPr lang="en-GB" dirty="0" smtClean="0"/>
              <a:t>: overlap strongly with, but are distinct from, chronic diseases, </a:t>
            </a:r>
            <a:r>
              <a:rPr lang="en-GB" dirty="0" err="1" smtClean="0"/>
              <a:t>eg</a:t>
            </a:r>
            <a:r>
              <a:rPr lang="en-GB" dirty="0" smtClean="0"/>
              <a:t> HIV/AIDS may require long term care but are </a:t>
            </a:r>
            <a:r>
              <a:rPr lang="en-GB" i="1" dirty="0" smtClean="0"/>
              <a:t>not</a:t>
            </a:r>
            <a:r>
              <a:rPr lang="en-GB" dirty="0" smtClean="0"/>
              <a:t> NCDs)</a:t>
            </a:r>
          </a:p>
          <a:p>
            <a:r>
              <a:rPr lang="en-GB" dirty="0" smtClean="0"/>
              <a:t>Chronic diseases (‘impaired normal functioning typically </a:t>
            </a:r>
            <a:r>
              <a:rPr lang="en-GB" dirty="0"/>
              <a:t>manifested by distinguishing signs and </a:t>
            </a:r>
            <a:r>
              <a:rPr lang="en-GB" dirty="0" smtClean="0"/>
              <a:t>symptoms’)</a:t>
            </a:r>
          </a:p>
          <a:p>
            <a:r>
              <a:rPr lang="en-GB" dirty="0"/>
              <a:t>Geriatric </a:t>
            </a:r>
            <a:r>
              <a:rPr lang="en-GB" dirty="0" smtClean="0"/>
              <a:t>syndromes (‘accumulated </a:t>
            </a:r>
            <a:r>
              <a:rPr lang="en-GB" dirty="0"/>
              <a:t>effects of impairments in multiple </a:t>
            </a:r>
            <a:r>
              <a:rPr lang="en-GB" dirty="0" smtClean="0"/>
              <a:t>systems associated with falls, incontinence, weight loss, sensory deficits – but no consensus definition’)</a:t>
            </a:r>
            <a:endParaRPr lang="en-GB" dirty="0"/>
          </a:p>
        </p:txBody>
      </p:sp>
      <p:sp>
        <p:nvSpPr>
          <p:cNvPr id="4" name="Footer Placeholder 3"/>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Concepts</a:t>
            </a:r>
            <a:endParaRPr lang="en-GB" dirty="0">
              <a:latin typeface="Arial" panose="020B0604020202020204" pitchFamily="34" charset="0"/>
              <a:cs typeface="Arial" panose="020B0604020202020204" pitchFamily="34" charset="0"/>
            </a:endParaRPr>
          </a:p>
        </p:txBody>
      </p:sp>
      <p:sp>
        <p:nvSpPr>
          <p:cNvPr id="5" name="Slide Number Placeholder 4"/>
          <p:cNvSpPr>
            <a:spLocks noGrp="1"/>
          </p:cNvSpPr>
          <p:nvPr>
            <p:ph type="sldNum" sz="quarter" idx="13"/>
          </p:nvPr>
        </p:nvSpPr>
        <p:spPr/>
        <p:txBody>
          <a:bodyPr/>
          <a:lstStyle/>
          <a:p>
            <a:fld id="{92E8A8E5-DCCC-45FE-8B33-2A7ECA07F761}" type="slidenum">
              <a:rPr lang="en-GB" smtClean="0"/>
              <a:pPr/>
              <a:t>7</a:t>
            </a:fld>
            <a:endParaRPr lang="en-GB" dirty="0"/>
          </a:p>
        </p:txBody>
      </p:sp>
    </p:spTree>
    <p:extLst>
      <p:ext uri="{BB962C8B-B14F-4D97-AF65-F5344CB8AC3E}">
        <p14:creationId xmlns:p14="http://schemas.microsoft.com/office/powerpoint/2010/main" val="368185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45" y="0"/>
            <a:ext cx="7856566" cy="1262130"/>
          </a:xfrm>
        </p:spPr>
        <p:txBody>
          <a:bodyPr>
            <a:normAutofit/>
          </a:bodyPr>
          <a:lstStyle/>
          <a:p>
            <a:r>
              <a:rPr lang="en-GB" dirty="0"/>
              <a:t>Scotland: prevalence of MM (2+ out of 40 conditions) by </a:t>
            </a:r>
            <a:r>
              <a:rPr lang="en-GB" b="1" dirty="0" smtClean="0"/>
              <a:t>age</a:t>
            </a:r>
            <a:endParaRPr lang="en-GB" sz="1600" b="1" dirty="0"/>
          </a:p>
        </p:txBody>
      </p:sp>
      <p:sp>
        <p:nvSpPr>
          <p:cNvPr id="3" name="Footer Placeholder 2"/>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Background - MM patterns by age</a:t>
            </a:r>
            <a:endParaRPr lang="en-GB" dirty="0">
              <a:latin typeface="Arial" panose="020B0604020202020204" pitchFamily="34" charset="0"/>
              <a:cs typeface="Arial" panose="020B0604020202020204" pitchFamily="34" charset="0"/>
            </a:endParaRPr>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5357" y="1503947"/>
            <a:ext cx="6703283" cy="449287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xnSp>
        <p:nvCxnSpPr>
          <p:cNvPr id="8" name="Straight Connector 7"/>
          <p:cNvCxnSpPr/>
          <p:nvPr/>
        </p:nvCxnSpPr>
        <p:spPr>
          <a:xfrm flipH="1">
            <a:off x="6245482" y="1503947"/>
            <a:ext cx="0" cy="38657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517840" y="3277203"/>
            <a:ext cx="4727642" cy="0"/>
          </a:xfrm>
          <a:prstGeom prst="line">
            <a:avLst/>
          </a:prstGeom>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635000" y="5979212"/>
            <a:ext cx="7620000" cy="502147"/>
          </a:xfrm>
          <a:prstGeom prst="rect">
            <a:avLst/>
          </a:prstGeom>
        </p:spPr>
        <p:txBody>
          <a:bodyPr/>
          <a:lstStyle/>
          <a:p>
            <a:r>
              <a:rPr lang="en-US" sz="1000" dirty="0" smtClean="0">
                <a:latin typeface="Arial"/>
              </a:rPr>
              <a:t>Karen </a:t>
            </a:r>
            <a:r>
              <a:rPr lang="en-US" sz="1000" dirty="0">
                <a:latin typeface="Arial"/>
              </a:rPr>
              <a:t>Barnett, Stewart W Mercer, Michael </a:t>
            </a:r>
            <a:r>
              <a:rPr lang="en-US" sz="1000" dirty="0" err="1">
                <a:latin typeface="Arial"/>
              </a:rPr>
              <a:t>Norbury</a:t>
            </a:r>
            <a:r>
              <a:rPr lang="en-US" sz="1000" dirty="0">
                <a:latin typeface="Arial"/>
              </a:rPr>
              <a:t>, Graham Watt, Sally </a:t>
            </a:r>
            <a:r>
              <a:rPr lang="en-US" sz="1000" dirty="0" err="1">
                <a:latin typeface="Arial"/>
              </a:rPr>
              <a:t>Wyke</a:t>
            </a:r>
            <a:r>
              <a:rPr lang="en-US" sz="1000" dirty="0">
                <a:latin typeface="Arial"/>
              </a:rPr>
              <a:t>,  Bruce Guthrie</a:t>
            </a:r>
          </a:p>
          <a:p>
            <a:r>
              <a:rPr lang="en-US" sz="1000" b="1" i="0" baseline="0" dirty="0" smtClean="0">
                <a:latin typeface="Arial"/>
              </a:rPr>
              <a:t>Epidemiology </a:t>
            </a:r>
            <a:r>
              <a:rPr lang="en-US" sz="1000" b="1" i="0" baseline="0" dirty="0">
                <a:latin typeface="Arial"/>
              </a:rPr>
              <a:t>of multimorbidity and implications for health care, research, and medical education: a cross-sectional </a:t>
            </a:r>
            <a:r>
              <a:rPr lang="en-US" sz="1000" b="1" i="0" baseline="0" dirty="0" smtClean="0">
                <a:latin typeface="Arial"/>
              </a:rPr>
              <a:t>study,</a:t>
            </a:r>
            <a:r>
              <a:rPr lang="en-US" sz="1000" i="1" dirty="0">
                <a:latin typeface="Arial"/>
              </a:rPr>
              <a:t> Lancet</a:t>
            </a:r>
            <a:r>
              <a:rPr lang="en-US" sz="1000" dirty="0">
                <a:latin typeface="Arial"/>
              </a:rPr>
              <a:t>, Volume 380, Issue 9836, </a:t>
            </a:r>
            <a:r>
              <a:rPr lang="en-US" sz="1000" b="1" dirty="0">
                <a:latin typeface="Arial"/>
              </a:rPr>
              <a:t>2012</a:t>
            </a:r>
            <a:r>
              <a:rPr lang="en-US" sz="1000" dirty="0">
                <a:latin typeface="Arial"/>
              </a:rPr>
              <a:t>, 37–43</a:t>
            </a:r>
          </a:p>
          <a:p>
            <a:endParaRPr lang="en-US" sz="1000" b="1" i="0" baseline="0" dirty="0">
              <a:latin typeface="Arial"/>
            </a:endParaRPr>
          </a:p>
        </p:txBody>
      </p:sp>
    </p:spTree>
    <p:extLst>
      <p:ext uri="{BB962C8B-B14F-4D97-AF65-F5344CB8AC3E}">
        <p14:creationId xmlns:p14="http://schemas.microsoft.com/office/powerpoint/2010/main" val="32969913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219199" y="1450615"/>
            <a:ext cx="5626873" cy="3819883"/>
          </a:xfrm>
          <a:prstGeom prst="rect">
            <a:avLst/>
          </a:prstGeom>
        </p:spPr>
      </p:pic>
      <p:sp>
        <p:nvSpPr>
          <p:cNvPr id="5" name="TextBox 4"/>
          <p:cNvSpPr txBox="1"/>
          <p:nvPr/>
        </p:nvSpPr>
        <p:spPr>
          <a:xfrm>
            <a:off x="635000" y="5270499"/>
            <a:ext cx="7620000" cy="502147"/>
          </a:xfrm>
          <a:prstGeom prst="rect">
            <a:avLst/>
          </a:prstGeom>
        </p:spPr>
        <p:txBody>
          <a:bodyPr/>
          <a:lstStyle/>
          <a:p>
            <a:r>
              <a:rPr lang="en-US" sz="1000" dirty="0" smtClean="0">
                <a:latin typeface="Arial"/>
              </a:rPr>
              <a:t>Karen </a:t>
            </a:r>
            <a:r>
              <a:rPr lang="en-US" sz="1000" dirty="0">
                <a:latin typeface="Arial"/>
              </a:rPr>
              <a:t>Barnett, Stewart W Mercer, Michael </a:t>
            </a:r>
            <a:r>
              <a:rPr lang="en-US" sz="1000" dirty="0" err="1">
                <a:latin typeface="Arial"/>
              </a:rPr>
              <a:t>Norbury</a:t>
            </a:r>
            <a:r>
              <a:rPr lang="en-US" sz="1000" dirty="0">
                <a:latin typeface="Arial"/>
              </a:rPr>
              <a:t>, Graham Watt, Sally </a:t>
            </a:r>
            <a:r>
              <a:rPr lang="en-US" sz="1000" dirty="0" err="1">
                <a:latin typeface="Arial"/>
              </a:rPr>
              <a:t>Wyke</a:t>
            </a:r>
            <a:r>
              <a:rPr lang="en-US" sz="1000" dirty="0">
                <a:latin typeface="Arial"/>
              </a:rPr>
              <a:t>,  Bruce Guthrie</a:t>
            </a:r>
          </a:p>
          <a:p>
            <a:r>
              <a:rPr lang="en-US" sz="1000" b="1" i="0" baseline="0" dirty="0" smtClean="0">
                <a:latin typeface="Arial"/>
              </a:rPr>
              <a:t>Epidemiology </a:t>
            </a:r>
            <a:r>
              <a:rPr lang="en-US" sz="1000" b="1" i="0" baseline="0" dirty="0">
                <a:latin typeface="Arial"/>
              </a:rPr>
              <a:t>of multimorbidity and implications for health care, research, and medical education: a cross-sectional </a:t>
            </a:r>
            <a:r>
              <a:rPr lang="en-US" sz="1000" b="1" i="0" baseline="0" dirty="0" smtClean="0">
                <a:latin typeface="Arial"/>
              </a:rPr>
              <a:t>study,</a:t>
            </a:r>
            <a:r>
              <a:rPr lang="en-US" sz="1000" i="1" dirty="0">
                <a:latin typeface="Arial"/>
              </a:rPr>
              <a:t> Lancet</a:t>
            </a:r>
            <a:r>
              <a:rPr lang="en-US" sz="1000" dirty="0">
                <a:latin typeface="Arial"/>
              </a:rPr>
              <a:t>, Volume 380, Issue 9836, </a:t>
            </a:r>
            <a:r>
              <a:rPr lang="en-US" sz="1000" b="1" dirty="0">
                <a:latin typeface="Arial"/>
              </a:rPr>
              <a:t>2012</a:t>
            </a:r>
            <a:r>
              <a:rPr lang="en-US" sz="1000" dirty="0">
                <a:latin typeface="Arial"/>
              </a:rPr>
              <a:t>, 37–43</a:t>
            </a:r>
          </a:p>
          <a:p>
            <a:endParaRPr lang="en-US" sz="1000" b="1" i="0" baseline="0" dirty="0">
              <a:latin typeface="Arial"/>
            </a:endParaRPr>
          </a:p>
        </p:txBody>
      </p:sp>
      <p:sp>
        <p:nvSpPr>
          <p:cNvPr id="7" name="Title 6"/>
          <p:cNvSpPr>
            <a:spLocks noGrp="1"/>
          </p:cNvSpPr>
          <p:nvPr>
            <p:ph type="title"/>
          </p:nvPr>
        </p:nvSpPr>
        <p:spPr/>
        <p:txBody>
          <a:bodyPr>
            <a:normAutofit/>
          </a:bodyPr>
          <a:lstStyle/>
          <a:p>
            <a:r>
              <a:rPr lang="en-GB" dirty="0" smtClean="0"/>
              <a:t>Scotland: prevalence of MM by age &amp; </a:t>
            </a:r>
            <a:r>
              <a:rPr lang="en-GB" b="1" dirty="0" smtClean="0"/>
              <a:t>deprivation</a:t>
            </a:r>
            <a:r>
              <a:rPr lang="en-GB" dirty="0" smtClean="0"/>
              <a:t> </a:t>
            </a:r>
            <a:endParaRPr lang="en-GB" dirty="0"/>
          </a:p>
        </p:txBody>
      </p:sp>
      <p:sp>
        <p:nvSpPr>
          <p:cNvPr id="3" name="Footer Placeholder 2"/>
          <p:cNvSpPr>
            <a:spLocks noGrp="1"/>
          </p:cNvSpPr>
          <p:nvPr>
            <p:ph type="ftr" sz="quarter" idx="11"/>
          </p:nvPr>
        </p:nvSpPr>
        <p:spPr/>
        <p:txBody>
          <a:bodyPr/>
          <a:lstStyle/>
          <a:p>
            <a:r>
              <a:rPr lang="en-GB" dirty="0" smtClean="0">
                <a:latin typeface="Arial" panose="020B0604020202020204" pitchFamily="34" charset="0"/>
                <a:cs typeface="Arial" panose="020B0604020202020204" pitchFamily="34" charset="0"/>
              </a:rPr>
              <a:t>Background- MM patterns by deprivation</a:t>
            </a:r>
            <a:endParaRPr lang="en-GB"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3"/>
          </p:nvPr>
        </p:nvSpPr>
        <p:spPr/>
        <p:txBody>
          <a:bodyPr/>
          <a:lstStyle/>
          <a:p>
            <a:fld id="{92E8A8E5-DCCC-45FE-8B33-2A7ECA07F761}" type="slidenum">
              <a:rPr lang="en-GB" smtClean="0"/>
              <a:pPr/>
              <a:t>9</a:t>
            </a:fld>
            <a:endParaRPr lang="en-GB" dirty="0"/>
          </a:p>
        </p:txBody>
      </p:sp>
    </p:spTree>
    <p:extLst>
      <p:ext uri="{BB962C8B-B14F-4D97-AF65-F5344CB8AC3E}">
        <p14:creationId xmlns:p14="http://schemas.microsoft.com/office/powerpoint/2010/main" val="3767893799"/>
      </p:ext>
    </p:extLst>
  </p:cSld>
  <p:clrMapOvr>
    <a:masterClrMapping/>
  </p:clrMapOvr>
  <p:timing>
    <p:tnLst>
      <p:par>
        <p:cTn id="1" dur="indefinite" restart="never" nodeType="tmRoot"/>
      </p:par>
    </p:tnLst>
  </p:timing>
</p:sld>
</file>

<file path=ppt/theme/theme1.xml><?xml version="1.0" encoding="utf-8"?>
<a:theme xmlns:a="http://schemas.openxmlformats.org/drawingml/2006/main" name="NIHR CLAHRC North Thames PP Template for Researchers">
  <a:themeElements>
    <a:clrScheme name="NIHR">
      <a:dk1>
        <a:sysClr val="windowText" lastClr="000000"/>
      </a:dk1>
      <a:lt1>
        <a:sysClr val="window" lastClr="FFFFFF"/>
      </a:lt1>
      <a:dk2>
        <a:srgbClr val="0091FF"/>
      </a:dk2>
      <a:lt2>
        <a:srgbClr val="E7E6E6"/>
      </a:lt2>
      <a:accent1>
        <a:srgbClr val="C40000"/>
      </a:accent1>
      <a:accent2>
        <a:srgbClr val="FF6600"/>
      </a:accent2>
      <a:accent3>
        <a:srgbClr val="91C4FF"/>
      </a:accent3>
      <a:accent4>
        <a:srgbClr val="66C433"/>
      </a:accent4>
      <a:accent5>
        <a:srgbClr val="330091"/>
      </a:accent5>
      <a:accent6>
        <a:srgbClr val="910066"/>
      </a:accent6>
      <a:hlink>
        <a:srgbClr val="1A1A1A"/>
      </a:hlink>
      <a:folHlink>
        <a:srgbClr val="D2D2D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6264</TotalTime>
  <Words>4756</Words>
  <Application>Microsoft Office PowerPoint</Application>
  <PresentationFormat>On-screen Show (4:3)</PresentationFormat>
  <Paragraphs>696</Paragraphs>
  <Slides>61</Slides>
  <Notes>21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61</vt:i4>
      </vt:variant>
    </vt:vector>
  </HeadingPairs>
  <TitlesOfParts>
    <vt:vector size="69" baseType="lpstr">
      <vt:lpstr>Arial</vt:lpstr>
      <vt:lpstr>Calibri</vt:lpstr>
      <vt:lpstr>Calibri Light</vt:lpstr>
      <vt:lpstr>Frutiger CE 55 Roman</vt:lpstr>
      <vt:lpstr>msgothic</vt:lpstr>
      <vt:lpstr>Times New Roman</vt:lpstr>
      <vt:lpstr>Wingdings</vt:lpstr>
      <vt:lpstr>NIHR CLAHRC North Thames PP Template for Researchers</vt:lpstr>
      <vt:lpstr>UCL Multimorbidity Project “Socioeconomic inequalities in health expectancy with and without multiple morbidities”  Madhavi Bajekal, PhD  CEPAR, UNSW Sydney, 7th March 2016</vt:lpstr>
      <vt:lpstr>Project essentials</vt:lpstr>
      <vt:lpstr>Advisory Group Membership</vt:lpstr>
      <vt:lpstr>Overview</vt:lpstr>
      <vt:lpstr>Context</vt:lpstr>
      <vt:lpstr>Concepts and Definitions</vt:lpstr>
      <vt:lpstr>Overlapping concepts of ill-health</vt:lpstr>
      <vt:lpstr>Scotland: prevalence of MM (2+ out of 40 conditions) by age</vt:lpstr>
      <vt:lpstr>Scotland: prevalence of MM by age &amp; deprivation </vt:lpstr>
      <vt:lpstr>Multimorbidity and socioeconomic disadvantage at older ages</vt:lpstr>
      <vt:lpstr>Project Aims  </vt:lpstr>
      <vt:lpstr>‘Big Data’ – linked Electronic Health Records</vt:lpstr>
      <vt:lpstr>PowerPoint Presentation</vt:lpstr>
      <vt:lpstr>Cohort specification</vt:lpstr>
      <vt:lpstr>Research Methods</vt:lpstr>
      <vt:lpstr>Multistate survival model</vt:lpstr>
      <vt:lpstr>Our MSM model</vt:lpstr>
      <vt:lpstr>MSM model assumptions</vt:lpstr>
      <vt:lpstr>Mock-up of MSM-ELECT output  eg Inequalities in LE@45 by years spent in different health states</vt:lpstr>
      <vt:lpstr>Mock-up of MSM-ELECT output  eg life expectancy by age, split into years healthy, 1 disease and 2+ diseases for affluent men aged 45-80</vt:lpstr>
      <vt:lpstr>Multimorbidity Clusters: pattern in 65+ </vt:lpstr>
      <vt:lpstr>Classification of MM clusters</vt:lpstr>
      <vt:lpstr>Disease clusters – our approach</vt:lpstr>
      <vt:lpstr>Operational challenge: Which diseases to include?</vt:lpstr>
      <vt:lpstr>PowerPoint Presentation</vt:lpstr>
      <vt:lpstr>Issues – which diseases?</vt:lpstr>
      <vt:lpstr>Selection criteria and literature review</vt:lpstr>
      <vt:lpstr>Selection Process – diseases in-scope</vt:lpstr>
      <vt:lpstr>Expert panel </vt:lpstr>
      <vt:lpstr>List of diseases in-scope (30)</vt:lpstr>
      <vt:lpstr>CPRD representativeness by deprivation</vt:lpstr>
      <vt:lpstr>CPRD – overall numbers </vt:lpstr>
      <vt:lpstr>Population sampling fraction 2007,  by age and sex</vt:lpstr>
      <vt:lpstr>Population sampling fraction in CPRD-linked practices by age and deprivation quintile</vt:lpstr>
      <vt:lpstr>Age-standardised mortality rates by deprivation quintile, 2007. England vs linked CPRD  </vt:lpstr>
      <vt:lpstr>Provisional comments on CPRD representativeness by deprivation analysis</vt:lpstr>
      <vt:lpstr>Project Deliverables </vt:lpstr>
      <vt:lpstr>Deliverables: flow chart</vt:lpstr>
      <vt:lpstr> Discussion and questions</vt:lpstr>
      <vt:lpstr>Project Funding &amp; Disclaimer</vt:lpstr>
      <vt:lpstr>What is an NIHR CLAHRC?</vt:lpstr>
      <vt:lpstr>Stay in touch with NIHR CLAHRC North Thames </vt:lpstr>
      <vt:lpstr>Spares</vt:lpstr>
      <vt:lpstr>Project timeline </vt:lpstr>
      <vt:lpstr>Example of phenotyping AF in CPRD</vt:lpstr>
      <vt:lpstr>GP consultation rates – 2005 (Q-research)</vt:lpstr>
      <vt:lpstr>References</vt:lpstr>
      <vt:lpstr>Linking deaths and diseases – CPRD deaths: number of mentions Most affluent Males, 45+</vt:lpstr>
      <vt:lpstr>Case study: Male, 75-79, Deprivation Q3 (middle quintile)</vt:lpstr>
      <vt:lpstr>Multimorbidity burden and SES</vt:lpstr>
      <vt:lpstr>Background</vt:lpstr>
      <vt:lpstr>Expert advice</vt:lpstr>
      <vt:lpstr>Disease selection issues</vt:lpstr>
      <vt:lpstr>Multimorbidity Clusters: pattern in 65+ </vt:lpstr>
      <vt:lpstr>ASMRs by deprivation quintile, 2007 England vs CPRD (linked) </vt:lpstr>
      <vt:lpstr>First Cut Data Cleaning Flowchart – Cohort Dataset</vt:lpstr>
      <vt:lpstr>Prevalence rates across ages – Coronary Heart Disease</vt:lpstr>
      <vt:lpstr>Incidence rates across ages – Heart Failure </vt:lpstr>
      <vt:lpstr>Prevalence rates across ages – Heart Failure</vt:lpstr>
      <vt:lpstr>Incidence rates across ages – Cancer</vt:lpstr>
      <vt:lpstr>Prevalence rates across ages – Atrial Fibrillation</vt:lpstr>
    </vt:vector>
  </TitlesOfParts>
  <Company>UCL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UCL Multimorbidity project</dc:title>
  <dc:creator>Madhavi Bajekal</dc:creator>
  <cp:lastModifiedBy>Maddy</cp:lastModifiedBy>
  <cp:revision>373</cp:revision>
  <cp:lastPrinted>2015-12-03T16:16:47Z</cp:lastPrinted>
  <dcterms:created xsi:type="dcterms:W3CDTF">2014-10-14T13:10:22Z</dcterms:created>
  <dcterms:modified xsi:type="dcterms:W3CDTF">2016-04-04T22:07:54Z</dcterms:modified>
</cp:coreProperties>
</file>