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59" r:id="rId3"/>
    <p:sldId id="261" r:id="rId4"/>
    <p:sldId id="263" r:id="rId5"/>
    <p:sldId id="262" r:id="rId6"/>
    <p:sldId id="264" r:id="rId7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rien Pals" initials="KP" lastIdx="3" clrIdx="0">
    <p:extLst/>
  </p:cmAuthor>
  <p:cmAuthor id="2" name="Bianca Meesen" initials="BM" lastIdx="3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2" autoAdjust="0"/>
    <p:restoredTop sz="94394" autoAdjust="0"/>
  </p:normalViewPr>
  <p:slideViewPr>
    <p:cSldViewPr snapToGrid="0" showGuides="1">
      <p:cViewPr>
        <p:scale>
          <a:sx n="79" d="100"/>
          <a:sy n="79" d="100"/>
        </p:scale>
        <p:origin x="-86" y="-58"/>
      </p:cViewPr>
      <p:guideLst>
        <p:guide orient="horz" pos="2183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9954661230719355"/>
          <c:y val="2.7628701890064267E-2"/>
          <c:w val="0.47168495394865056"/>
          <c:h val="0.8511156778620094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E7E6E6">
                <a:lumMod val="25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Stimulate standardisation of imaging reports &amp; development of software</c:v>
                </c:pt>
                <c:pt idx="1">
                  <c:v>Improve image acquisition &amp; analysis techniques for measuring lesion load and brain atrophy, especially for within-patient follow-up</c:v>
                </c:pt>
                <c:pt idx="2">
                  <c:v>Stimulate studies aiming at characterising brain recovery mechanisms in MS in order to generate novel hypotheses for potential targets or modes of intervention</c:v>
                </c:pt>
                <c:pt idx="3">
                  <c:v>Stimulate studies aiming to correlate MRI outcomes with clinical outcomes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33</c:v>
                </c:pt>
                <c:pt idx="1">
                  <c:v>30</c:v>
                </c:pt>
                <c:pt idx="2">
                  <c:v>19</c:v>
                </c:pt>
                <c:pt idx="3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7416448"/>
        <c:axId val="27417984"/>
      </c:barChart>
      <c:catAx>
        <c:axId val="274164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417984"/>
        <c:crosses val="autoZero"/>
        <c:auto val="1"/>
        <c:lblAlgn val="ctr"/>
        <c:lblOffset val="100"/>
        <c:noMultiLvlLbl val="0"/>
      </c:catAx>
      <c:valAx>
        <c:axId val="274179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baseline="0" dirty="0" smtClean="0"/>
                  <a:t>Distribution of priorities among attendants (%)</a:t>
                </a:r>
                <a:endParaRPr lang="en-GB" sz="1600" baseline="0" dirty="0"/>
              </a:p>
            </c:rich>
          </c:tx>
          <c:layout>
            <c:manualLayout>
              <c:xMode val="edge"/>
              <c:yMode val="edge"/>
              <c:x val="0.52905926750753884"/>
              <c:y val="0.9476938824395536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416448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733195857431539"/>
          <c:y val="2.7628701890064267E-2"/>
          <c:w val="0.48640928405105333"/>
          <c:h val="0.8511156778620094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2">
                <a:lumMod val="2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Evaluate appropriateness of Tx at individual patient level</c:v>
                </c:pt>
                <c:pt idx="1">
                  <c:v>Evaluate whether combination Tx of DMDs with different MOAs can enhance reponse (while still being safe)</c:v>
                </c:pt>
                <c:pt idx="2">
                  <c:v>Reach consensus on clear definitions of clinically relevant Tx response</c:v>
                </c:pt>
                <c:pt idx="3">
                  <c:v>Validate correlation between biomarkers and Tx response/AEs</c:v>
                </c:pt>
                <c:pt idx="4">
                  <c:v>Validate association between biomarkers and risk of disability progression</c:v>
                </c:pt>
                <c:pt idx="5">
                  <c:v>Further explore and validate patient preference profiles</c:v>
                </c:pt>
                <c:pt idx="6">
                  <c:v>Further validate the readout of OCT for studying within-patient changes of neurodegeneration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22</c:v>
                </c:pt>
                <c:pt idx="1">
                  <c:v>19</c:v>
                </c:pt>
                <c:pt idx="2">
                  <c:v>19</c:v>
                </c:pt>
                <c:pt idx="3">
                  <c:v>18</c:v>
                </c:pt>
                <c:pt idx="4">
                  <c:v>15</c:v>
                </c:pt>
                <c:pt idx="5">
                  <c:v>6</c:v>
                </c:pt>
                <c:pt idx="6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7755648"/>
        <c:axId val="27757184"/>
      </c:barChart>
      <c:catAx>
        <c:axId val="277556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757184"/>
        <c:crosses val="autoZero"/>
        <c:auto val="1"/>
        <c:lblAlgn val="ctr"/>
        <c:lblOffset val="100"/>
        <c:noMultiLvlLbl val="0"/>
      </c:catAx>
      <c:valAx>
        <c:axId val="277571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baseline="0" dirty="0" smtClean="0"/>
                  <a:t>Distribution of priorities among attendants (%)</a:t>
                </a:r>
                <a:endParaRPr lang="en-GB" sz="1600" baseline="0" dirty="0"/>
              </a:p>
            </c:rich>
          </c:tx>
          <c:layout>
            <c:manualLayout>
              <c:xMode val="edge"/>
              <c:yMode val="edge"/>
              <c:x val="0.5807721732515736"/>
              <c:y val="0.9435820192446516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755648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Years to progression</c:v>
                </c:pt>
                <c:pt idx="1">
                  <c:v>PML</c:v>
                </c:pt>
                <c:pt idx="2">
                  <c:v>Liver failure</c:v>
                </c:pt>
                <c:pt idx="3">
                  <c:v>Leukaemia</c:v>
                </c:pt>
                <c:pt idx="4">
                  <c:v>Relapse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0.27</c:v>
                </c:pt>
                <c:pt idx="1">
                  <c:v>0.23</c:v>
                </c:pt>
                <c:pt idx="2">
                  <c:v>0.2</c:v>
                </c:pt>
                <c:pt idx="3">
                  <c:v>0.18</c:v>
                </c:pt>
                <c:pt idx="4">
                  <c:v>0.12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7692416"/>
        <c:axId val="27720320"/>
      </c:barChart>
      <c:catAx>
        <c:axId val="276924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BE" sz="2400" dirty="0" smtClean="0"/>
                  <a:t>Treatment </a:t>
                </a:r>
                <a:r>
                  <a:rPr lang="nl-BE" sz="2400" dirty="0" err="1" smtClean="0"/>
                  <a:t>attribute</a:t>
                </a:r>
                <a:endParaRPr lang="nl-BE" sz="24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720320"/>
        <c:crosses val="autoZero"/>
        <c:auto val="1"/>
        <c:lblAlgn val="ctr"/>
        <c:lblOffset val="100"/>
        <c:noMultiLvlLbl val="0"/>
      </c:catAx>
      <c:valAx>
        <c:axId val="27720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BE" sz="2400" dirty="0" err="1" smtClean="0"/>
                  <a:t>Relative</a:t>
                </a:r>
                <a:r>
                  <a:rPr lang="nl-BE" sz="2400" dirty="0" smtClean="0"/>
                  <a:t> </a:t>
                </a:r>
                <a:r>
                  <a:rPr lang="nl-BE" sz="2400" dirty="0" err="1" smtClean="0"/>
                  <a:t>importance</a:t>
                </a:r>
                <a:endParaRPr lang="nl-BE" sz="24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692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A4DC0-DD2D-45B3-B226-38A0198AE7E8}" type="datetimeFigureOut">
              <a:rPr lang="nl-BE" smtClean="0"/>
              <a:t>24/08/2016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13368-51B1-45C8-A4A5-67D1F4988DD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69317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13368-51B1-45C8-A4A5-67D1F4988DD9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82190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err="1" smtClean="0">
                <a:latin typeface="+mn-lt"/>
                <a:cs typeface="Calibri"/>
              </a:rPr>
              <a:t>Early</a:t>
            </a:r>
            <a:r>
              <a:rPr lang="nl-BE" dirty="0" smtClean="0">
                <a:latin typeface="+mn-lt"/>
                <a:cs typeface="Calibri"/>
              </a:rPr>
              <a:t> relapses do </a:t>
            </a:r>
            <a:r>
              <a:rPr lang="nl-BE" dirty="0" err="1" smtClean="0">
                <a:latin typeface="+mn-lt"/>
                <a:cs typeface="Calibri"/>
              </a:rPr>
              <a:t>not</a:t>
            </a:r>
            <a:r>
              <a:rPr lang="nl-BE" dirty="0" smtClean="0">
                <a:latin typeface="+mn-lt"/>
                <a:cs typeface="Calibri"/>
              </a:rPr>
              <a:t> affect late </a:t>
            </a:r>
            <a:r>
              <a:rPr lang="nl-BE" dirty="0" err="1" smtClean="0">
                <a:latin typeface="+mn-lt"/>
                <a:cs typeface="Calibri"/>
              </a:rPr>
              <a:t>disease</a:t>
            </a:r>
            <a:r>
              <a:rPr lang="nl-BE" dirty="0" smtClean="0">
                <a:latin typeface="+mn-lt"/>
                <a:cs typeface="Calibri"/>
              </a:rPr>
              <a:t> </a:t>
            </a:r>
            <a:r>
              <a:rPr lang="nl-BE" dirty="0" err="1" smtClean="0">
                <a:latin typeface="+mn-lt"/>
                <a:cs typeface="Calibri"/>
              </a:rPr>
              <a:t>evolution</a:t>
            </a:r>
            <a:r>
              <a:rPr lang="nl-BE" dirty="0" smtClean="0">
                <a:latin typeface="+mn-lt"/>
                <a:cs typeface="Calibri"/>
              </a:rPr>
              <a:t> 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13368-51B1-45C8-A4A5-67D1F4988DD9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6060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CD44E-0D8D-4714-9C8D-06A8245A75D7}" type="slidenum">
              <a:rPr lang="nl-BE" smtClean="0"/>
              <a:pPr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16255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CD44E-0D8D-4714-9C8D-06A8245A75D7}" type="slidenum">
              <a:rPr lang="nl-BE" smtClean="0"/>
              <a:pPr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82863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FD69-8673-4EF9-9A1A-F1B95617CFC4}" type="datetimeFigureOut">
              <a:rPr lang="nl-BE" smtClean="0"/>
              <a:t>24/08/2016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6E6E-1AC4-4259-AB36-738B17051DA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58828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FD69-8673-4EF9-9A1A-F1B95617CFC4}" type="datetimeFigureOut">
              <a:rPr lang="nl-BE" smtClean="0"/>
              <a:t>24/08/2016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6E6E-1AC4-4259-AB36-738B17051DA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79555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FD69-8673-4EF9-9A1A-F1B95617CFC4}" type="datetimeFigureOut">
              <a:rPr lang="nl-BE" smtClean="0"/>
              <a:t>24/08/2016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6E6E-1AC4-4259-AB36-738B17051DA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42462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8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FD69-8673-4EF9-9A1A-F1B95617CFC4}" type="datetimeFigureOut">
              <a:rPr lang="nl-BE" smtClean="0"/>
              <a:t>24/08/2016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6E6E-1AC4-4259-AB36-738B17051DA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16325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FD69-8673-4EF9-9A1A-F1B95617CFC4}" type="datetimeFigureOut">
              <a:rPr lang="nl-BE" smtClean="0"/>
              <a:t>24/08/2016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6E6E-1AC4-4259-AB36-738B17051DA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27805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FD69-8673-4EF9-9A1A-F1B95617CFC4}" type="datetimeFigureOut">
              <a:rPr lang="nl-BE" smtClean="0"/>
              <a:t>24/08/2016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6E6E-1AC4-4259-AB36-738B17051DA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82546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FD69-8673-4EF9-9A1A-F1B95617CFC4}" type="datetimeFigureOut">
              <a:rPr lang="nl-BE" smtClean="0"/>
              <a:t>24/08/2016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6E6E-1AC4-4259-AB36-738B17051DA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7984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FD69-8673-4EF9-9A1A-F1B95617CFC4}" type="datetimeFigureOut">
              <a:rPr lang="nl-BE" smtClean="0"/>
              <a:t>24/08/2016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6E6E-1AC4-4259-AB36-738B17051DA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75913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FD69-8673-4EF9-9A1A-F1B95617CFC4}" type="datetimeFigureOut">
              <a:rPr lang="nl-BE" smtClean="0"/>
              <a:t>24/08/2016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6E6E-1AC4-4259-AB36-738B17051DA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71381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FD69-8673-4EF9-9A1A-F1B95617CFC4}" type="datetimeFigureOut">
              <a:rPr lang="nl-BE" smtClean="0"/>
              <a:t>24/08/2016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6E6E-1AC4-4259-AB36-738B17051DA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96424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FD69-8673-4EF9-9A1A-F1B95617CFC4}" type="datetimeFigureOut">
              <a:rPr lang="nl-BE" smtClean="0"/>
              <a:t>24/08/2016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6E6E-1AC4-4259-AB36-738B17051DA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01318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6FD69-8673-4EF9-9A1A-F1B95617CFC4}" type="datetimeFigureOut">
              <a:rPr lang="nl-BE" smtClean="0"/>
              <a:t>24/08/2016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96E6E-1AC4-4259-AB36-738B17051DA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5401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135561" y="1382059"/>
            <a:ext cx="7272807" cy="4307413"/>
            <a:chOff x="957778" y="1985444"/>
            <a:chExt cx="6264275" cy="3417824"/>
          </a:xfrm>
        </p:grpSpPr>
        <p:sp>
          <p:nvSpPr>
            <p:cNvPr id="4" name="Freeform 9"/>
            <p:cNvSpPr/>
            <p:nvPr/>
          </p:nvSpPr>
          <p:spPr>
            <a:xfrm>
              <a:off x="962540" y="5152507"/>
              <a:ext cx="6205538" cy="0"/>
            </a:xfrm>
            <a:custGeom>
              <a:avLst/>
              <a:gdLst>
                <a:gd name="connsiteX0" fmla="*/ 0 w 6205537"/>
                <a:gd name="connsiteY0" fmla="*/ 0 h 0"/>
                <a:gd name="connsiteX1" fmla="*/ 6205537 w 620553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205537">
                  <a:moveTo>
                    <a:pt x="0" y="0"/>
                  </a:moveTo>
                  <a:lnTo>
                    <a:pt x="6205537" y="0"/>
                  </a:ln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5" name="Freeform 10"/>
            <p:cNvSpPr/>
            <p:nvPr/>
          </p:nvSpPr>
          <p:spPr>
            <a:xfrm>
              <a:off x="1981715" y="1985444"/>
              <a:ext cx="0" cy="3167063"/>
            </a:xfrm>
            <a:custGeom>
              <a:avLst/>
              <a:gdLst>
                <a:gd name="connsiteX0" fmla="*/ 4762 w 4762"/>
                <a:gd name="connsiteY0" fmla="*/ 0 h 3167063"/>
                <a:gd name="connsiteX1" fmla="*/ 0 w 4762"/>
                <a:gd name="connsiteY1" fmla="*/ 3167063 h 3167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762" h="3167063">
                  <a:moveTo>
                    <a:pt x="4762" y="0"/>
                  </a:moveTo>
                  <a:cubicBezTo>
                    <a:pt x="3175" y="1055688"/>
                    <a:pt x="1587" y="2111375"/>
                    <a:pt x="0" y="3167063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" name="Freeform 11"/>
            <p:cNvSpPr/>
            <p:nvPr/>
          </p:nvSpPr>
          <p:spPr>
            <a:xfrm>
              <a:off x="1996003" y="2828406"/>
              <a:ext cx="4838700" cy="2314576"/>
            </a:xfrm>
            <a:custGeom>
              <a:avLst/>
              <a:gdLst>
                <a:gd name="connsiteX0" fmla="*/ 0 w 4838700"/>
                <a:gd name="connsiteY0" fmla="*/ 2295525 h 2314575"/>
                <a:gd name="connsiteX1" fmla="*/ 76200 w 4838700"/>
                <a:gd name="connsiteY1" fmla="*/ 1562100 h 2314575"/>
                <a:gd name="connsiteX2" fmla="*/ 171450 w 4838700"/>
                <a:gd name="connsiteY2" fmla="*/ 2271712 h 2314575"/>
                <a:gd name="connsiteX3" fmla="*/ 419100 w 4838700"/>
                <a:gd name="connsiteY3" fmla="*/ 2309812 h 2314575"/>
                <a:gd name="connsiteX4" fmla="*/ 476250 w 4838700"/>
                <a:gd name="connsiteY4" fmla="*/ 1057275 h 2314575"/>
                <a:gd name="connsiteX5" fmla="*/ 642938 w 4838700"/>
                <a:gd name="connsiteY5" fmla="*/ 2314575 h 2314575"/>
                <a:gd name="connsiteX6" fmla="*/ 762000 w 4838700"/>
                <a:gd name="connsiteY6" fmla="*/ 1700212 h 2314575"/>
                <a:gd name="connsiteX7" fmla="*/ 876300 w 4838700"/>
                <a:gd name="connsiteY7" fmla="*/ 2076450 h 2314575"/>
                <a:gd name="connsiteX8" fmla="*/ 1381125 w 4838700"/>
                <a:gd name="connsiteY8" fmla="*/ 2085975 h 2314575"/>
                <a:gd name="connsiteX9" fmla="*/ 1438275 w 4838700"/>
                <a:gd name="connsiteY9" fmla="*/ 1185862 h 2314575"/>
                <a:gd name="connsiteX10" fmla="*/ 1557338 w 4838700"/>
                <a:gd name="connsiteY10" fmla="*/ 1519237 h 2314575"/>
                <a:gd name="connsiteX11" fmla="*/ 1609725 w 4838700"/>
                <a:gd name="connsiteY11" fmla="*/ 1090612 h 2314575"/>
                <a:gd name="connsiteX12" fmla="*/ 1700213 w 4838700"/>
                <a:gd name="connsiteY12" fmla="*/ 1490662 h 2314575"/>
                <a:gd name="connsiteX13" fmla="*/ 1847850 w 4838700"/>
                <a:gd name="connsiteY13" fmla="*/ 1490662 h 2314575"/>
                <a:gd name="connsiteX14" fmla="*/ 1938338 w 4838700"/>
                <a:gd name="connsiteY14" fmla="*/ 781050 h 2314575"/>
                <a:gd name="connsiteX15" fmla="*/ 2114550 w 4838700"/>
                <a:gd name="connsiteY15" fmla="*/ 1042987 h 2314575"/>
                <a:gd name="connsiteX16" fmla="*/ 2357438 w 4838700"/>
                <a:gd name="connsiteY16" fmla="*/ 1062037 h 2314575"/>
                <a:gd name="connsiteX17" fmla="*/ 2871788 w 4838700"/>
                <a:gd name="connsiteY17" fmla="*/ 890587 h 2314575"/>
                <a:gd name="connsiteX18" fmla="*/ 3048000 w 4838700"/>
                <a:gd name="connsiteY18" fmla="*/ 809625 h 2314575"/>
                <a:gd name="connsiteX19" fmla="*/ 3252788 w 4838700"/>
                <a:gd name="connsiteY19" fmla="*/ 690562 h 2314575"/>
                <a:gd name="connsiteX20" fmla="*/ 3300413 w 4838700"/>
                <a:gd name="connsiteY20" fmla="*/ 390525 h 2314575"/>
                <a:gd name="connsiteX21" fmla="*/ 3405188 w 4838700"/>
                <a:gd name="connsiteY21" fmla="*/ 533400 h 2314575"/>
                <a:gd name="connsiteX22" fmla="*/ 4838700 w 4838700"/>
                <a:gd name="connsiteY22" fmla="*/ 0 h 2314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4838700" h="2314575">
                  <a:moveTo>
                    <a:pt x="0" y="2295525"/>
                  </a:moveTo>
                  <a:lnTo>
                    <a:pt x="76200" y="1562100"/>
                  </a:lnTo>
                  <a:lnTo>
                    <a:pt x="171450" y="2271712"/>
                  </a:lnTo>
                  <a:lnTo>
                    <a:pt x="419100" y="2309812"/>
                  </a:lnTo>
                  <a:lnTo>
                    <a:pt x="476250" y="1057275"/>
                  </a:lnTo>
                  <a:lnTo>
                    <a:pt x="642938" y="2314575"/>
                  </a:lnTo>
                  <a:lnTo>
                    <a:pt x="762000" y="1700212"/>
                  </a:lnTo>
                  <a:lnTo>
                    <a:pt x="876300" y="2076450"/>
                  </a:lnTo>
                  <a:lnTo>
                    <a:pt x="1381125" y="2085975"/>
                  </a:lnTo>
                  <a:lnTo>
                    <a:pt x="1438275" y="1185862"/>
                  </a:lnTo>
                  <a:lnTo>
                    <a:pt x="1557338" y="1519237"/>
                  </a:lnTo>
                  <a:lnTo>
                    <a:pt x="1609725" y="1090612"/>
                  </a:lnTo>
                  <a:lnTo>
                    <a:pt x="1700213" y="1490662"/>
                  </a:lnTo>
                  <a:lnTo>
                    <a:pt x="1847850" y="1490662"/>
                  </a:lnTo>
                  <a:lnTo>
                    <a:pt x="1938338" y="781050"/>
                  </a:lnTo>
                  <a:lnTo>
                    <a:pt x="2114550" y="1042987"/>
                  </a:lnTo>
                  <a:lnTo>
                    <a:pt x="2357438" y="1062037"/>
                  </a:lnTo>
                  <a:lnTo>
                    <a:pt x="2871788" y="890587"/>
                  </a:lnTo>
                  <a:lnTo>
                    <a:pt x="3048000" y="809625"/>
                  </a:lnTo>
                  <a:lnTo>
                    <a:pt x="3252788" y="690562"/>
                  </a:lnTo>
                  <a:lnTo>
                    <a:pt x="3300413" y="390525"/>
                  </a:lnTo>
                  <a:lnTo>
                    <a:pt x="3405188" y="533400"/>
                  </a:lnTo>
                  <a:lnTo>
                    <a:pt x="4838700" y="0"/>
                  </a:ln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8" name="Freeform 13"/>
            <p:cNvSpPr/>
            <p:nvPr/>
          </p:nvSpPr>
          <p:spPr>
            <a:xfrm>
              <a:off x="986353" y="3604694"/>
              <a:ext cx="5943600" cy="1481137"/>
            </a:xfrm>
            <a:custGeom>
              <a:avLst/>
              <a:gdLst>
                <a:gd name="connsiteX0" fmla="*/ 0 w 5943600"/>
                <a:gd name="connsiteY0" fmla="*/ 1481138 h 1481138"/>
                <a:gd name="connsiteX1" fmla="*/ 5943600 w 5943600"/>
                <a:gd name="connsiteY1" fmla="*/ 0 h 148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943600" h="1481138">
                  <a:moveTo>
                    <a:pt x="0" y="1481138"/>
                  </a:moveTo>
                  <a:lnTo>
                    <a:pt x="5943600" y="0"/>
                  </a:lnTo>
                </a:path>
              </a:pathLst>
            </a:custGeom>
            <a:ln w="28575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0" name="Freeform 15"/>
            <p:cNvSpPr/>
            <p:nvPr/>
          </p:nvSpPr>
          <p:spPr>
            <a:xfrm>
              <a:off x="957778" y="3839645"/>
              <a:ext cx="6134100" cy="1184275"/>
            </a:xfrm>
            <a:custGeom>
              <a:avLst/>
              <a:gdLst>
                <a:gd name="connsiteX0" fmla="*/ 0 w 6134100"/>
                <a:gd name="connsiteY0" fmla="*/ 1183481 h 1183481"/>
                <a:gd name="connsiteX1" fmla="*/ 438150 w 6134100"/>
                <a:gd name="connsiteY1" fmla="*/ 745331 h 1183481"/>
                <a:gd name="connsiteX2" fmla="*/ 781050 w 6134100"/>
                <a:gd name="connsiteY2" fmla="*/ 402431 h 1183481"/>
                <a:gd name="connsiteX3" fmla="*/ 1143000 w 6134100"/>
                <a:gd name="connsiteY3" fmla="*/ 169069 h 1183481"/>
                <a:gd name="connsiteX4" fmla="*/ 1538288 w 6134100"/>
                <a:gd name="connsiteY4" fmla="*/ 21431 h 1183481"/>
                <a:gd name="connsiteX5" fmla="*/ 2109788 w 6134100"/>
                <a:gd name="connsiteY5" fmla="*/ 40481 h 1183481"/>
                <a:gd name="connsiteX6" fmla="*/ 2967038 w 6134100"/>
                <a:gd name="connsiteY6" fmla="*/ 178594 h 1183481"/>
                <a:gd name="connsiteX7" fmla="*/ 3986213 w 6134100"/>
                <a:gd name="connsiteY7" fmla="*/ 454819 h 1183481"/>
                <a:gd name="connsiteX8" fmla="*/ 5095875 w 6134100"/>
                <a:gd name="connsiteY8" fmla="*/ 759619 h 1183481"/>
                <a:gd name="connsiteX9" fmla="*/ 6134100 w 6134100"/>
                <a:gd name="connsiteY9" fmla="*/ 1059656 h 1183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34100" h="1183481">
                  <a:moveTo>
                    <a:pt x="0" y="1183481"/>
                  </a:moveTo>
                  <a:lnTo>
                    <a:pt x="438150" y="745331"/>
                  </a:lnTo>
                  <a:cubicBezTo>
                    <a:pt x="568325" y="615156"/>
                    <a:pt x="663575" y="498475"/>
                    <a:pt x="781050" y="402431"/>
                  </a:cubicBezTo>
                  <a:cubicBezTo>
                    <a:pt x="898525" y="306387"/>
                    <a:pt x="1016794" y="232569"/>
                    <a:pt x="1143000" y="169069"/>
                  </a:cubicBezTo>
                  <a:cubicBezTo>
                    <a:pt x="1269206" y="105569"/>
                    <a:pt x="1377157" y="42862"/>
                    <a:pt x="1538288" y="21431"/>
                  </a:cubicBezTo>
                  <a:cubicBezTo>
                    <a:pt x="1699419" y="0"/>
                    <a:pt x="1871663" y="14287"/>
                    <a:pt x="2109788" y="40481"/>
                  </a:cubicBezTo>
                  <a:cubicBezTo>
                    <a:pt x="2347913" y="66675"/>
                    <a:pt x="2654300" y="109538"/>
                    <a:pt x="2967038" y="178594"/>
                  </a:cubicBezTo>
                  <a:cubicBezTo>
                    <a:pt x="3279776" y="247650"/>
                    <a:pt x="3986213" y="454819"/>
                    <a:pt x="3986213" y="454819"/>
                  </a:cubicBezTo>
                  <a:lnTo>
                    <a:pt x="5095875" y="759619"/>
                  </a:lnTo>
                  <a:lnTo>
                    <a:pt x="6134100" y="1059656"/>
                  </a:lnTo>
                </a:path>
              </a:pathLst>
            </a:custGeom>
            <a:ln w="28575">
              <a:solidFill>
                <a:srgbClr val="29293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3" name="TextBox 18"/>
            <p:cNvSpPr txBox="1">
              <a:spLocks noChangeArrowheads="1"/>
            </p:cNvSpPr>
            <p:nvPr/>
          </p:nvSpPr>
          <p:spPr bwMode="auto">
            <a:xfrm>
              <a:off x="6261283" y="5159055"/>
              <a:ext cx="476622" cy="244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292934"/>
                  </a:solidFill>
                </a:rPr>
                <a:t>Time</a:t>
              </a:r>
            </a:p>
          </p:txBody>
        </p:sp>
        <p:cxnSp>
          <p:nvCxnSpPr>
            <p:cNvPr id="14" name="Straight Arrow Connector 19"/>
            <p:cNvCxnSpPr>
              <a:stCxn id="13" idx="3"/>
            </p:cNvCxnSpPr>
            <p:nvPr/>
          </p:nvCxnSpPr>
          <p:spPr>
            <a:xfrm>
              <a:off x="6737905" y="5281162"/>
              <a:ext cx="484148" cy="31684"/>
            </a:xfrm>
            <a:prstGeom prst="straightConnector1">
              <a:avLst/>
            </a:prstGeom>
            <a:ln w="28575">
              <a:solidFill>
                <a:schemeClr val="bg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20"/>
            <p:cNvSpPr txBox="1">
              <a:spLocks noChangeArrowheads="1"/>
            </p:cNvSpPr>
            <p:nvPr/>
          </p:nvSpPr>
          <p:spPr bwMode="auto">
            <a:xfrm>
              <a:off x="6714163" y="4055544"/>
              <a:ext cx="159113" cy="2197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fr-FR" sz="12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16" name="Group 29"/>
          <p:cNvGrpSpPr>
            <a:grpSpLocks/>
          </p:cNvGrpSpPr>
          <p:nvPr/>
        </p:nvGrpSpPr>
        <p:grpSpPr bwMode="auto">
          <a:xfrm>
            <a:off x="9408368" y="2453655"/>
            <a:ext cx="1492713" cy="261610"/>
            <a:chOff x="5800723" y="1663700"/>
            <a:chExt cx="1492198" cy="261283"/>
          </a:xfrm>
        </p:grpSpPr>
        <p:sp>
          <p:nvSpPr>
            <p:cNvPr id="17" name="Freeform 16"/>
            <p:cNvSpPr/>
            <p:nvPr/>
          </p:nvSpPr>
          <p:spPr>
            <a:xfrm>
              <a:off x="5800723" y="1817495"/>
              <a:ext cx="457042" cy="0"/>
            </a:xfrm>
            <a:custGeom>
              <a:avLst/>
              <a:gdLst>
                <a:gd name="connsiteX0" fmla="*/ 0 w 200025"/>
                <a:gd name="connsiteY0" fmla="*/ 0 h 0"/>
                <a:gd name="connsiteX1" fmla="*/ 200025 w 2000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025">
                  <a:moveTo>
                    <a:pt x="0" y="0"/>
                  </a:moveTo>
                  <a:lnTo>
                    <a:pt x="200025" y="0"/>
                  </a:lnTo>
                </a:path>
              </a:pathLst>
            </a:cu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>
                <a:solidFill>
                  <a:srgbClr val="292934"/>
                </a:solidFill>
              </a:endParaRPr>
            </a:p>
          </p:txBody>
        </p:sp>
        <p:sp>
          <p:nvSpPr>
            <p:cNvPr id="18" name="TextBox 31"/>
            <p:cNvSpPr txBox="1">
              <a:spLocks noChangeArrowheads="1"/>
            </p:cNvSpPr>
            <p:nvPr/>
          </p:nvSpPr>
          <p:spPr bwMode="auto">
            <a:xfrm>
              <a:off x="6311900" y="1663700"/>
              <a:ext cx="981021" cy="261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1" dirty="0">
                  <a:solidFill>
                    <a:srgbClr val="292934"/>
                  </a:solidFill>
                </a:rPr>
                <a:t>Inflammation</a:t>
              </a:r>
            </a:p>
          </p:txBody>
        </p:sp>
      </p:grpSp>
      <p:grpSp>
        <p:nvGrpSpPr>
          <p:cNvPr id="19" name="Group 31"/>
          <p:cNvGrpSpPr>
            <a:grpSpLocks/>
          </p:cNvGrpSpPr>
          <p:nvPr/>
        </p:nvGrpSpPr>
        <p:grpSpPr bwMode="auto">
          <a:xfrm>
            <a:off x="9408368" y="2863686"/>
            <a:ext cx="1492626" cy="261610"/>
            <a:chOff x="5800723" y="2360613"/>
            <a:chExt cx="1492365" cy="261283"/>
          </a:xfrm>
        </p:grpSpPr>
        <p:sp>
          <p:nvSpPr>
            <p:cNvPr id="20" name="Freeform 26"/>
            <p:cNvSpPr/>
            <p:nvPr/>
          </p:nvSpPr>
          <p:spPr>
            <a:xfrm>
              <a:off x="5800723" y="2514408"/>
              <a:ext cx="457120" cy="0"/>
            </a:xfrm>
            <a:custGeom>
              <a:avLst/>
              <a:gdLst>
                <a:gd name="connsiteX0" fmla="*/ 0 w 200025"/>
                <a:gd name="connsiteY0" fmla="*/ 0 h 0"/>
                <a:gd name="connsiteX1" fmla="*/ 200025 w 2000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025">
                  <a:moveTo>
                    <a:pt x="0" y="0"/>
                  </a:moveTo>
                  <a:lnTo>
                    <a:pt x="200025" y="0"/>
                  </a:lnTo>
                </a:path>
              </a:pathLst>
            </a:custGeom>
            <a:ln w="28575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>
                <a:solidFill>
                  <a:srgbClr val="292934"/>
                </a:solidFill>
              </a:endParaRPr>
            </a:p>
          </p:txBody>
        </p:sp>
        <p:sp>
          <p:nvSpPr>
            <p:cNvPr id="21" name="TextBox 27"/>
            <p:cNvSpPr txBox="1">
              <a:spLocks noChangeArrowheads="1"/>
            </p:cNvSpPr>
            <p:nvPr/>
          </p:nvSpPr>
          <p:spPr bwMode="auto">
            <a:xfrm>
              <a:off x="6311900" y="2360613"/>
              <a:ext cx="981188" cy="261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1" dirty="0">
                  <a:solidFill>
                    <a:srgbClr val="292934"/>
                  </a:solidFill>
                </a:rPr>
                <a:t>Degeneration</a:t>
              </a:r>
            </a:p>
          </p:txBody>
        </p:sp>
      </p:grpSp>
      <p:sp>
        <p:nvSpPr>
          <p:cNvPr id="24" name="Flèche courbée vers le bas 23"/>
          <p:cNvSpPr/>
          <p:nvPr/>
        </p:nvSpPr>
        <p:spPr>
          <a:xfrm rot="20902073">
            <a:off x="2611029" y="4113772"/>
            <a:ext cx="720080" cy="504056"/>
          </a:xfrm>
          <a:prstGeom prst="curved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5" name="Flèche courbée vers le bas 23"/>
          <p:cNvSpPr/>
          <p:nvPr/>
        </p:nvSpPr>
        <p:spPr>
          <a:xfrm rot="21166537" flipV="1">
            <a:off x="3238049" y="5746340"/>
            <a:ext cx="720080" cy="486746"/>
          </a:xfrm>
          <a:prstGeom prst="curved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Flèche courbée vers le bas 23"/>
          <p:cNvSpPr/>
          <p:nvPr/>
        </p:nvSpPr>
        <p:spPr>
          <a:xfrm rot="20902073">
            <a:off x="3506357" y="1709661"/>
            <a:ext cx="4059848" cy="1079827"/>
          </a:xfrm>
          <a:prstGeom prst="curved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03383" y="5381695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CIS</a:t>
            </a:r>
            <a:endParaRPr lang="nl-BE" dirty="0"/>
          </a:p>
        </p:txBody>
      </p:sp>
      <p:sp>
        <p:nvSpPr>
          <p:cNvPr id="29" name="TextBox 28"/>
          <p:cNvSpPr txBox="1"/>
          <p:nvPr/>
        </p:nvSpPr>
        <p:spPr>
          <a:xfrm>
            <a:off x="2206711" y="5381695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RIS</a:t>
            </a:r>
            <a:endParaRPr lang="nl-BE" dirty="0"/>
          </a:p>
        </p:txBody>
      </p:sp>
      <p:sp>
        <p:nvSpPr>
          <p:cNvPr id="30" name="TextBox 29"/>
          <p:cNvSpPr txBox="1"/>
          <p:nvPr/>
        </p:nvSpPr>
        <p:spPr>
          <a:xfrm>
            <a:off x="3586031" y="5381695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CDMS</a:t>
            </a:r>
            <a:endParaRPr lang="nl-BE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3905299" y="1382059"/>
            <a:ext cx="0" cy="39996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95582" y="5361439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SPMS</a:t>
            </a:r>
            <a:endParaRPr lang="nl-BE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5751609" y="1289776"/>
            <a:ext cx="0" cy="39996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lèche courbée vers le bas 23"/>
          <p:cNvSpPr/>
          <p:nvPr/>
        </p:nvSpPr>
        <p:spPr>
          <a:xfrm rot="10800000" flipH="1">
            <a:off x="3920079" y="5738473"/>
            <a:ext cx="1934095" cy="589482"/>
          </a:xfrm>
          <a:prstGeom prst="curved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66057" y="2677015"/>
            <a:ext cx="2637326" cy="107721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From RIS to first relapse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Younger 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Male sex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Spinal cord lesions</a:t>
            </a:r>
            <a:endParaRPr lang="en-GB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3985877" y="72516"/>
            <a:ext cx="5822927" cy="156966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Long-term disability progression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T2 and T1 lesion volume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Whole brain / GM volume 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Cortical lesion volume /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Measures obtained using other advanced imaging techniques (MTI, MR spectroscopy)? </a:t>
            </a:r>
            <a:r>
              <a:rPr lang="en-GB" sz="1600" dirty="0" smtClean="0">
                <a:sym typeface="Wingdings" panose="05000000000000000000" pitchFamily="2" charset="2"/>
              </a:rPr>
              <a:t> needs confirmation in large studies</a:t>
            </a:r>
            <a:endParaRPr lang="en-GB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828442" y="5714633"/>
            <a:ext cx="3082519" cy="107721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S</a:t>
            </a:r>
            <a:r>
              <a:rPr lang="en-GB" sz="1600" b="1" dirty="0" smtClean="0"/>
              <a:t>hort-term disability progression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Early relapse frequency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Inter-relapse interval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T2 lesion volume / number</a:t>
            </a:r>
            <a:endParaRPr lang="en-GB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406976" y="5721150"/>
            <a:ext cx="2805898" cy="107721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From CIS to CDMS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T2 lesion volume /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err="1" smtClean="0"/>
              <a:t>GdE</a:t>
            </a:r>
            <a:r>
              <a:rPr lang="en-GB" sz="1600" dirty="0" smtClean="0"/>
              <a:t> lesion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Presence of cortical lesions</a:t>
            </a:r>
            <a:endParaRPr lang="en-GB" sz="1600" dirty="0"/>
          </a:p>
        </p:txBody>
      </p:sp>
      <p:grpSp>
        <p:nvGrpSpPr>
          <p:cNvPr id="33" name="Group 29"/>
          <p:cNvGrpSpPr>
            <a:grpSpLocks/>
          </p:cNvGrpSpPr>
          <p:nvPr/>
        </p:nvGrpSpPr>
        <p:grpSpPr bwMode="auto">
          <a:xfrm>
            <a:off x="9385713" y="2081550"/>
            <a:ext cx="1242643" cy="261610"/>
            <a:chOff x="5800723" y="1663700"/>
            <a:chExt cx="1242215" cy="261283"/>
          </a:xfrm>
        </p:grpSpPr>
        <p:sp>
          <p:nvSpPr>
            <p:cNvPr id="43" name="Freeform 42"/>
            <p:cNvSpPr/>
            <p:nvPr/>
          </p:nvSpPr>
          <p:spPr>
            <a:xfrm>
              <a:off x="5800723" y="1817495"/>
              <a:ext cx="457042" cy="0"/>
            </a:xfrm>
            <a:custGeom>
              <a:avLst/>
              <a:gdLst>
                <a:gd name="connsiteX0" fmla="*/ 0 w 200025"/>
                <a:gd name="connsiteY0" fmla="*/ 0 h 0"/>
                <a:gd name="connsiteX1" fmla="*/ 200025 w 2000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025">
                  <a:moveTo>
                    <a:pt x="0" y="0"/>
                  </a:moveTo>
                  <a:lnTo>
                    <a:pt x="200025" y="0"/>
                  </a:lnTo>
                </a:path>
              </a:pathLst>
            </a:cu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>
                <a:solidFill>
                  <a:srgbClr val="292934"/>
                </a:solidFill>
              </a:endParaRPr>
            </a:p>
          </p:txBody>
        </p:sp>
        <p:sp>
          <p:nvSpPr>
            <p:cNvPr id="44" name="TextBox 31"/>
            <p:cNvSpPr txBox="1">
              <a:spLocks noChangeArrowheads="1"/>
            </p:cNvSpPr>
            <p:nvPr/>
          </p:nvSpPr>
          <p:spPr bwMode="auto">
            <a:xfrm>
              <a:off x="6311900" y="1663700"/>
              <a:ext cx="731038" cy="261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1" dirty="0" smtClean="0">
                  <a:solidFill>
                    <a:srgbClr val="292934"/>
                  </a:solidFill>
                </a:rPr>
                <a:t>Disability</a:t>
              </a:r>
              <a:endParaRPr lang="en-US" sz="1100" b="1" dirty="0">
                <a:solidFill>
                  <a:srgbClr val="29293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947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62"/>
          <p:cNvGrpSpPr/>
          <p:nvPr/>
        </p:nvGrpSpPr>
        <p:grpSpPr>
          <a:xfrm>
            <a:off x="7533089" y="5139970"/>
            <a:ext cx="1957296" cy="307777"/>
            <a:chOff x="542158" y="5696041"/>
            <a:chExt cx="1957296" cy="307777"/>
          </a:xfrm>
        </p:grpSpPr>
        <p:sp>
          <p:nvSpPr>
            <p:cNvPr id="64" name="Rounded Rectangle 63"/>
            <p:cNvSpPr/>
            <p:nvPr/>
          </p:nvSpPr>
          <p:spPr>
            <a:xfrm>
              <a:off x="542158" y="5705967"/>
              <a:ext cx="1919491" cy="249737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74175" y="5696041"/>
              <a:ext cx="19252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  <a:latin typeface="Calibri"/>
                  <a:cs typeface="Calibri"/>
                </a:rPr>
                <a:t>Rennes </a:t>
              </a:r>
              <a:r>
                <a:rPr lang="en-US" sz="1400" dirty="0">
                  <a:solidFill>
                    <a:schemeClr val="bg1"/>
                  </a:solidFill>
                  <a:latin typeface="Calibri"/>
                  <a:cs typeface="Calibri"/>
                </a:rPr>
                <a:t>database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09728" y="1628801"/>
            <a:ext cx="12252960" cy="4511680"/>
            <a:chOff x="269080" y="818413"/>
            <a:chExt cx="8313288" cy="4511680"/>
          </a:xfrm>
        </p:grpSpPr>
        <p:grpSp>
          <p:nvGrpSpPr>
            <p:cNvPr id="14" name="Group 13"/>
            <p:cNvGrpSpPr/>
            <p:nvPr/>
          </p:nvGrpSpPr>
          <p:grpSpPr>
            <a:xfrm>
              <a:off x="269080" y="818413"/>
              <a:ext cx="6173774" cy="4511680"/>
              <a:chOff x="1084512" y="818413"/>
              <a:chExt cx="6802652" cy="4511680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5215887" y="2132872"/>
                <a:ext cx="2240233" cy="584775"/>
              </a:xfrm>
              <a:prstGeom prst="rect">
                <a:avLst/>
              </a:prstGeom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>
                    <a:latin typeface="Calibri"/>
                    <a:cs typeface="Calibri"/>
                  </a:rPr>
                  <a:t>Time from EDSS 3/4 to EDSS 6/7 not affected by early relapses </a:t>
                </a:r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1785468" y="3131621"/>
                <a:ext cx="6090417" cy="311169"/>
              </a:xfrm>
              <a:prstGeom prst="roundRect">
                <a:avLst/>
              </a:prstGeom>
              <a:solidFill>
                <a:schemeClr val="bg1">
                  <a:lumMod val="50000"/>
                  <a:alpha val="41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 flipH="1">
                <a:off x="1701797" y="1281434"/>
                <a:ext cx="48393" cy="3643200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H="1">
                <a:off x="1685977" y="4831412"/>
                <a:ext cx="6163381" cy="74255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 rot="19357549">
                <a:off x="1774623" y="3558006"/>
                <a:ext cx="1492211" cy="544358"/>
              </a:xfrm>
              <a:prstGeom prst="rect">
                <a:avLst/>
              </a:prstGeom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latin typeface="Calibri"/>
                    <a:cs typeface="Calibri"/>
                  </a:rPr>
                  <a:t>High early relapses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084512" y="818413"/>
                <a:ext cx="904694" cy="461665"/>
              </a:xfrm>
              <a:prstGeom prst="rect">
                <a:avLst/>
              </a:prstGeom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latin typeface="Calibri"/>
                    <a:cs typeface="Calibri"/>
                  </a:rPr>
                  <a:t>EDSS</a:t>
                </a:r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 flipV="1">
                <a:off x="1710441" y="3239482"/>
                <a:ext cx="1649560" cy="167305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3884461" y="4929983"/>
                <a:ext cx="2303382" cy="400110"/>
              </a:xfrm>
              <a:prstGeom prst="rect">
                <a:avLst/>
              </a:prstGeom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latin typeface="Calibri"/>
                    <a:cs typeface="Calibri"/>
                  </a:rPr>
                  <a:t>Time (years)</a:t>
                </a:r>
              </a:p>
            </p:txBody>
          </p:sp>
          <p:cxnSp>
            <p:nvCxnSpPr>
              <p:cNvPr id="26" name="Straight Connector 25"/>
              <p:cNvCxnSpPr/>
              <p:nvPr/>
            </p:nvCxnSpPr>
            <p:spPr>
              <a:xfrm rot="5400000">
                <a:off x="1608729" y="4353914"/>
                <a:ext cx="0" cy="143738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/>
              <p:cNvSpPr txBox="1"/>
              <p:nvPr/>
            </p:nvSpPr>
            <p:spPr>
              <a:xfrm>
                <a:off x="1264040" y="4205542"/>
                <a:ext cx="346547" cy="400110"/>
              </a:xfrm>
              <a:prstGeom prst="rect">
                <a:avLst/>
              </a:prstGeom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1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270266" y="3720784"/>
                <a:ext cx="346547" cy="400110"/>
              </a:xfrm>
              <a:prstGeom prst="rect">
                <a:avLst/>
              </a:prstGeom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2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276492" y="3239482"/>
                <a:ext cx="346547" cy="400110"/>
              </a:xfrm>
              <a:prstGeom prst="rect">
                <a:avLst/>
              </a:prstGeom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3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275869" y="2892101"/>
                <a:ext cx="346547" cy="400110"/>
              </a:xfrm>
              <a:prstGeom prst="rect">
                <a:avLst/>
              </a:prstGeom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4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271806" y="2352796"/>
                <a:ext cx="346547" cy="400110"/>
              </a:xfrm>
              <a:prstGeom prst="rect">
                <a:avLst/>
              </a:prstGeom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5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280951" y="1715057"/>
                <a:ext cx="346547" cy="400110"/>
              </a:xfrm>
              <a:prstGeom prst="rect">
                <a:avLst/>
              </a:prstGeom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6</a:t>
                </a:r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 rot="5400000">
                <a:off x="1620009" y="3871238"/>
                <a:ext cx="0" cy="143738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>
                <a:off x="1631289" y="3370921"/>
                <a:ext cx="0" cy="143738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>
                <a:off x="1620009" y="3059752"/>
                <a:ext cx="0" cy="143738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1631289" y="2506512"/>
                <a:ext cx="0" cy="143738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5400000">
                <a:off x="1642569" y="1882708"/>
                <a:ext cx="0" cy="143738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V="1">
                <a:off x="1704081" y="3239482"/>
                <a:ext cx="3234921" cy="1684324"/>
              </a:xfrm>
              <a:prstGeom prst="line">
                <a:avLst/>
              </a:prstGeom>
              <a:ln w="254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V="1">
                <a:off x="1768281" y="3239482"/>
                <a:ext cx="5492964" cy="1642674"/>
              </a:xfrm>
              <a:prstGeom prst="line">
                <a:avLst/>
              </a:prstGeom>
              <a:ln w="254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flipV="1">
                <a:off x="3360001" y="1778166"/>
                <a:ext cx="426215" cy="14652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flipV="1">
                <a:off x="4939002" y="1783685"/>
                <a:ext cx="426215" cy="1465200"/>
              </a:xfrm>
              <a:prstGeom prst="line">
                <a:avLst/>
              </a:prstGeom>
              <a:ln w="254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flipV="1">
                <a:off x="7261246" y="1783685"/>
                <a:ext cx="426215" cy="1465200"/>
              </a:xfrm>
              <a:prstGeom prst="line">
                <a:avLst/>
              </a:prstGeom>
              <a:ln w="254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/>
              <p:cNvSpPr txBox="1"/>
              <p:nvPr/>
            </p:nvSpPr>
            <p:spPr>
              <a:xfrm rot="20276253">
                <a:off x="2625917" y="3490958"/>
                <a:ext cx="2082808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latin typeface="Calibri"/>
                    <a:cs typeface="Calibri"/>
                  </a:rPr>
                  <a:t>Int. early relapses</a:t>
                </a: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 rot="20805325">
                <a:off x="3306988" y="3670662"/>
                <a:ext cx="2153460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latin typeface="Calibri"/>
                    <a:cs typeface="Calibri"/>
                  </a:rPr>
                  <a:t>Low early relapses</a:t>
                </a: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274591" y="1391150"/>
                <a:ext cx="346547" cy="400110"/>
              </a:xfrm>
              <a:prstGeom prst="rect">
                <a:avLst/>
              </a:prstGeom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7</a:t>
                </a:r>
              </a:p>
            </p:txBody>
          </p:sp>
          <p:cxnSp>
            <p:nvCxnSpPr>
              <p:cNvPr id="46" name="Straight Connector 45"/>
              <p:cNvCxnSpPr/>
              <p:nvPr/>
            </p:nvCxnSpPr>
            <p:spPr>
              <a:xfrm rot="5400000">
                <a:off x="1636209" y="1558801"/>
                <a:ext cx="0" cy="143738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Rounded Rectangle 46"/>
              <p:cNvSpPr/>
              <p:nvPr/>
            </p:nvSpPr>
            <p:spPr>
              <a:xfrm>
                <a:off x="1796748" y="1625767"/>
                <a:ext cx="6090416" cy="311169"/>
              </a:xfrm>
              <a:prstGeom prst="roundRect">
                <a:avLst/>
              </a:prstGeom>
              <a:solidFill>
                <a:schemeClr val="tx1">
                  <a:alpha val="41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5" name="Right Brace 14"/>
            <p:cNvSpPr/>
            <p:nvPr/>
          </p:nvSpPr>
          <p:spPr>
            <a:xfrm>
              <a:off x="6466378" y="1715057"/>
              <a:ext cx="141203" cy="1572041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88905" y="1986947"/>
              <a:ext cx="199346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alibri"/>
                  <a:cs typeface="Calibri"/>
                </a:rPr>
                <a:t>Late disease evolution not influenced by focal inflammation 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533089" y="4482142"/>
            <a:ext cx="2062753" cy="260496"/>
            <a:chOff x="240045" y="5787109"/>
            <a:chExt cx="2062753" cy="305939"/>
          </a:xfrm>
        </p:grpSpPr>
        <p:sp>
          <p:nvSpPr>
            <p:cNvPr id="49" name="Rounded Rectangle 48"/>
            <p:cNvSpPr/>
            <p:nvPr/>
          </p:nvSpPr>
          <p:spPr>
            <a:xfrm>
              <a:off x="240045" y="5787111"/>
              <a:ext cx="1919492" cy="294196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40045" y="5787109"/>
              <a:ext cx="2062753" cy="305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  <a:latin typeface="Calibri"/>
                  <a:cs typeface="Calibri"/>
                </a:rPr>
                <a:t>Lyon </a:t>
              </a:r>
              <a:r>
                <a:rPr lang="en-US" sz="1400" dirty="0">
                  <a:solidFill>
                    <a:schemeClr val="bg1"/>
                  </a:solidFill>
                  <a:latin typeface="Calibri"/>
                  <a:cs typeface="Calibri"/>
                </a:rPr>
                <a:t>database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287688" y="1628801"/>
            <a:ext cx="5414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alibri"/>
                <a:cs typeface="Calibri"/>
              </a:rPr>
              <a:t>Early relapses and late disease evolution 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9424385" y="4400548"/>
            <a:ext cx="18261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latin typeface="Calibri"/>
                <a:cs typeface="Calibri"/>
              </a:rPr>
              <a:t>Confavreux</a:t>
            </a:r>
            <a:r>
              <a:rPr lang="en-US" sz="1400" dirty="0">
                <a:latin typeface="Calibri"/>
                <a:cs typeface="Calibri"/>
              </a:rPr>
              <a:t> et al. 2003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9427375" y="4797153"/>
            <a:ext cx="1522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/>
                <a:cs typeface="Calibri"/>
              </a:rPr>
              <a:t>Scalfari et al. 2010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9427374" y="5157193"/>
            <a:ext cx="1390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latin typeface="Calibri"/>
                <a:cs typeface="Calibri"/>
              </a:rPr>
              <a:t>Leray</a:t>
            </a:r>
            <a:r>
              <a:rPr lang="en-US" sz="1400" dirty="0">
                <a:latin typeface="Calibri"/>
                <a:cs typeface="Calibri"/>
              </a:rPr>
              <a:t> et al. 2010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7363922" y="4804404"/>
            <a:ext cx="2262872" cy="307777"/>
            <a:chOff x="70878" y="5775029"/>
            <a:chExt cx="2262872" cy="307777"/>
          </a:xfrm>
        </p:grpSpPr>
        <p:sp>
          <p:nvSpPr>
            <p:cNvPr id="61" name="Rounded Rectangle 60"/>
            <p:cNvSpPr/>
            <p:nvPr/>
          </p:nvSpPr>
          <p:spPr>
            <a:xfrm>
              <a:off x="240045" y="5787113"/>
              <a:ext cx="1919492" cy="234796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0878" y="5775029"/>
              <a:ext cx="22628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  <a:latin typeface="Calibri"/>
                  <a:cs typeface="Calibri"/>
                </a:rPr>
                <a:t>London Ontario </a:t>
              </a:r>
              <a:r>
                <a:rPr lang="en-US" sz="1400" dirty="0">
                  <a:solidFill>
                    <a:schemeClr val="bg1"/>
                  </a:solidFill>
                  <a:latin typeface="Calibri"/>
                  <a:cs typeface="Calibri"/>
                </a:rPr>
                <a:t>database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010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730438929"/>
              </p:ext>
            </p:extLst>
          </p:nvPr>
        </p:nvGraphicFramePr>
        <p:xfrm>
          <a:off x="256032" y="638936"/>
          <a:ext cx="11789664" cy="6082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462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473978741"/>
              </p:ext>
            </p:extLst>
          </p:nvPr>
        </p:nvGraphicFramePr>
        <p:xfrm>
          <a:off x="451104" y="369332"/>
          <a:ext cx="11021568" cy="6275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9258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angle isocèle 4"/>
          <p:cNvSpPr/>
          <p:nvPr/>
        </p:nvSpPr>
        <p:spPr>
          <a:xfrm>
            <a:off x="1995728" y="976152"/>
            <a:ext cx="6768752" cy="5400600"/>
          </a:xfrm>
          <a:prstGeom prst="triangl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7" name="ZoneTexte 2"/>
          <p:cNvSpPr txBox="1">
            <a:spLocks noChangeArrowheads="1"/>
          </p:cNvSpPr>
          <p:nvPr/>
        </p:nvSpPr>
        <p:spPr bwMode="auto">
          <a:xfrm>
            <a:off x="3331592" y="4000488"/>
            <a:ext cx="4061946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1800" dirty="0" smtClean="0">
                <a:latin typeface="+mn-lt"/>
                <a:cs typeface="Arial" charset="0"/>
              </a:rPr>
              <a:t>NTZ </a:t>
            </a:r>
            <a:r>
              <a:rPr lang="fr-FR" sz="1800" dirty="0">
                <a:latin typeface="+mn-lt"/>
                <a:cs typeface="Arial" charset="0"/>
              </a:rPr>
              <a:t>(</a:t>
            </a:r>
            <a:r>
              <a:rPr lang="fr-FR" sz="1800" dirty="0" smtClean="0">
                <a:latin typeface="+mn-lt"/>
                <a:cs typeface="Arial" charset="0"/>
              </a:rPr>
              <a:t>JCV- or </a:t>
            </a:r>
            <a:r>
              <a:rPr lang="fr-FR" sz="1800" dirty="0" err="1" smtClean="0">
                <a:latin typeface="+mn-lt"/>
                <a:cs typeface="Arial" charset="0"/>
              </a:rPr>
              <a:t>low</a:t>
            </a:r>
            <a:r>
              <a:rPr lang="fr-FR" sz="1800" dirty="0" smtClean="0">
                <a:latin typeface="+mn-lt"/>
                <a:cs typeface="Arial" charset="0"/>
              </a:rPr>
              <a:t> </a:t>
            </a:r>
            <a:r>
              <a:rPr lang="fr-FR" sz="1800" dirty="0" err="1" smtClean="0">
                <a:latin typeface="+mn-lt"/>
                <a:cs typeface="Arial" charset="0"/>
              </a:rPr>
              <a:t>idx</a:t>
            </a:r>
            <a:r>
              <a:rPr lang="fr-FR" sz="1800" dirty="0" smtClean="0">
                <a:latin typeface="+mn-lt"/>
                <a:cs typeface="Arial" charset="0"/>
              </a:rPr>
              <a:t>) </a:t>
            </a:r>
          </a:p>
          <a:p>
            <a:pPr algn="ctr" eaLnBrk="1" hangingPunct="1"/>
            <a:r>
              <a:rPr lang="fr-FR" sz="1800" dirty="0" err="1" smtClean="0">
                <a:latin typeface="+mn-lt"/>
                <a:cs typeface="Arial" charset="0"/>
              </a:rPr>
              <a:t>Alemtuzumab</a:t>
            </a:r>
            <a:r>
              <a:rPr lang="fr-FR" sz="1800" dirty="0" smtClean="0">
                <a:latin typeface="+mn-lt"/>
                <a:cs typeface="Arial" charset="0"/>
              </a:rPr>
              <a:t> </a:t>
            </a:r>
            <a:r>
              <a:rPr lang="fr-FR" sz="1800" dirty="0">
                <a:latin typeface="+mn-lt"/>
                <a:cs typeface="Arial" charset="0"/>
              </a:rPr>
              <a:t>(</a:t>
            </a:r>
            <a:r>
              <a:rPr lang="fr-FR" sz="1800" dirty="0" smtClean="0">
                <a:latin typeface="+mn-lt"/>
                <a:cs typeface="Arial" charset="0"/>
              </a:rPr>
              <a:t>JCV+ or high </a:t>
            </a:r>
            <a:r>
              <a:rPr lang="fr-FR" sz="1800" dirty="0" err="1" smtClean="0">
                <a:latin typeface="+mn-lt"/>
                <a:cs typeface="Arial" charset="0"/>
              </a:rPr>
              <a:t>idx</a:t>
            </a:r>
            <a:r>
              <a:rPr lang="fr-FR" sz="1800" dirty="0" smtClean="0">
                <a:latin typeface="+mn-lt"/>
                <a:cs typeface="Arial" charset="0"/>
              </a:rPr>
              <a:t>)</a:t>
            </a:r>
            <a:endParaRPr lang="fr-FR" sz="1800" dirty="0">
              <a:latin typeface="+mn-lt"/>
              <a:cs typeface="Arial" charset="0"/>
            </a:endParaRPr>
          </a:p>
          <a:p>
            <a:pPr algn="ctr" eaLnBrk="1" hangingPunct="1"/>
            <a:r>
              <a:rPr lang="fr-FR" sz="1800" dirty="0" err="1" smtClean="0">
                <a:latin typeface="+mn-lt"/>
                <a:cs typeface="Arial" charset="0"/>
              </a:rPr>
              <a:t>Fingolimod</a:t>
            </a:r>
            <a:r>
              <a:rPr lang="fr-FR" sz="1800" dirty="0">
                <a:latin typeface="+mn-lt"/>
                <a:cs typeface="Arial" charset="0"/>
              </a:rPr>
              <a:t> </a:t>
            </a:r>
            <a:r>
              <a:rPr lang="fr-FR" sz="1800" dirty="0" smtClean="0">
                <a:latin typeface="+mn-lt"/>
                <a:cs typeface="Arial" charset="0"/>
              </a:rPr>
              <a:t>(</a:t>
            </a:r>
            <a:r>
              <a:rPr lang="fr-FR" sz="1800" dirty="0" err="1" smtClean="0">
                <a:latin typeface="+mn-lt"/>
                <a:cs typeface="Arial" charset="0"/>
              </a:rPr>
              <a:t>combinations</a:t>
            </a:r>
            <a:r>
              <a:rPr lang="fr-FR" sz="1800" dirty="0" smtClean="0">
                <a:latin typeface="+mn-lt"/>
                <a:cs typeface="Arial" charset="0"/>
              </a:rPr>
              <a:t>?) - </a:t>
            </a:r>
            <a:r>
              <a:rPr lang="fr-FR" sz="1800" dirty="0" err="1" smtClean="0">
                <a:latin typeface="+mn-lt"/>
                <a:cs typeface="Arial" charset="0"/>
              </a:rPr>
              <a:t>Daclizumab</a:t>
            </a:r>
            <a:endParaRPr lang="fr-FR" sz="1800" dirty="0">
              <a:latin typeface="+mn-lt"/>
              <a:cs typeface="Arial" charset="0"/>
            </a:endParaRPr>
          </a:p>
          <a:p>
            <a:pPr algn="ctr" eaLnBrk="1" hangingPunct="1"/>
            <a:endParaRPr lang="fr-FR" sz="1600" dirty="0"/>
          </a:p>
        </p:txBody>
      </p:sp>
      <p:cxnSp>
        <p:nvCxnSpPr>
          <p:cNvPr id="8" name="Connecteur droit 8"/>
          <p:cNvCxnSpPr/>
          <p:nvPr/>
        </p:nvCxnSpPr>
        <p:spPr>
          <a:xfrm>
            <a:off x="2828544" y="5059680"/>
            <a:ext cx="5132832" cy="12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10"/>
          <p:cNvCxnSpPr/>
          <p:nvPr/>
        </p:nvCxnSpPr>
        <p:spPr>
          <a:xfrm>
            <a:off x="3507896" y="3928480"/>
            <a:ext cx="3744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12"/>
          <p:cNvCxnSpPr/>
          <p:nvPr/>
        </p:nvCxnSpPr>
        <p:spPr>
          <a:xfrm>
            <a:off x="4011952" y="3136392"/>
            <a:ext cx="27363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6"/>
          <p:cNvCxnSpPr/>
          <p:nvPr/>
        </p:nvCxnSpPr>
        <p:spPr>
          <a:xfrm>
            <a:off x="4401386" y="2516613"/>
            <a:ext cx="194400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7"/>
          <p:cNvSpPr txBox="1">
            <a:spLocks noChangeArrowheads="1"/>
          </p:cNvSpPr>
          <p:nvPr/>
        </p:nvSpPr>
        <p:spPr bwMode="auto">
          <a:xfrm>
            <a:off x="2501281" y="5283296"/>
            <a:ext cx="575580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1800" dirty="0" err="1" smtClean="0">
                <a:latin typeface="+mn-lt"/>
                <a:cs typeface="Arial" charset="0"/>
              </a:rPr>
              <a:t>Mild-moderate</a:t>
            </a:r>
            <a:r>
              <a:rPr lang="fr-FR" sz="1800" dirty="0" smtClean="0">
                <a:latin typeface="+mn-lt"/>
                <a:cs typeface="Arial" charset="0"/>
              </a:rPr>
              <a:t>: </a:t>
            </a:r>
            <a:r>
              <a:rPr lang="fr-FR" sz="1800" dirty="0" err="1" smtClean="0">
                <a:latin typeface="+mn-lt"/>
                <a:cs typeface="Arial" charset="0"/>
              </a:rPr>
              <a:t>Teriflunomide</a:t>
            </a:r>
            <a:r>
              <a:rPr lang="fr-FR" sz="1800" dirty="0" smtClean="0">
                <a:latin typeface="+mn-lt"/>
                <a:cs typeface="Arial" charset="0"/>
              </a:rPr>
              <a:t> - DMF - (</a:t>
            </a:r>
            <a:r>
              <a:rPr lang="fr-FR" sz="1800" dirty="0" err="1" smtClean="0">
                <a:latin typeface="+mn-lt"/>
                <a:cs typeface="Arial" charset="0"/>
              </a:rPr>
              <a:t>Laquinimod</a:t>
            </a:r>
            <a:r>
              <a:rPr lang="fr-FR" sz="1800" dirty="0">
                <a:latin typeface="+mn-lt"/>
                <a:cs typeface="Arial" charset="0"/>
              </a:rPr>
              <a:t>)</a:t>
            </a:r>
          </a:p>
          <a:p>
            <a:pPr algn="ctr" eaLnBrk="1" hangingPunct="1"/>
            <a:r>
              <a:rPr lang="fr-FR" sz="1800" dirty="0">
                <a:latin typeface="+mn-lt"/>
                <a:cs typeface="Arial" charset="0"/>
              </a:rPr>
              <a:t> </a:t>
            </a:r>
            <a:r>
              <a:rPr lang="fr-FR" sz="1800" dirty="0" smtClean="0">
                <a:latin typeface="+mn-lt"/>
                <a:cs typeface="Arial" charset="0"/>
              </a:rPr>
              <a:t>IFN (</a:t>
            </a:r>
            <a:r>
              <a:rPr lang="fr-FR" sz="1800" dirty="0" err="1" smtClean="0">
                <a:latin typeface="+mn-lt"/>
                <a:cs typeface="Arial" charset="0"/>
              </a:rPr>
              <a:t>pegylated</a:t>
            </a:r>
            <a:r>
              <a:rPr lang="fr-FR" sz="1800" dirty="0" smtClean="0">
                <a:latin typeface="+mn-lt"/>
                <a:cs typeface="Arial" charset="0"/>
              </a:rPr>
              <a:t>?) or </a:t>
            </a:r>
            <a:r>
              <a:rPr lang="fr-FR" sz="1800" dirty="0">
                <a:latin typeface="+mn-lt"/>
                <a:cs typeface="Arial" charset="0"/>
              </a:rPr>
              <a:t>GA </a:t>
            </a:r>
            <a:r>
              <a:rPr lang="fr-FR" sz="1800" dirty="0" smtClean="0">
                <a:latin typeface="+mn-lt"/>
                <a:cs typeface="Arial" charset="0"/>
              </a:rPr>
              <a:t>(40 mg </a:t>
            </a:r>
            <a:r>
              <a:rPr lang="fr-FR" sz="1800" dirty="0" err="1" smtClean="0">
                <a:latin typeface="+mn-lt"/>
                <a:cs typeface="Arial" charset="0"/>
              </a:rPr>
              <a:t>tiw</a:t>
            </a:r>
            <a:r>
              <a:rPr lang="fr-FR" sz="1800" dirty="0" smtClean="0">
                <a:latin typeface="+mn-lt"/>
                <a:cs typeface="Arial" charset="0"/>
              </a:rPr>
              <a:t>?)</a:t>
            </a:r>
          </a:p>
          <a:p>
            <a:pPr algn="ctr" eaLnBrk="1" hangingPunct="1"/>
            <a:r>
              <a:rPr lang="fr-FR" sz="1800" dirty="0" err="1" smtClean="0">
                <a:latin typeface="+mn-lt"/>
                <a:cs typeface="Arial" charset="0"/>
              </a:rPr>
              <a:t>Severe</a:t>
            </a:r>
            <a:r>
              <a:rPr lang="fr-FR" sz="1800" dirty="0" smtClean="0">
                <a:latin typeface="+mn-lt"/>
                <a:cs typeface="Arial" charset="0"/>
              </a:rPr>
              <a:t>: NTZ (JCV- or </a:t>
            </a:r>
            <a:r>
              <a:rPr lang="fr-FR" sz="1800" dirty="0" err="1" smtClean="0">
                <a:latin typeface="+mn-lt"/>
                <a:cs typeface="Arial" charset="0"/>
              </a:rPr>
              <a:t>low</a:t>
            </a:r>
            <a:r>
              <a:rPr lang="fr-FR" sz="1800" dirty="0" smtClean="0">
                <a:latin typeface="+mn-lt"/>
                <a:cs typeface="Arial" charset="0"/>
              </a:rPr>
              <a:t> </a:t>
            </a:r>
            <a:r>
              <a:rPr lang="fr-FR" sz="1800" dirty="0" err="1" smtClean="0">
                <a:latin typeface="+mn-lt"/>
                <a:cs typeface="Arial" charset="0"/>
              </a:rPr>
              <a:t>idx</a:t>
            </a:r>
            <a:r>
              <a:rPr lang="fr-FR" sz="1800" dirty="0" smtClean="0">
                <a:latin typeface="+mn-lt"/>
                <a:cs typeface="Arial" charset="0"/>
              </a:rPr>
              <a:t>) - </a:t>
            </a:r>
            <a:r>
              <a:rPr lang="fr-FR" sz="1800" dirty="0" err="1" smtClean="0">
                <a:latin typeface="+mn-lt"/>
                <a:cs typeface="Arial" charset="0"/>
              </a:rPr>
              <a:t>Fingolimod</a:t>
            </a:r>
            <a:r>
              <a:rPr lang="fr-FR" sz="1800" dirty="0" smtClean="0">
                <a:latin typeface="+mn-lt"/>
                <a:cs typeface="Arial" charset="0"/>
              </a:rPr>
              <a:t> (JCV+ or high </a:t>
            </a:r>
            <a:r>
              <a:rPr lang="fr-FR" sz="1800" dirty="0" err="1" smtClean="0">
                <a:latin typeface="+mn-lt"/>
                <a:cs typeface="Arial" charset="0"/>
              </a:rPr>
              <a:t>idx</a:t>
            </a:r>
            <a:r>
              <a:rPr lang="fr-FR" sz="1600" dirty="0" smtClean="0">
                <a:latin typeface="+mn-lt"/>
                <a:cs typeface="Arial" charset="0"/>
              </a:rPr>
              <a:t>)</a:t>
            </a:r>
            <a:endParaRPr lang="fr-FR" sz="1600" dirty="0">
              <a:latin typeface="+mn-lt"/>
              <a:cs typeface="Arial" charset="0"/>
            </a:endParaRPr>
          </a:p>
        </p:txBody>
      </p:sp>
      <p:sp>
        <p:nvSpPr>
          <p:cNvPr id="13" name="ZoneTexte 29"/>
          <p:cNvSpPr txBox="1">
            <a:spLocks noChangeArrowheads="1"/>
          </p:cNvSpPr>
          <p:nvPr/>
        </p:nvSpPr>
        <p:spPr bwMode="auto">
          <a:xfrm>
            <a:off x="4539246" y="1636998"/>
            <a:ext cx="17277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1800" dirty="0" err="1" smtClean="0">
                <a:latin typeface="+mn-lt"/>
                <a:cs typeface="Arial" charset="0"/>
              </a:rPr>
              <a:t>Bone</a:t>
            </a:r>
            <a:r>
              <a:rPr lang="fr-FR" sz="1800" dirty="0" smtClean="0">
                <a:latin typeface="+mn-lt"/>
                <a:cs typeface="Arial" charset="0"/>
              </a:rPr>
              <a:t> </a:t>
            </a:r>
            <a:br>
              <a:rPr lang="fr-FR" sz="1800" dirty="0" smtClean="0">
                <a:latin typeface="+mn-lt"/>
                <a:cs typeface="Arial" charset="0"/>
              </a:rPr>
            </a:br>
            <a:r>
              <a:rPr lang="fr-FR" sz="1800" dirty="0" err="1" smtClean="0">
                <a:latin typeface="+mn-lt"/>
                <a:cs typeface="Arial" charset="0"/>
              </a:rPr>
              <a:t>marrow</a:t>
            </a:r>
            <a:r>
              <a:rPr lang="fr-FR" sz="1800" dirty="0" smtClean="0">
                <a:latin typeface="+mn-lt"/>
                <a:cs typeface="Arial" charset="0"/>
              </a:rPr>
              <a:t/>
            </a:r>
            <a:br>
              <a:rPr lang="fr-FR" sz="1800" dirty="0" smtClean="0">
                <a:latin typeface="+mn-lt"/>
                <a:cs typeface="Arial" charset="0"/>
              </a:rPr>
            </a:br>
            <a:r>
              <a:rPr lang="fr-FR" sz="1800" dirty="0" smtClean="0">
                <a:latin typeface="+mn-lt"/>
                <a:cs typeface="Arial" charset="0"/>
              </a:rPr>
              <a:t>transplantation?</a:t>
            </a:r>
            <a:endParaRPr lang="fr-FR" sz="1800" dirty="0">
              <a:latin typeface="+mn-lt"/>
              <a:cs typeface="Arial" charset="0"/>
            </a:endParaRPr>
          </a:p>
        </p:txBody>
      </p:sp>
      <p:sp>
        <p:nvSpPr>
          <p:cNvPr id="14" name="ZoneTexte 28"/>
          <p:cNvSpPr txBox="1">
            <a:spLocks noChangeArrowheads="1"/>
          </p:cNvSpPr>
          <p:nvPr/>
        </p:nvSpPr>
        <p:spPr bwMode="auto">
          <a:xfrm>
            <a:off x="4619459" y="2636330"/>
            <a:ext cx="15183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1800" dirty="0" err="1" smtClean="0">
                <a:latin typeface="+mn-lt"/>
                <a:cs typeface="Arial" charset="0"/>
              </a:rPr>
              <a:t>Mitoxantrone</a:t>
            </a:r>
            <a:endParaRPr lang="fr-FR" sz="1800" dirty="0">
              <a:latin typeface="+mn-lt"/>
              <a:cs typeface="Arial" charset="0"/>
            </a:endParaRPr>
          </a:p>
        </p:txBody>
      </p:sp>
      <p:sp>
        <p:nvSpPr>
          <p:cNvPr id="15" name="Flèche vers le bas 34"/>
          <p:cNvSpPr/>
          <p:nvPr/>
        </p:nvSpPr>
        <p:spPr>
          <a:xfrm>
            <a:off x="8096441" y="2344230"/>
            <a:ext cx="428625" cy="1214438"/>
          </a:xfrm>
          <a:prstGeom prst="downArrow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Flèche vers le bas 35"/>
          <p:cNvSpPr/>
          <p:nvPr/>
        </p:nvSpPr>
        <p:spPr>
          <a:xfrm flipV="1">
            <a:off x="2192528" y="2344230"/>
            <a:ext cx="428625" cy="1214437"/>
          </a:xfrm>
          <a:prstGeom prst="downArrow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7109016" y="1800238"/>
            <a:ext cx="2041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fr-FR" sz="2000" dirty="0"/>
              <a:t>Induction </a:t>
            </a:r>
            <a:r>
              <a:rPr lang="fr-FR" sz="2000" dirty="0" err="1"/>
              <a:t>therapy</a:t>
            </a:r>
            <a:endParaRPr lang="fr-FR" sz="2000" dirty="0"/>
          </a:p>
        </p:txBody>
      </p:sp>
      <p:sp>
        <p:nvSpPr>
          <p:cNvPr id="18" name="ZoneTexte 5"/>
          <p:cNvSpPr txBox="1">
            <a:spLocks noChangeArrowheads="1"/>
          </p:cNvSpPr>
          <p:nvPr/>
        </p:nvSpPr>
        <p:spPr bwMode="auto">
          <a:xfrm>
            <a:off x="1578166" y="1784363"/>
            <a:ext cx="21208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fr-FR" sz="2000" dirty="0" err="1" smtClean="0">
                <a:latin typeface="+mn-lt"/>
                <a:ea typeface="+mn-ea"/>
                <a:cs typeface="Arial" pitchFamily="34" charset="0"/>
              </a:rPr>
              <a:t>Escalation</a:t>
            </a:r>
            <a:r>
              <a:rPr lang="fr-FR" sz="2000" dirty="0" smtClean="0">
                <a:latin typeface="+mn-lt"/>
                <a:ea typeface="+mn-ea"/>
                <a:cs typeface="Arial" pitchFamily="34" charset="0"/>
              </a:rPr>
              <a:t> </a:t>
            </a:r>
            <a:r>
              <a:rPr lang="fr-FR" sz="2000" b="1" dirty="0" err="1" smtClean="0">
                <a:latin typeface="+mn-lt"/>
                <a:ea typeface="+mn-ea"/>
                <a:cs typeface="Arial" pitchFamily="34" charset="0"/>
              </a:rPr>
              <a:t>therapy</a:t>
            </a:r>
            <a:endParaRPr lang="fr-FR" sz="2000" b="1" dirty="0" smtClean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9" name="ZoneTexte 5"/>
          <p:cNvSpPr txBox="1">
            <a:spLocks noChangeArrowheads="1"/>
          </p:cNvSpPr>
          <p:nvPr/>
        </p:nvSpPr>
        <p:spPr bwMode="auto">
          <a:xfrm>
            <a:off x="4588066" y="3136392"/>
            <a:ext cx="149585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 dirty="0" err="1">
                <a:latin typeface="+mn-lt"/>
                <a:cs typeface="Arial" panose="020B0604020202020204" pitchFamily="34" charset="0"/>
              </a:rPr>
              <a:t>Alemtuzumab</a:t>
            </a:r>
            <a:endParaRPr lang="fr-FR" sz="18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20" name="ZoneTexte 6"/>
          <p:cNvSpPr txBox="1">
            <a:spLocks noChangeArrowheads="1"/>
          </p:cNvSpPr>
          <p:nvPr/>
        </p:nvSpPr>
        <p:spPr bwMode="auto">
          <a:xfrm>
            <a:off x="4659503" y="3496755"/>
            <a:ext cx="15029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 dirty="0" smtClean="0">
                <a:latin typeface="+mn-lt"/>
                <a:cs typeface="Arial" charset="0"/>
              </a:rPr>
              <a:t>(Ocrelizumab)</a:t>
            </a:r>
            <a:endParaRPr lang="fr-FR" sz="1800" dirty="0"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06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03521495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082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EVA">
    <a:dk1>
      <a:sysClr val="windowText" lastClr="000000"/>
    </a:dk1>
    <a:lt1>
      <a:sysClr val="window" lastClr="FFFFFF"/>
    </a:lt1>
    <a:dk2>
      <a:srgbClr val="002E5C"/>
    </a:dk2>
    <a:lt2>
      <a:srgbClr val="EEECE1"/>
    </a:lt2>
    <a:accent1>
      <a:srgbClr val="002E5C"/>
    </a:accent1>
    <a:accent2>
      <a:srgbClr val="FF9C00"/>
    </a:accent2>
    <a:accent3>
      <a:srgbClr val="7A7A7A"/>
    </a:accent3>
    <a:accent4>
      <a:srgbClr val="3C6A4A"/>
    </a:accent4>
    <a:accent5>
      <a:srgbClr val="9BC0E5"/>
    </a:accent5>
    <a:accent6>
      <a:srgbClr val="AA2323"/>
    </a:accent6>
    <a:hlink>
      <a:srgbClr val="FF9C00"/>
    </a:hlink>
    <a:folHlink>
      <a:srgbClr val="7A7A7A"/>
    </a:folHlink>
  </a:clrScheme>
  <a:fontScheme name="TEVA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Trek">
    <a:fillStyleLst>
      <a:solidFill>
        <a:schemeClr val="phClr"/>
      </a:solidFill>
      <a:gradFill rotWithShape="1">
        <a:gsLst>
          <a:gs pos="0">
            <a:schemeClr val="phClr">
              <a:tint val="30000"/>
              <a:satMod val="250000"/>
            </a:schemeClr>
          </a:gs>
          <a:gs pos="72000">
            <a:schemeClr val="phClr">
              <a:tint val="75000"/>
              <a:satMod val="210000"/>
            </a:schemeClr>
          </a:gs>
          <a:gs pos="100000">
            <a:schemeClr val="phClr">
              <a:tint val="85000"/>
              <a:satMod val="210000"/>
            </a:schemeClr>
          </a:gs>
        </a:gsLst>
        <a:lin ang="5400000" scaled="1"/>
      </a:gradFill>
      <a:gradFill rotWithShape="1">
        <a:gsLst>
          <a:gs pos="0">
            <a:schemeClr val="phClr">
              <a:tint val="75000"/>
              <a:shade val="85000"/>
              <a:satMod val="230000"/>
            </a:schemeClr>
          </a:gs>
          <a:gs pos="25000">
            <a:schemeClr val="phClr">
              <a:tint val="90000"/>
              <a:shade val="70000"/>
              <a:satMod val="220000"/>
            </a:schemeClr>
          </a:gs>
          <a:gs pos="50000">
            <a:schemeClr val="phClr">
              <a:tint val="90000"/>
              <a:shade val="58000"/>
              <a:satMod val="225000"/>
            </a:schemeClr>
          </a:gs>
          <a:gs pos="65000">
            <a:schemeClr val="phClr">
              <a:tint val="90000"/>
              <a:shade val="58000"/>
              <a:satMod val="225000"/>
            </a:schemeClr>
          </a:gs>
          <a:gs pos="80000">
            <a:schemeClr val="phClr">
              <a:tint val="90000"/>
              <a:shade val="69000"/>
              <a:satMod val="220000"/>
            </a:schemeClr>
          </a:gs>
          <a:gs pos="100000">
            <a:schemeClr val="phClr">
              <a:tint val="77000"/>
              <a:shade val="80000"/>
              <a:satMod val="230000"/>
            </a:schemeClr>
          </a:gs>
        </a:gsLst>
        <a:lin ang="5400000" scaled="1"/>
      </a:gradFill>
    </a:fillStyleLst>
    <a:lnStyleLst>
      <a:ln w="100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76200" dist="50800" dir="5400000" rotWithShape="0">
            <a:srgbClr val="4E3B30">
              <a:alpha val="60000"/>
            </a:srgbClr>
          </a:outerShdw>
        </a:effectLst>
      </a:effectStyle>
      <a:effectStyle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a:effectStyle>
      <a:effectStyle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phClr">
              <a:shade val="60000"/>
              <a:satMod val="11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1392</TotalTime>
  <Words>255</Words>
  <Application>Microsoft Office PowerPoint</Application>
  <PresentationFormat>Custom</PresentationFormat>
  <Paragraphs>67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Katrien Pals</dc:creator>
  <cp:lastModifiedBy>tina</cp:lastModifiedBy>
  <cp:revision>65</cp:revision>
  <dcterms:created xsi:type="dcterms:W3CDTF">2014-06-26T10:05:41Z</dcterms:created>
  <dcterms:modified xsi:type="dcterms:W3CDTF">2016-08-24T11:09:28Z</dcterms:modified>
</cp:coreProperties>
</file>