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32"/>
  </p:notesMasterIdLst>
  <p:handoutMasterIdLst>
    <p:handoutMasterId r:id="rId33"/>
  </p:handoutMasterIdLst>
  <p:sldIdLst>
    <p:sldId id="449" r:id="rId2"/>
    <p:sldId id="463" r:id="rId3"/>
    <p:sldId id="464" r:id="rId4"/>
    <p:sldId id="465" r:id="rId5"/>
    <p:sldId id="488" r:id="rId6"/>
    <p:sldId id="466" r:id="rId7"/>
    <p:sldId id="467" r:id="rId8"/>
    <p:sldId id="468" r:id="rId9"/>
    <p:sldId id="469" r:id="rId10"/>
    <p:sldId id="470" r:id="rId11"/>
    <p:sldId id="471" r:id="rId12"/>
    <p:sldId id="472" r:id="rId13"/>
    <p:sldId id="473" r:id="rId14"/>
    <p:sldId id="474" r:id="rId15"/>
    <p:sldId id="475" r:id="rId16"/>
    <p:sldId id="476" r:id="rId17"/>
    <p:sldId id="458" r:id="rId18"/>
    <p:sldId id="478" r:id="rId19"/>
    <p:sldId id="477" r:id="rId20"/>
    <p:sldId id="479" r:id="rId21"/>
    <p:sldId id="459" r:id="rId22"/>
    <p:sldId id="480" r:id="rId23"/>
    <p:sldId id="482" r:id="rId24"/>
    <p:sldId id="460" r:id="rId25"/>
    <p:sldId id="483" r:id="rId26"/>
    <p:sldId id="489" r:id="rId27"/>
    <p:sldId id="484" r:id="rId28"/>
    <p:sldId id="485" r:id="rId29"/>
    <p:sldId id="486" r:id="rId30"/>
    <p:sldId id="487" r:id="rId31"/>
  </p:sldIdLst>
  <p:sldSz cx="9144000" cy="6858000" type="screen4x3"/>
  <p:notesSz cx="7010400" cy="9296400"/>
  <p:defaultTextStyle>
    <a:defPPr>
      <a:defRPr lang="en-GB"/>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9"/>
    <a:srgbClr val="FFFF00"/>
    <a:srgbClr val="FFFF66"/>
    <a:srgbClr val="FF9900"/>
    <a:srgbClr val="0033CC"/>
    <a:srgbClr val="0055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0" autoAdjust="0"/>
    <p:restoredTop sz="66354" autoAdjust="0"/>
  </p:normalViewPr>
  <p:slideViewPr>
    <p:cSldViewPr>
      <p:cViewPr>
        <p:scale>
          <a:sx n="75" d="100"/>
          <a:sy n="75" d="100"/>
        </p:scale>
        <p:origin x="-176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0" d="100"/>
          <a:sy n="80" d="100"/>
        </p:scale>
        <p:origin x="-3276" y="-84"/>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45900B2-46F8-43DE-B605-C577F5553AF8}" type="datetimeFigureOut">
              <a:rPr lang="en-GB" smtClean="0"/>
              <a:pPr/>
              <a:t>19/10/15</a:t>
            </a:fld>
            <a:endParaRPr lang="en-GB"/>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66A29F7-8B4D-4841-B07B-49B88D7B9784}" type="slidenum">
              <a:rPr lang="en-GB" smtClean="0"/>
              <a:pPr/>
              <a:t>‹#›</a:t>
            </a:fld>
            <a:endParaRPr lang="en-GB"/>
          </a:p>
        </p:txBody>
      </p:sp>
    </p:spTree>
    <p:extLst>
      <p:ext uri="{BB962C8B-B14F-4D97-AF65-F5344CB8AC3E}">
        <p14:creationId xmlns:p14="http://schemas.microsoft.com/office/powerpoint/2010/main" val="4140624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6967" cy="4648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971798" y="0"/>
            <a:ext cx="3036967" cy="4648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0713" y="4416538"/>
            <a:ext cx="5608975"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2" y="8830086"/>
            <a:ext cx="3036967" cy="4648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971798" y="8830086"/>
            <a:ext cx="3036967" cy="46482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1A09E22-3BC8-4EB7-99C4-32C40D4F6246}" type="slidenum">
              <a:rPr lang="en-GB"/>
              <a:pPr>
                <a:defRPr/>
              </a:pPr>
              <a:t>‹#›</a:t>
            </a:fld>
            <a:endParaRPr lang="en-GB"/>
          </a:p>
        </p:txBody>
      </p:sp>
    </p:spTree>
    <p:extLst>
      <p:ext uri="{BB962C8B-B14F-4D97-AF65-F5344CB8AC3E}">
        <p14:creationId xmlns:p14="http://schemas.microsoft.com/office/powerpoint/2010/main" val="1966525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eaLnBrk="1" fontAlgn="auto" hangingPunct="1">
              <a:spcBef>
                <a:spcPts val="0"/>
              </a:spcBef>
              <a:spcAft>
                <a:spcPts val="0"/>
              </a:spcAft>
              <a:defRPr/>
            </a:pPr>
            <a:r>
              <a:rPr lang="en-US" dirty="0" smtClean="0"/>
              <a:t>Systematic reviews of health policy are complex: there are many interactions between and within health interventions, which also interact across the contexts in which they are applied. This makes understanding about ‘what work, for whom and in which contexts’ challenging.</a:t>
            </a:r>
          </a:p>
          <a:p>
            <a:endParaRPr lang="en-US" dirty="0"/>
          </a:p>
        </p:txBody>
      </p:sp>
      <p:sp>
        <p:nvSpPr>
          <p:cNvPr id="4" name="Slide Number Placeholder 3"/>
          <p:cNvSpPr>
            <a:spLocks noGrp="1"/>
          </p:cNvSpPr>
          <p:nvPr>
            <p:ph type="sldNum" sz="quarter" idx="10"/>
          </p:nvPr>
        </p:nvSpPr>
        <p:spPr/>
        <p:txBody>
          <a:bodyPr/>
          <a:lstStyle/>
          <a:p>
            <a:fld id="{C60C968B-7D44-2C45-A053-D4E8001D199B}" type="slidenum">
              <a:rPr lang="en-US" smtClean="0"/>
              <a:t>2</a:t>
            </a:fld>
            <a:endParaRPr lang="en-US"/>
          </a:p>
        </p:txBody>
      </p:sp>
    </p:spTree>
    <p:extLst>
      <p:ext uri="{BB962C8B-B14F-4D97-AF65-F5344CB8AC3E}">
        <p14:creationId xmlns:p14="http://schemas.microsoft.com/office/powerpoint/2010/main" val="383470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1" dirty="0"/>
              <a:t>2. Where is framework synthesis located within the context of a range of research synthesis methods? </a:t>
            </a:r>
          </a:p>
          <a:p>
            <a:pPr lvl="1"/>
            <a:r>
              <a:rPr lang="en-GB" sz="2400" dirty="0"/>
              <a:t>a realist method that is positioned ‘in the middle’ in terms of its deductive and inductive reasoning and iteration to build and test theory using heterogeneous data </a:t>
            </a:r>
          </a:p>
          <a:p>
            <a:pPr lvl="1"/>
            <a:r>
              <a:rPr lang="en-GB" sz="2400" dirty="0"/>
              <a:t>allows enough interpretive creativity for it to move between critical realism and scientific realism</a:t>
            </a:r>
          </a:p>
          <a:p>
            <a:pPr lvl="1"/>
            <a:r>
              <a:rPr lang="en-GB" sz="2400" dirty="0"/>
              <a:t>findings from some reports suggest that this may be dependent on the extent to which stakeholders views are employed either as participants in the research process or as the phenomenon under study </a:t>
            </a:r>
          </a:p>
          <a:p>
            <a:endParaRPr lang="en-US" dirty="0"/>
          </a:p>
        </p:txBody>
      </p:sp>
      <p:sp>
        <p:nvSpPr>
          <p:cNvPr id="4" name="Slide Number Placeholder 3"/>
          <p:cNvSpPr>
            <a:spLocks noGrp="1"/>
          </p:cNvSpPr>
          <p:nvPr>
            <p:ph type="sldNum" sz="quarter" idx="10"/>
          </p:nvPr>
        </p:nvSpPr>
        <p:spPr/>
        <p:txBody>
          <a:bodyPr/>
          <a:lstStyle/>
          <a:p>
            <a:fld id="{C60C968B-7D44-2C45-A053-D4E8001D199B}" type="slidenum">
              <a:rPr lang="en-US" smtClean="0"/>
              <a:t>24</a:t>
            </a:fld>
            <a:endParaRPr lang="en-US"/>
          </a:p>
        </p:txBody>
      </p:sp>
    </p:spTree>
    <p:extLst>
      <p:ext uri="{BB962C8B-B14F-4D97-AF65-F5344CB8AC3E}">
        <p14:creationId xmlns:p14="http://schemas.microsoft.com/office/powerpoint/2010/main" val="1902626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The results of this review suggest that, as echoed by others, the philosophical stance of a study should fit the research question, which itself is derived from both the context in which the phenomenon under study is occurring and from the researcher’s own preferences (Gough et al. 2012; Green &amp; </a:t>
            </a:r>
            <a:r>
              <a:rPr lang="en-GB" dirty="0" err="1">
                <a:latin typeface="+mn-lt"/>
              </a:rPr>
              <a:t>Thorogood</a:t>
            </a:r>
            <a:r>
              <a:rPr lang="en-GB" dirty="0">
                <a:latin typeface="+mn-lt"/>
              </a:rPr>
              <a:t> 2014). Further, clearly communicating these will help readers to understand and interpret the review’s methods and findings and determine whether they are applicable to their own situations.  </a:t>
            </a:r>
          </a:p>
          <a:p>
            <a:r>
              <a:rPr lang="en-GB" dirty="0">
                <a:latin typeface="+mn-lt"/>
              </a:rPr>
              <a:t> </a:t>
            </a:r>
          </a:p>
          <a:p>
            <a:r>
              <a:rPr lang="en-GB" dirty="0">
                <a:latin typeface="+mn-lt"/>
              </a:rPr>
              <a:t>The findings from this review have provided a conceptual framework of the dimensions of framework synthesis. This will operate as the initial structure for examining the publications in which I have applied framework synthesis. </a:t>
            </a:r>
          </a:p>
          <a:p>
            <a:endParaRPr lang="en-US" dirty="0"/>
          </a:p>
        </p:txBody>
      </p:sp>
      <p:sp>
        <p:nvSpPr>
          <p:cNvPr id="4" name="Slide Number Placeholder 3"/>
          <p:cNvSpPr>
            <a:spLocks noGrp="1"/>
          </p:cNvSpPr>
          <p:nvPr>
            <p:ph type="sldNum" sz="quarter" idx="10"/>
          </p:nvPr>
        </p:nvSpPr>
        <p:spPr/>
        <p:txBody>
          <a:bodyPr/>
          <a:lstStyle/>
          <a:p>
            <a:fld id="{C60C968B-7D44-2C45-A053-D4E8001D199B}" type="slidenum">
              <a:rPr lang="en-US" smtClean="0"/>
              <a:t>25</a:t>
            </a:fld>
            <a:endParaRPr lang="en-US"/>
          </a:p>
        </p:txBody>
      </p:sp>
    </p:spTree>
    <p:extLst>
      <p:ext uri="{BB962C8B-B14F-4D97-AF65-F5344CB8AC3E}">
        <p14:creationId xmlns:p14="http://schemas.microsoft.com/office/powerpoint/2010/main" val="88772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FAMILIARISATION: Overview</a:t>
            </a:r>
            <a:r>
              <a:rPr lang="en-GB" baseline="0" dirty="0" smtClean="0"/>
              <a:t> of a body of material – scoping background literature</a:t>
            </a:r>
          </a:p>
          <a:p>
            <a:r>
              <a:rPr lang="en-GB" baseline="0" dirty="0" smtClean="0"/>
              <a:t>IDENTIFY A FRAMEWORK: Abstraction and conceptualisation of background literature, selection/modification of existing theories</a:t>
            </a:r>
          </a:p>
          <a:p>
            <a:r>
              <a:rPr lang="en-GB" baseline="0" dirty="0" smtClean="0"/>
              <a:t>INDEXING: Applying the framework to the data (or is it the other way around?)</a:t>
            </a:r>
          </a:p>
          <a:p>
            <a:r>
              <a:rPr lang="en-GB" baseline="0" dirty="0" smtClean="0"/>
              <a:t>CHARTING: Rearranging/reordering the data into themes</a:t>
            </a:r>
          </a:p>
          <a:p>
            <a:r>
              <a:rPr lang="en-GB" baseline="0" dirty="0" smtClean="0"/>
              <a:t>MAPPING AND INTERPRETATION: Pulling together key characteristics of the data according to the research objectives</a:t>
            </a:r>
            <a:endParaRPr lang="en-GB" dirty="0" smtClean="0"/>
          </a:p>
          <a:p>
            <a:endParaRPr lang="en-US" dirty="0" smtClean="0"/>
          </a:p>
          <a:p>
            <a:endParaRPr lang="en-US" dirty="0" smtClean="0"/>
          </a:p>
          <a:p>
            <a:r>
              <a:rPr lang="en-US" dirty="0" smtClean="0"/>
              <a:t>WHY CHOOSE THIS METHOD</a:t>
            </a:r>
          </a:p>
          <a:p>
            <a:pPr>
              <a:buNone/>
            </a:pPr>
            <a:r>
              <a:rPr lang="en-US" dirty="0" smtClean="0"/>
              <a:t>Transparent</a:t>
            </a:r>
          </a:p>
          <a:p>
            <a:pPr lvl="1"/>
            <a:r>
              <a:rPr lang="en-US" dirty="0" smtClean="0"/>
              <a:t>enables questions identified in advance by stakeholders to be explicitly and systematically considered</a:t>
            </a:r>
          </a:p>
          <a:p>
            <a:endParaRPr lang="en-US" dirty="0" smtClean="0"/>
          </a:p>
          <a:p>
            <a:pPr>
              <a:buNone/>
            </a:pPr>
            <a:r>
              <a:rPr lang="en-US" dirty="0" smtClean="0"/>
              <a:t>Flexible</a:t>
            </a:r>
          </a:p>
          <a:p>
            <a:pPr lvl="1"/>
            <a:r>
              <a:rPr lang="en-US" dirty="0" smtClean="0"/>
              <a:t>can also detect and </a:t>
            </a:r>
            <a:r>
              <a:rPr lang="en-US" dirty="0" err="1" smtClean="0"/>
              <a:t>characterise</a:t>
            </a:r>
            <a:r>
              <a:rPr lang="en-US" dirty="0" smtClean="0"/>
              <a:t> issues that emerge from the data</a:t>
            </a:r>
          </a:p>
          <a:p>
            <a:endParaRPr lang="en-US" dirty="0" smtClean="0"/>
          </a:p>
          <a:p>
            <a:pPr>
              <a:buNone/>
            </a:pPr>
            <a:r>
              <a:rPr lang="en-US" dirty="0" smtClean="0"/>
              <a:t>Friendly</a:t>
            </a:r>
          </a:p>
          <a:p>
            <a:pPr lvl="1"/>
            <a:r>
              <a:rPr lang="en-US" dirty="0" smtClean="0"/>
              <a:t>a nice blend of aggregating and configuring data (good for researchers new to mixed synthesis methods)</a:t>
            </a:r>
          </a:p>
          <a:p>
            <a:endParaRPr lang="en-GB" dirty="0"/>
          </a:p>
        </p:txBody>
      </p:sp>
      <p:sp>
        <p:nvSpPr>
          <p:cNvPr id="4" name="Slide Number Placeholder 3"/>
          <p:cNvSpPr>
            <a:spLocks noGrp="1"/>
          </p:cNvSpPr>
          <p:nvPr>
            <p:ph type="sldNum" sz="quarter" idx="10"/>
          </p:nvPr>
        </p:nvSpPr>
        <p:spPr/>
        <p:txBody>
          <a:bodyPr/>
          <a:lstStyle/>
          <a:p>
            <a:fld id="{B2984F82-7BC6-924F-A081-8E244BA8510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6C073E-3FBA-6F4E-8C65-AC84635D626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eaLnBrk="1" fontAlgn="auto" hangingPunct="1">
              <a:spcBef>
                <a:spcPts val="0"/>
              </a:spcBef>
              <a:spcAft>
                <a:spcPts val="0"/>
              </a:spcAft>
              <a:defRPr/>
            </a:pPr>
            <a:r>
              <a:rPr lang="en-GB" dirty="0">
                <a:latin typeface="+mn-lt"/>
              </a:rPr>
              <a:t>In this review, no existing conceptual framework of framework synthesis in systematic reviewing was located. </a:t>
            </a:r>
          </a:p>
          <a:p>
            <a:pPr defTabSz="465887" eaLnBrk="1" fontAlgn="auto" hangingPunct="1">
              <a:spcBef>
                <a:spcPts val="0"/>
              </a:spcBef>
              <a:spcAft>
                <a:spcPts val="0"/>
              </a:spcAft>
              <a:defRPr/>
            </a:pPr>
            <a:endParaRPr lang="en-GB" dirty="0">
              <a:latin typeface="+mn-lt"/>
            </a:endParaRPr>
          </a:p>
          <a:p>
            <a:pPr defTabSz="465887" eaLnBrk="1" fontAlgn="auto" hangingPunct="1">
              <a:spcBef>
                <a:spcPts val="0"/>
              </a:spcBef>
              <a:spcAft>
                <a:spcPts val="0"/>
              </a:spcAft>
              <a:defRPr/>
            </a:pPr>
            <a:r>
              <a:rPr lang="en-GB" dirty="0">
                <a:latin typeface="+mn-lt"/>
              </a:rPr>
              <a:t>Thus it was decided to begin by using the research questions posed in the PhD proposal to develop the conceptual framework: in effect, to investigate how framework synthesis has been described, applied and conceptualised in systematic reviews and related methodology literature. </a:t>
            </a:r>
          </a:p>
          <a:p>
            <a:pPr defTabSz="465887" eaLnBrk="1" fontAlgn="auto" hangingPunct="1">
              <a:spcBef>
                <a:spcPts val="0"/>
              </a:spcBef>
              <a:spcAft>
                <a:spcPts val="0"/>
              </a:spcAft>
              <a:defRPr/>
            </a:pPr>
            <a:endParaRPr lang="en-GB" dirty="0">
              <a:latin typeface="+mn-lt"/>
            </a:endParaRPr>
          </a:p>
          <a:p>
            <a:pPr defTabSz="465887" eaLnBrk="1" fontAlgn="auto" hangingPunct="1">
              <a:spcBef>
                <a:spcPts val="0"/>
              </a:spcBef>
              <a:spcAft>
                <a:spcPts val="0"/>
              </a:spcAft>
              <a:defRPr/>
            </a:pPr>
            <a:r>
              <a:rPr lang="en-GB" dirty="0">
                <a:latin typeface="+mn-lt"/>
              </a:rPr>
              <a:t>These research questions were themselves derived from discussion papers identified in the scoping searches undertaken for writing the PhD proposal, from the researcher’s knowledge of qualitative research methods, and from standard data extraction tools developed over several years of systematic reviewing at the EPPI-Centre. </a:t>
            </a:r>
          </a:p>
          <a:p>
            <a:pPr defTabSz="465887" eaLnBrk="1" fontAlgn="auto" hangingPunct="1">
              <a:spcBef>
                <a:spcPts val="0"/>
              </a:spcBef>
              <a:spcAft>
                <a:spcPts val="0"/>
              </a:spcAft>
              <a:defRPr/>
            </a:pPr>
            <a:endParaRPr lang="en-GB" dirty="0">
              <a:latin typeface="+mn-lt"/>
            </a:endParaRPr>
          </a:p>
          <a:p>
            <a:pPr defTabSz="465887" eaLnBrk="1" fontAlgn="auto" hangingPunct="1">
              <a:spcBef>
                <a:spcPts val="0"/>
              </a:spcBef>
              <a:spcAft>
                <a:spcPts val="0"/>
              </a:spcAft>
              <a:defRPr/>
            </a:pPr>
            <a:r>
              <a:rPr lang="en-GB" dirty="0">
                <a:latin typeface="+mn-lt"/>
              </a:rPr>
              <a:t>These sources of knowledge about framework synthesis indicated that the method could vary according to:</a:t>
            </a:r>
          </a:p>
          <a:p>
            <a:pPr defTabSz="465887" eaLnBrk="1" fontAlgn="auto" hangingPunct="1">
              <a:spcBef>
                <a:spcPts val="0"/>
              </a:spcBef>
              <a:spcAft>
                <a:spcPts val="0"/>
              </a:spcAft>
              <a:defRPr/>
            </a:pPr>
            <a:r>
              <a:rPr lang="en-GB" dirty="0">
                <a:latin typeface="+mn-lt"/>
              </a:rPr>
              <a:t>-the aims of the reviews and reports that use it;</a:t>
            </a:r>
          </a:p>
          <a:p>
            <a:pPr defTabSz="465887" eaLnBrk="1" fontAlgn="auto" hangingPunct="1">
              <a:spcBef>
                <a:spcPts val="0"/>
              </a:spcBef>
              <a:spcAft>
                <a:spcPts val="0"/>
              </a:spcAft>
              <a:defRPr/>
            </a:pPr>
            <a:r>
              <a:rPr lang="en-GB" dirty="0">
                <a:latin typeface="+mn-lt"/>
              </a:rPr>
              <a:t>-how authors of reports describe it (both in methodological and epistemological terms);</a:t>
            </a:r>
          </a:p>
          <a:p>
            <a:pPr defTabSz="465887" eaLnBrk="1" fontAlgn="auto" hangingPunct="1">
              <a:spcBef>
                <a:spcPts val="0"/>
              </a:spcBef>
              <a:spcAft>
                <a:spcPts val="0"/>
              </a:spcAft>
              <a:defRPr/>
            </a:pPr>
            <a:r>
              <a:rPr lang="en-GB" dirty="0">
                <a:latin typeface="+mn-lt"/>
              </a:rPr>
              <a:t>-whether it is used in a substantive review report or placed within a range of synthesis methods; </a:t>
            </a:r>
          </a:p>
          <a:p>
            <a:pPr defTabSz="465887" eaLnBrk="1" fontAlgn="auto" hangingPunct="1">
              <a:spcBef>
                <a:spcPts val="0"/>
              </a:spcBef>
              <a:spcAft>
                <a:spcPts val="0"/>
              </a:spcAft>
              <a:defRPr/>
            </a:pPr>
            <a:r>
              <a:rPr lang="en-GB" dirty="0">
                <a:latin typeface="+mn-lt"/>
              </a:rPr>
              <a:t>-authors’ perceptions of its strengths and limitations. </a:t>
            </a:r>
          </a:p>
          <a:p>
            <a:endParaRPr lang="en-US" dirty="0"/>
          </a:p>
        </p:txBody>
      </p:sp>
      <p:sp>
        <p:nvSpPr>
          <p:cNvPr id="4" name="Slide Number Placeholder 3"/>
          <p:cNvSpPr>
            <a:spLocks noGrp="1"/>
          </p:cNvSpPr>
          <p:nvPr>
            <p:ph type="sldNum" sz="quarter" idx="10"/>
          </p:nvPr>
        </p:nvSpPr>
        <p:spPr/>
        <p:txBody>
          <a:bodyPr/>
          <a:lstStyle/>
          <a:p>
            <a:fld id="{C60C968B-7D44-2C45-A053-D4E8001D199B}" type="slidenum">
              <a:rPr lang="en-US" smtClean="0"/>
              <a:t>8</a:t>
            </a:fld>
            <a:endParaRPr lang="en-US"/>
          </a:p>
        </p:txBody>
      </p:sp>
    </p:spTree>
    <p:extLst>
      <p:ext uri="{BB962C8B-B14F-4D97-AF65-F5344CB8AC3E}">
        <p14:creationId xmlns:p14="http://schemas.microsoft.com/office/powerpoint/2010/main" val="3667012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Stakeholder views</a:t>
            </a:r>
          </a:p>
          <a:p>
            <a:r>
              <a:rPr lang="en-US" dirty="0" smtClean="0"/>
              <a:t>Practical, transparent way to embed diverse views </a:t>
            </a:r>
          </a:p>
          <a:p>
            <a:r>
              <a:rPr lang="en-US" dirty="0" smtClean="0"/>
              <a:t>Potential for further use in public engagement in design, delivery and evaluation</a:t>
            </a:r>
          </a:p>
          <a:p>
            <a:endParaRPr lang="en-US" dirty="0" smtClean="0"/>
          </a:p>
          <a:p>
            <a:r>
              <a:rPr lang="en-US" b="1" dirty="0" smtClean="0"/>
              <a:t>Study diversity</a:t>
            </a:r>
          </a:p>
          <a:p>
            <a:r>
              <a:rPr lang="en-US" dirty="0" smtClean="0"/>
              <a:t>Handles heterogeneity</a:t>
            </a:r>
          </a:p>
          <a:p>
            <a:r>
              <a:rPr lang="en-US" dirty="0" smtClean="0"/>
              <a:t>-Type of data (numeric, textual)</a:t>
            </a:r>
          </a:p>
          <a:p>
            <a:r>
              <a:rPr lang="en-US" dirty="0" smtClean="0"/>
              <a:t>-Combining different foci (different situations, mixed methods synthesis)</a:t>
            </a:r>
          </a:p>
          <a:p>
            <a:pPr lvl="1"/>
            <a:endParaRPr lang="en-US" dirty="0" smtClean="0"/>
          </a:p>
          <a:p>
            <a:r>
              <a:rPr lang="en-US" b="1" dirty="0" smtClean="0"/>
              <a:t>Quality assessment</a:t>
            </a:r>
          </a:p>
          <a:p>
            <a:r>
              <a:rPr lang="en-US" dirty="0" smtClean="0"/>
              <a:t>No common method used</a:t>
            </a:r>
          </a:p>
          <a:p>
            <a:r>
              <a:rPr lang="en-US" dirty="0" smtClean="0"/>
              <a:t>Mirrors broader qualitative synthesis discussions</a:t>
            </a:r>
          </a:p>
          <a:p>
            <a:endParaRPr lang="en-US" dirty="0" smtClean="0"/>
          </a:p>
          <a:p>
            <a:r>
              <a:rPr lang="en-US" b="1" dirty="0" smtClean="0"/>
              <a:t>Theoretical stance/ dynamic qualities</a:t>
            </a:r>
          </a:p>
          <a:p>
            <a:r>
              <a:rPr lang="en-US" dirty="0" smtClean="0"/>
              <a:t>Neither theoretical/</a:t>
            </a:r>
            <a:r>
              <a:rPr lang="en-US" baseline="0" dirty="0" smtClean="0"/>
              <a:t>reviewer </a:t>
            </a:r>
            <a:r>
              <a:rPr lang="en-US" dirty="0" smtClean="0"/>
              <a:t>stance nor the context within which review takes place clearly described</a:t>
            </a:r>
          </a:p>
          <a:p>
            <a:r>
              <a:rPr lang="en-US" dirty="0" smtClean="0"/>
              <a:t>Critical -&gt; interpretive realism</a:t>
            </a:r>
          </a:p>
          <a:p>
            <a:r>
              <a:rPr lang="en-US" dirty="0" smtClean="0"/>
              <a:t>More useful for addressing causality than mid-range theory</a:t>
            </a:r>
          </a:p>
          <a:p>
            <a:r>
              <a:rPr lang="en-US" dirty="0" smtClean="0"/>
              <a:t>Less useful when concepts are clearly defined and little ‘</a:t>
            </a:r>
            <a:r>
              <a:rPr lang="en-US" dirty="0" err="1" smtClean="0"/>
              <a:t>contextualising</a:t>
            </a:r>
            <a:r>
              <a:rPr lang="en-US" dirty="0" smtClean="0"/>
              <a:t>’ is needed</a:t>
            </a:r>
          </a:p>
          <a:p>
            <a:r>
              <a:rPr lang="en-US" dirty="0" smtClean="0"/>
              <a:t>Varying degrees of exploration and interpretation, depending on context of review and research questions</a:t>
            </a:r>
          </a:p>
          <a:p>
            <a:r>
              <a:rPr lang="en-US" dirty="0" smtClean="0"/>
              <a:t>Not static – the conceptual framework can evolve as the population under study evolves   </a:t>
            </a:r>
          </a:p>
          <a:p>
            <a:endParaRPr lang="en-US" dirty="0" smtClean="0"/>
          </a:p>
          <a:p>
            <a:r>
              <a:rPr lang="en-US" b="1" dirty="0" smtClean="0"/>
              <a:t>Strengths of the</a:t>
            </a:r>
            <a:r>
              <a:rPr lang="en-US" b="1" baseline="0" dirty="0" smtClean="0"/>
              <a:t> review</a:t>
            </a:r>
            <a:endParaRPr lang="en-US" b="1" dirty="0" smtClean="0"/>
          </a:p>
          <a:p>
            <a:r>
              <a:rPr lang="en-US" dirty="0" smtClean="0"/>
              <a:t>First attempt to synthesise the research literature about framework synthesis</a:t>
            </a:r>
          </a:p>
          <a:p>
            <a:r>
              <a:rPr lang="en-US" dirty="0" smtClean="0"/>
              <a:t>Selection and development of initial conceptual framework allowed transparent structured critical analysis of diverse data</a:t>
            </a:r>
          </a:p>
          <a:p>
            <a:r>
              <a:rPr lang="en-US" dirty="0" smtClean="0"/>
              <a:t>This addresses some calls for clearer description of interpretation methods (</a:t>
            </a:r>
            <a:r>
              <a:rPr lang="en-GB" dirty="0" smtClean="0"/>
              <a:t>Dixon-Woods et al. 2005; </a:t>
            </a:r>
            <a:r>
              <a:rPr lang="en-GB" dirty="0" err="1" smtClean="0"/>
              <a:t>Sandelowski</a:t>
            </a:r>
            <a:r>
              <a:rPr lang="en-GB" dirty="0" smtClean="0"/>
              <a:t> et al. 2012; Tong et al. 2011)</a:t>
            </a:r>
            <a:endParaRPr lang="en-US" dirty="0" smtClean="0"/>
          </a:p>
          <a:p>
            <a:endParaRPr lang="en-US" dirty="0" smtClean="0"/>
          </a:p>
          <a:p>
            <a:r>
              <a:rPr lang="en-US" b="1" dirty="0"/>
              <a:t>Limitations of the review</a:t>
            </a:r>
          </a:p>
          <a:p>
            <a:r>
              <a:rPr lang="en-US" dirty="0"/>
              <a:t>Some papers may have been missed that undertook FS but did not identify it as such</a:t>
            </a:r>
          </a:p>
          <a:p>
            <a:r>
              <a:rPr lang="en-US" dirty="0"/>
              <a:t>Using framework synthesis to examine framework synthesis…overcomplicated? </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60C968B-7D44-2C45-A053-D4E8001D199B}" type="slidenum">
              <a:rPr lang="en-US" smtClean="0"/>
              <a:t>17</a:t>
            </a:fld>
            <a:endParaRPr lang="en-US"/>
          </a:p>
        </p:txBody>
      </p:sp>
    </p:spTree>
    <p:extLst>
      <p:ext uri="{BB962C8B-B14F-4D97-AF65-F5344CB8AC3E}">
        <p14:creationId xmlns:p14="http://schemas.microsoft.com/office/powerpoint/2010/main" val="5850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C968B-7D44-2C45-A053-D4E8001D199B}" type="slidenum">
              <a:rPr lang="en-US" smtClean="0"/>
              <a:t>19</a:t>
            </a:fld>
            <a:endParaRPr lang="en-US"/>
          </a:p>
        </p:txBody>
      </p:sp>
    </p:spTree>
    <p:extLst>
      <p:ext uri="{BB962C8B-B14F-4D97-AF65-F5344CB8AC3E}">
        <p14:creationId xmlns:p14="http://schemas.microsoft.com/office/powerpoint/2010/main" val="230398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Strengths</a:t>
            </a:r>
          </a:p>
          <a:p>
            <a:r>
              <a:rPr lang="en-US" dirty="0" smtClean="0"/>
              <a:t>First attempt to synthesise the research literature about framework synthesis</a:t>
            </a:r>
          </a:p>
          <a:p>
            <a:endParaRPr lang="en-US" dirty="0" smtClean="0"/>
          </a:p>
          <a:p>
            <a:r>
              <a:rPr lang="en-US" dirty="0" smtClean="0"/>
              <a:t>Selection and development of initial conceptual framework allowed transparent structured critical analysis of diverse data</a:t>
            </a:r>
          </a:p>
          <a:p>
            <a:endParaRPr lang="en-US" dirty="0" smtClean="0"/>
          </a:p>
          <a:p>
            <a:r>
              <a:rPr lang="en-US" dirty="0" smtClean="0"/>
              <a:t>This addresses some calls for clearer description of interpretation methods (</a:t>
            </a:r>
            <a:r>
              <a:rPr lang="en-GB" dirty="0" smtClean="0"/>
              <a:t>Dixon-Woods et al. 2005; </a:t>
            </a:r>
            <a:r>
              <a:rPr lang="en-GB" dirty="0" err="1" smtClean="0"/>
              <a:t>Sandelowski</a:t>
            </a:r>
            <a:r>
              <a:rPr lang="en-GB" dirty="0" smtClean="0"/>
              <a:t> et al. 2012; Tong et al. 2011)</a:t>
            </a:r>
            <a:endParaRPr lang="en-US" dirty="0" smtClean="0"/>
          </a:p>
          <a:p>
            <a:endParaRPr lang="en-US" dirty="0" smtClean="0"/>
          </a:p>
          <a:p>
            <a:endParaRPr lang="en-US" dirty="0" smtClean="0"/>
          </a:p>
          <a:p>
            <a:endParaRPr lang="en-US" dirty="0" smtClean="0"/>
          </a:p>
          <a:p>
            <a:r>
              <a:rPr lang="en-US" dirty="0" smtClean="0"/>
              <a:t>Framework synthesis…</a:t>
            </a:r>
          </a:p>
          <a:p>
            <a:pPr marL="465887" lvl="1"/>
            <a:r>
              <a:rPr lang="en-US" dirty="0" smtClean="0"/>
              <a:t>…is deductive</a:t>
            </a:r>
          </a:p>
          <a:p>
            <a:pPr lvl="2"/>
            <a:r>
              <a:rPr lang="en-US" i="1" dirty="0" smtClean="0"/>
              <a:t>a priori </a:t>
            </a:r>
            <a:r>
              <a:rPr lang="en-US" dirty="0" smtClean="0"/>
              <a:t>framework, iterative coding</a:t>
            </a:r>
          </a:p>
          <a:p>
            <a:pPr marL="465887" lvl="1"/>
            <a:r>
              <a:rPr lang="en-US" dirty="0" smtClean="0"/>
              <a:t>…but is also inductive</a:t>
            </a:r>
          </a:p>
          <a:p>
            <a:pPr lvl="2"/>
            <a:r>
              <a:rPr lang="en-US" dirty="0" smtClean="0"/>
              <a:t>thematic development as meaning of codes are combined</a:t>
            </a:r>
          </a:p>
          <a:p>
            <a:pPr marL="465887" lvl="1"/>
            <a:r>
              <a:rPr lang="en-US" dirty="0" smtClean="0"/>
              <a:t>…can be placed between critical and scientific realism </a:t>
            </a:r>
          </a:p>
          <a:p>
            <a:pPr lvl="2"/>
            <a:r>
              <a:rPr lang="en-US" dirty="0" smtClean="0"/>
              <a:t>Practical use in engaging stakeholders</a:t>
            </a:r>
          </a:p>
          <a:p>
            <a:endParaRPr lang="en-US" dirty="0"/>
          </a:p>
        </p:txBody>
      </p:sp>
      <p:sp>
        <p:nvSpPr>
          <p:cNvPr id="4" name="Slide Number Placeholder 3"/>
          <p:cNvSpPr>
            <a:spLocks noGrp="1"/>
          </p:cNvSpPr>
          <p:nvPr>
            <p:ph type="sldNum" sz="quarter" idx="10"/>
          </p:nvPr>
        </p:nvSpPr>
        <p:spPr/>
        <p:txBody>
          <a:bodyPr/>
          <a:lstStyle/>
          <a:p>
            <a:fld id="{C60C968B-7D44-2C45-A053-D4E8001D199B}" type="slidenum">
              <a:rPr lang="en-US" smtClean="0"/>
              <a:t>20</a:t>
            </a:fld>
            <a:endParaRPr lang="en-US"/>
          </a:p>
        </p:txBody>
      </p:sp>
    </p:spTree>
    <p:extLst>
      <p:ext uri="{BB962C8B-B14F-4D97-AF65-F5344CB8AC3E}">
        <p14:creationId xmlns:p14="http://schemas.microsoft.com/office/powerpoint/2010/main" val="36677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C968B-7D44-2C45-A053-D4E8001D199B}" type="slidenum">
              <a:rPr lang="en-US" smtClean="0"/>
              <a:t>21</a:t>
            </a:fld>
            <a:endParaRPr lang="en-US"/>
          </a:p>
        </p:txBody>
      </p:sp>
    </p:spTree>
    <p:extLst>
      <p:ext uri="{BB962C8B-B14F-4D97-AF65-F5344CB8AC3E}">
        <p14:creationId xmlns:p14="http://schemas.microsoft.com/office/powerpoint/2010/main" val="153262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Framework synthesis is useful because it can help make reporting of methods more transparent: readers can see clearly the original conceptual framework, the themes that are derived from the data populating that framework, and how the themes are translated back into the original framework to further develop that theory. This makes its methods of synthesis more explicit than other methods. This lack of reporting clear methods of synthesis has been flagged as a challenge in qualitative research synthesis (Tong et al. 2012).</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C60C968B-7D44-2C45-A053-D4E8001D199B}" type="slidenum">
              <a:rPr lang="en-US" smtClean="0"/>
              <a:t>22</a:t>
            </a:fld>
            <a:endParaRPr lang="en-US"/>
          </a:p>
        </p:txBody>
      </p:sp>
    </p:spTree>
    <p:extLst>
      <p:ext uri="{BB962C8B-B14F-4D97-AF65-F5344CB8AC3E}">
        <p14:creationId xmlns:p14="http://schemas.microsoft.com/office/powerpoint/2010/main" val="1532623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gif"/><Relationship Id="rId8"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9FD46A6-1ABB-F341-A087-C19FAA1DDF17}" type="datetimeFigureOut">
              <a:rPr lang="en-US" smtClean="0"/>
              <a:pPr/>
              <a:t>19/10/15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BC56E-866B-0D46-BF5C-4A748AE7A61E}" type="slidenum">
              <a:rPr lang="en-US" smtClean="0"/>
              <a:pPr/>
              <a:t>‹#›</a:t>
            </a:fld>
            <a:endParaRPr lang="en-US"/>
          </a:p>
        </p:txBody>
      </p:sp>
      <p:sp>
        <p:nvSpPr>
          <p:cNvPr id="7" name="Rectangle 6"/>
          <p:cNvSpPr>
            <a:spLocks noChangeArrowheads="1"/>
          </p:cNvSpPr>
          <p:nvPr userDrawn="1"/>
        </p:nvSpPr>
        <p:spPr bwMode="auto">
          <a:xfrm>
            <a:off x="0" y="0"/>
            <a:ext cx="9144000" cy="1557338"/>
          </a:xfrm>
          <a:prstGeom prst="rect">
            <a:avLst/>
          </a:prstGeom>
          <a:solidFill>
            <a:schemeClr val="bg1"/>
          </a:solidFill>
          <a:ln w="9525">
            <a:solidFill>
              <a:schemeClr val="tx1"/>
            </a:solidFill>
            <a:miter lim="800000"/>
            <a:headEnd/>
            <a:tailEnd/>
          </a:ln>
          <a:effectLst/>
        </p:spPr>
        <p:txBody>
          <a:bodyPr wrap="none" anchor="ctr"/>
          <a:lstStyle/>
          <a:p>
            <a:pPr>
              <a:defRPr/>
            </a:pPr>
            <a:endParaRPr lang="en-US"/>
          </a:p>
        </p:txBody>
      </p:sp>
      <p:pic>
        <p:nvPicPr>
          <p:cNvPr id="8" name="Picture 6" descr="PMS_C_A4"/>
          <p:cNvPicPr>
            <a:picLocks noChangeAspect="1" noChangeArrowheads="1"/>
          </p:cNvPicPr>
          <p:nvPr userDrawn="1"/>
        </p:nvPicPr>
        <p:blipFill>
          <a:blip r:embed="rId2" cstate="print"/>
          <a:srcRect/>
          <a:stretch>
            <a:fillRect/>
          </a:stretch>
        </p:blipFill>
        <p:spPr bwMode="auto">
          <a:xfrm>
            <a:off x="344728" y="476672"/>
            <a:ext cx="1665958" cy="701113"/>
          </a:xfrm>
          <a:prstGeom prst="rect">
            <a:avLst/>
          </a:prstGeom>
          <a:noFill/>
          <a:ln w="9525">
            <a:noFill/>
            <a:miter lim="800000"/>
            <a:headEnd/>
            <a:tailEnd/>
          </a:ln>
        </p:spPr>
      </p:pic>
      <p:sp>
        <p:nvSpPr>
          <p:cNvPr id="10" name="Rectangle 12"/>
          <p:cNvSpPr>
            <a:spLocks noChangeArrowheads="1"/>
          </p:cNvSpPr>
          <p:nvPr userDrawn="1"/>
        </p:nvSpPr>
        <p:spPr bwMode="auto">
          <a:xfrm>
            <a:off x="6732588" y="5684838"/>
            <a:ext cx="2411412" cy="1173162"/>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11" name="Picture 14" descr="www"/>
          <p:cNvPicPr>
            <a:picLocks noChangeAspect="1" noChangeArrowheads="1"/>
          </p:cNvPicPr>
          <p:nvPr userDrawn="1"/>
        </p:nvPicPr>
        <p:blipFill>
          <a:blip r:embed="rId3" cstate="print">
            <a:clrChange>
              <a:clrFrom>
                <a:srgbClr val="003D7E"/>
              </a:clrFrom>
              <a:clrTo>
                <a:srgbClr val="003D7E">
                  <a:alpha val="0"/>
                </a:srgbClr>
              </a:clrTo>
            </a:clrChange>
          </a:blip>
          <a:srcRect/>
          <a:stretch>
            <a:fillRect/>
          </a:stretch>
        </p:blipFill>
        <p:spPr bwMode="auto">
          <a:xfrm>
            <a:off x="468313" y="5684838"/>
            <a:ext cx="1576387" cy="212725"/>
          </a:xfrm>
          <a:prstGeom prst="rect">
            <a:avLst/>
          </a:prstGeom>
          <a:noFill/>
          <a:ln w="9525">
            <a:noFill/>
            <a:miter lim="800000"/>
            <a:headEnd/>
            <a:tailEnd/>
          </a:ln>
        </p:spPr>
      </p:pic>
      <p:sp>
        <p:nvSpPr>
          <p:cNvPr id="12" name="Line 15"/>
          <p:cNvSpPr>
            <a:spLocks noChangeShapeType="1"/>
          </p:cNvSpPr>
          <p:nvPr userDrawn="1"/>
        </p:nvSpPr>
        <p:spPr bwMode="auto">
          <a:xfrm>
            <a:off x="6732588" y="1557338"/>
            <a:ext cx="0" cy="5300662"/>
          </a:xfrm>
          <a:prstGeom prst="line">
            <a:avLst/>
          </a:prstGeom>
          <a:noFill/>
          <a:ln w="47625">
            <a:solidFill>
              <a:schemeClr val="bg1"/>
            </a:solidFill>
            <a:round/>
            <a:headEnd/>
            <a:tailEnd/>
          </a:ln>
          <a:effectLst/>
        </p:spPr>
        <p:txBody>
          <a:bodyPr/>
          <a:lstStyle/>
          <a:p>
            <a:pPr>
              <a:defRPr/>
            </a:pPr>
            <a:endParaRPr lang="en-US"/>
          </a:p>
        </p:txBody>
      </p:sp>
      <p:sp>
        <p:nvSpPr>
          <p:cNvPr id="13" name="Line 16"/>
          <p:cNvSpPr>
            <a:spLocks noChangeShapeType="1"/>
          </p:cNvSpPr>
          <p:nvPr userDrawn="1"/>
        </p:nvSpPr>
        <p:spPr bwMode="auto">
          <a:xfrm flipV="1">
            <a:off x="6732588" y="5661025"/>
            <a:ext cx="2411412" cy="3175"/>
          </a:xfrm>
          <a:prstGeom prst="line">
            <a:avLst/>
          </a:prstGeom>
          <a:noFill/>
          <a:ln w="47625">
            <a:solidFill>
              <a:schemeClr val="bg1"/>
            </a:solidFill>
            <a:round/>
            <a:headEnd/>
            <a:tailEnd/>
          </a:ln>
          <a:effectLst/>
        </p:spPr>
        <p:txBody>
          <a:bodyPr/>
          <a:lstStyle/>
          <a:p>
            <a:pPr>
              <a:defRPr/>
            </a:pPr>
            <a:endParaRPr lang="en-US"/>
          </a:p>
        </p:txBody>
      </p:sp>
      <p:pic>
        <p:nvPicPr>
          <p:cNvPr id="14" name="Picture 13" descr="EPPI-Centre.jpg"/>
          <p:cNvPicPr>
            <a:picLocks noChangeAspect="1"/>
          </p:cNvPicPr>
          <p:nvPr userDrawn="1"/>
        </p:nvPicPr>
        <p:blipFill>
          <a:blip r:embed="rId4" cstate="print"/>
          <a:stretch>
            <a:fillRect/>
          </a:stretch>
        </p:blipFill>
        <p:spPr>
          <a:xfrm>
            <a:off x="2144928" y="548680"/>
            <a:ext cx="1130928" cy="576064"/>
          </a:xfrm>
          <a:prstGeom prst="rect">
            <a:avLst/>
          </a:prstGeom>
        </p:spPr>
      </p:pic>
      <p:pic>
        <p:nvPicPr>
          <p:cNvPr id="15" name="Picture 137" descr="http://www.uel.ac.uk/_artwork/uel-logo.png"/>
          <p:cNvPicPr>
            <a:picLocks noChangeAspect="1" noChangeArrowheads="1"/>
          </p:cNvPicPr>
          <p:nvPr userDrawn="1"/>
        </p:nvPicPr>
        <p:blipFill>
          <a:blip r:embed="rId5" cstate="print"/>
          <a:srcRect/>
          <a:stretch>
            <a:fillRect/>
          </a:stretch>
        </p:blipFill>
        <p:spPr bwMode="auto">
          <a:xfrm>
            <a:off x="6372200" y="476672"/>
            <a:ext cx="755576" cy="721036"/>
          </a:xfrm>
          <a:prstGeom prst="rect">
            <a:avLst/>
          </a:prstGeom>
          <a:noFill/>
        </p:spPr>
      </p:pic>
      <p:pic>
        <p:nvPicPr>
          <p:cNvPr id="16" name="Picture 138"/>
          <p:cNvPicPr>
            <a:picLocks noChangeAspect="1" noChangeArrowheads="1"/>
          </p:cNvPicPr>
          <p:nvPr userDrawn="1"/>
        </p:nvPicPr>
        <p:blipFill>
          <a:blip r:embed="rId6" cstate="print"/>
          <a:srcRect/>
          <a:stretch>
            <a:fillRect/>
          </a:stretch>
        </p:blipFill>
        <p:spPr bwMode="auto">
          <a:xfrm>
            <a:off x="7199783" y="620688"/>
            <a:ext cx="1656184" cy="389105"/>
          </a:xfrm>
          <a:prstGeom prst="rect">
            <a:avLst/>
          </a:prstGeom>
          <a:noFill/>
          <a:ln w="9525" algn="in">
            <a:noFill/>
            <a:miter lim="800000"/>
            <a:headEnd/>
            <a:tailEnd/>
          </a:ln>
          <a:effectLst/>
        </p:spPr>
      </p:pic>
      <p:pic>
        <p:nvPicPr>
          <p:cNvPr id="17" name="Picture 16" descr="LSE logo.gif"/>
          <p:cNvPicPr>
            <a:picLocks noChangeAspect="1"/>
          </p:cNvPicPr>
          <p:nvPr userDrawn="1"/>
        </p:nvPicPr>
        <p:blipFill>
          <a:blip r:embed="rId7" cstate="print"/>
          <a:stretch>
            <a:fillRect/>
          </a:stretch>
        </p:blipFill>
        <p:spPr>
          <a:xfrm>
            <a:off x="4004178" y="475715"/>
            <a:ext cx="1863966" cy="764704"/>
          </a:xfrm>
          <a:prstGeom prst="rect">
            <a:avLst/>
          </a:prstGeom>
        </p:spPr>
      </p:pic>
      <p:pic>
        <p:nvPicPr>
          <p:cNvPr id="18" name="Picture 6"/>
          <p:cNvPicPr>
            <a:picLocks noChangeAspect="1" noChangeArrowheads="1"/>
          </p:cNvPicPr>
          <p:nvPr userDrawn="1"/>
        </p:nvPicPr>
        <p:blipFill>
          <a:blip r:embed="rId8" cstate="print"/>
          <a:srcRect/>
          <a:stretch>
            <a:fillRect/>
          </a:stretch>
        </p:blipFill>
        <p:spPr bwMode="auto">
          <a:xfrm>
            <a:off x="6804248" y="2636912"/>
            <a:ext cx="2304256" cy="18002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9FD46A6-1ABB-F341-A087-C19FAA1DDF17}" type="datetimeFigureOut">
              <a:rPr lang="en-US" smtClean="0"/>
              <a:pPr/>
              <a:t>19/10/15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499818B-ED54-4CD9-BD50-14B96BBD25EC}"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9FD46A6-1ABB-F341-A087-C19FAA1DDF17}" type="datetimeFigureOut">
              <a:rPr lang="en-US" smtClean="0"/>
              <a:pPr/>
              <a:t>19/10/15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4CDA2840-C979-4BC3-94F8-012C01AD1D09}"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9FD46A6-1ABB-F341-A087-C19FAA1DDF17}" type="datetimeFigureOut">
              <a:rPr lang="en-US" smtClean="0"/>
              <a:pPr/>
              <a:t>19/10/15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C7A2659-42A0-4742-A286-57C47D39C2C8}"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F4F777F-A6EB-4D40-BF9D-C5DE4738A5B2}" type="slidenum">
              <a:rPr lang="en-GB"/>
              <a:pPr>
                <a:defRPr/>
              </a:pPr>
              <a:t>‹#›</a:t>
            </a:fld>
            <a:endParaRPr lang="en-GB"/>
          </a:p>
        </p:txBody>
      </p:sp>
      <p:sp>
        <p:nvSpPr>
          <p:cNvPr id="5" name="Title 4"/>
          <p:cNvSpPr>
            <a:spLocks noGrp="1"/>
          </p:cNvSpPr>
          <p:nvPr>
            <p:ph type="title"/>
          </p:nvPr>
        </p:nvSpPr>
        <p:spPr/>
        <p:txBody>
          <a:bodyPr/>
          <a:lstStyle/>
          <a:p>
            <a:r>
              <a:rPr lang="en-US" dirty="0" smtClean="0"/>
              <a:t>Click to edit Master title style</a:t>
            </a:r>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9FD46A6-1ABB-F341-A087-C19FAA1DDF17}" type="datetimeFigureOut">
              <a:rPr lang="en-US" smtClean="0"/>
              <a:pPr/>
              <a:t>19/10/15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BC56E-866B-0D46-BF5C-4A748AE7A61E}" type="slidenum">
              <a:rPr lang="en-US" smtClean="0"/>
              <a:pPr/>
              <a:t>‹#›</a:t>
            </a:fld>
            <a:endParaRPr lang="en-US"/>
          </a:p>
        </p:txBody>
      </p:sp>
      <p:sp>
        <p:nvSpPr>
          <p:cNvPr id="7" name="Rectangle 6"/>
          <p:cNvSpPr>
            <a:spLocks noChangeArrowheads="1"/>
          </p:cNvSpPr>
          <p:nvPr userDrawn="1"/>
        </p:nvSpPr>
        <p:spPr bwMode="auto">
          <a:xfrm>
            <a:off x="0" y="1"/>
            <a:ext cx="9144000" cy="1557338"/>
          </a:xfrm>
          <a:prstGeom prst="rect">
            <a:avLst/>
          </a:prstGeom>
          <a:solidFill>
            <a:schemeClr val="bg1"/>
          </a:solidFill>
          <a:ln w="9525">
            <a:solidFill>
              <a:schemeClr val="tx1"/>
            </a:solidFill>
            <a:miter lim="800000"/>
            <a:headEnd/>
            <a:tailEnd/>
          </a:ln>
          <a:effectLst/>
        </p:spPr>
        <p:txBody>
          <a:bodyPr wrap="none" anchor="ctr"/>
          <a:lstStyle/>
          <a:p>
            <a:pPr>
              <a:defRPr/>
            </a:pPr>
            <a:endParaRPr lang="en-US"/>
          </a:p>
        </p:txBody>
      </p:sp>
      <p:pic>
        <p:nvPicPr>
          <p:cNvPr id="8" name="Picture 6" descr="PMS_C_A4"/>
          <p:cNvPicPr>
            <a:picLocks noChangeAspect="1" noChangeArrowheads="1"/>
          </p:cNvPicPr>
          <p:nvPr userDrawn="1"/>
        </p:nvPicPr>
        <p:blipFill>
          <a:blip r:embed="rId2" cstate="print"/>
          <a:srcRect/>
          <a:stretch>
            <a:fillRect/>
          </a:stretch>
        </p:blipFill>
        <p:spPr bwMode="auto">
          <a:xfrm>
            <a:off x="7315200" y="609600"/>
            <a:ext cx="1665959" cy="701113"/>
          </a:xfrm>
          <a:prstGeom prst="rect">
            <a:avLst/>
          </a:prstGeom>
          <a:noFill/>
          <a:ln w="9525">
            <a:noFill/>
            <a:miter lim="800000"/>
            <a:headEnd/>
            <a:tailEnd/>
          </a:ln>
        </p:spPr>
      </p:pic>
      <p:sp>
        <p:nvSpPr>
          <p:cNvPr id="10" name="Rectangle 12"/>
          <p:cNvSpPr>
            <a:spLocks noChangeArrowheads="1"/>
          </p:cNvSpPr>
          <p:nvPr userDrawn="1"/>
        </p:nvSpPr>
        <p:spPr bwMode="auto">
          <a:xfrm>
            <a:off x="6732589" y="5684838"/>
            <a:ext cx="2411412" cy="1173162"/>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2" name="Line 15"/>
          <p:cNvSpPr>
            <a:spLocks noChangeShapeType="1"/>
          </p:cNvSpPr>
          <p:nvPr userDrawn="1"/>
        </p:nvSpPr>
        <p:spPr bwMode="auto">
          <a:xfrm>
            <a:off x="6732588" y="1557339"/>
            <a:ext cx="0" cy="5300662"/>
          </a:xfrm>
          <a:prstGeom prst="line">
            <a:avLst/>
          </a:prstGeom>
          <a:noFill/>
          <a:ln w="47625">
            <a:solidFill>
              <a:schemeClr val="bg1"/>
            </a:solidFill>
            <a:round/>
            <a:headEnd/>
            <a:tailEnd/>
          </a:ln>
          <a:effectLst/>
        </p:spPr>
        <p:txBody>
          <a:bodyPr/>
          <a:lstStyle/>
          <a:p>
            <a:pPr>
              <a:defRPr/>
            </a:pPr>
            <a:endParaRPr lang="en-US"/>
          </a:p>
        </p:txBody>
      </p:sp>
      <p:sp>
        <p:nvSpPr>
          <p:cNvPr id="13" name="Line 16"/>
          <p:cNvSpPr>
            <a:spLocks noChangeShapeType="1"/>
          </p:cNvSpPr>
          <p:nvPr userDrawn="1"/>
        </p:nvSpPr>
        <p:spPr bwMode="auto">
          <a:xfrm flipV="1">
            <a:off x="6732589" y="5661026"/>
            <a:ext cx="2411412" cy="3175"/>
          </a:xfrm>
          <a:prstGeom prst="line">
            <a:avLst/>
          </a:prstGeom>
          <a:noFill/>
          <a:ln w="47625">
            <a:solidFill>
              <a:schemeClr val="bg1"/>
            </a:solidFill>
            <a:round/>
            <a:headEnd/>
            <a:tailEnd/>
          </a:ln>
          <a:effectLst/>
        </p:spPr>
        <p:txBody>
          <a:bodyPr/>
          <a:lstStyle/>
          <a:p>
            <a:pPr>
              <a:defRPr/>
            </a:pPr>
            <a:endParaRPr lang="en-US"/>
          </a:p>
        </p:txBody>
      </p:sp>
      <p:pic>
        <p:nvPicPr>
          <p:cNvPr id="14" name="Picture 13" descr="EPPI-Centre.jpg"/>
          <p:cNvPicPr>
            <a:picLocks noChangeAspect="1"/>
          </p:cNvPicPr>
          <p:nvPr userDrawn="1"/>
        </p:nvPicPr>
        <p:blipFill>
          <a:blip r:embed="rId3" cstate="print"/>
          <a:stretch>
            <a:fillRect/>
          </a:stretch>
        </p:blipFill>
        <p:spPr>
          <a:xfrm>
            <a:off x="395536" y="260648"/>
            <a:ext cx="1751112" cy="891969"/>
          </a:xfrm>
          <a:prstGeom prst="rect">
            <a:avLst/>
          </a:prstGeom>
        </p:spPr>
      </p:pic>
      <p:sp>
        <p:nvSpPr>
          <p:cNvPr id="18" name="TextBox 17"/>
          <p:cNvSpPr txBox="1"/>
          <p:nvPr userDrawn="1"/>
        </p:nvSpPr>
        <p:spPr>
          <a:xfrm>
            <a:off x="6705600" y="5943601"/>
            <a:ext cx="2438400" cy="307777"/>
          </a:xfrm>
          <a:prstGeom prst="rect">
            <a:avLst/>
          </a:prstGeom>
          <a:noFill/>
        </p:spPr>
        <p:txBody>
          <a:bodyPr wrap="square" rtlCol="0">
            <a:spAutoFit/>
          </a:bodyPr>
          <a:lstStyle/>
          <a:p>
            <a:pPr algn="ctr"/>
            <a:r>
              <a:rPr lang="en-US" dirty="0" err="1" smtClean="0"/>
              <a:t>www.ioe.ac.uk</a:t>
            </a:r>
            <a:endParaRPr lang="en-US" dirty="0"/>
          </a:p>
        </p:txBody>
      </p:sp>
      <p:pic>
        <p:nvPicPr>
          <p:cNvPr id="16" name="Picture 6"/>
          <p:cNvPicPr>
            <a:picLocks noChangeAspect="1" noChangeArrowheads="1"/>
          </p:cNvPicPr>
          <p:nvPr userDrawn="1"/>
        </p:nvPicPr>
        <p:blipFill>
          <a:blip r:embed="rId4" cstate="print"/>
          <a:srcRect/>
          <a:stretch>
            <a:fillRect/>
          </a:stretch>
        </p:blipFill>
        <p:spPr bwMode="auto">
          <a:xfrm>
            <a:off x="6804248" y="2636912"/>
            <a:ext cx="2304256" cy="1800200"/>
          </a:xfrm>
          <a:prstGeom prst="rect">
            <a:avLst/>
          </a:prstGeom>
          <a:noFill/>
          <a:ln w="9525">
            <a:noFill/>
            <a:miter lim="800000"/>
            <a:headEnd/>
            <a:tailEnd/>
          </a:ln>
        </p:spPr>
      </p:pic>
      <p:pic>
        <p:nvPicPr>
          <p:cNvPr id="17" name="Picture 6"/>
          <p:cNvPicPr>
            <a:picLocks noChangeAspect="1" noChangeArrowheads="1"/>
          </p:cNvPicPr>
          <p:nvPr userDrawn="1"/>
        </p:nvPicPr>
        <p:blipFill>
          <a:blip r:embed="rId5" cstate="print"/>
          <a:srcRect/>
          <a:stretch>
            <a:fillRect/>
          </a:stretch>
        </p:blipFill>
        <p:spPr bwMode="auto">
          <a:xfrm>
            <a:off x="7236296" y="188640"/>
            <a:ext cx="1735561" cy="469776"/>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9FD46A6-1ABB-F341-A087-C19FAA1DDF17}" type="datetimeFigureOut">
              <a:rPr lang="en-US" smtClean="0"/>
              <a:pPr/>
              <a:t>19/10/15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F4F777F-A6EB-4D40-BF9D-C5DE4738A5B2}" type="slidenum">
              <a:rPr lang="en-GB" smtClean="0"/>
              <a:pPr>
                <a:defRPr/>
              </a:pPr>
              <a:t>‹#›</a:t>
            </a:fld>
            <a:endParaRPr lang="en-GB"/>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9FD46A6-1ABB-F341-A087-C19FAA1DDF17}" type="datetimeFigureOut">
              <a:rPr lang="en-US" smtClean="0"/>
              <a:pPr/>
              <a:t>19/10/15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73931C8-98A3-4F6E-B704-AFBFDDFA7443}"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9FD46A6-1ABB-F341-A087-C19FAA1DDF17}" type="datetimeFigureOut">
              <a:rPr lang="en-US" smtClean="0"/>
              <a:pPr/>
              <a:t>19/10/15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6DC0445-7DC6-494F-8530-16370910AB04}"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9FD46A6-1ABB-F341-A087-C19FAA1DDF17}" type="datetimeFigureOut">
              <a:rPr lang="en-US" smtClean="0"/>
              <a:pPr/>
              <a:t>19/10/15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A9B3B44A-6FD6-47D5-8D83-891395AC849D}"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9FD46A6-1ABB-F341-A087-C19FAA1DDF17}" type="datetimeFigureOut">
              <a:rPr lang="en-US" smtClean="0"/>
              <a:pPr/>
              <a:t>19/10/15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9981BAAA-FA3D-4512-AD3B-25AA8B3025FE}"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D46A6-1ABB-F341-A087-C19FAA1DDF17}" type="datetimeFigureOut">
              <a:rPr lang="en-US" smtClean="0"/>
              <a:pPr/>
              <a:t>19/10/15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00C7AAA-D36E-4528-902C-B5C443E84D50}"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9FD46A6-1ABB-F341-A087-C19FAA1DDF17}" type="datetimeFigureOut">
              <a:rPr lang="en-US" smtClean="0"/>
              <a:pPr/>
              <a:t>19/10/15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BCE401E-82EB-4B15-9D5E-FA912B3B097D}"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D46A6-1ABB-F341-A087-C19FAA1DDF17}" type="datetimeFigureOut">
              <a:rPr lang="en-US" smtClean="0"/>
              <a:pPr/>
              <a:t>19/10/15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6F7B3A-6C37-4DA7-B9F0-16DB7960884A}" type="slidenum">
              <a:rPr lang="en-GB" smtClean="0"/>
              <a:pPr>
                <a:defRPr/>
              </a:pPr>
              <a:t>‹#›</a:t>
            </a:fld>
            <a:endParaRPr lang="en-GB"/>
          </a:p>
        </p:txBody>
      </p:sp>
      <p:sp>
        <p:nvSpPr>
          <p:cNvPr id="7" name="Rectangle 8"/>
          <p:cNvSpPr>
            <a:spLocks noChangeArrowheads="1"/>
          </p:cNvSpPr>
          <p:nvPr userDrawn="1"/>
        </p:nvSpPr>
        <p:spPr bwMode="auto">
          <a:xfrm>
            <a:off x="0" y="1412875"/>
            <a:ext cx="9144000" cy="5445125"/>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8" name="Line 12"/>
          <p:cNvSpPr>
            <a:spLocks noChangeShapeType="1"/>
          </p:cNvSpPr>
          <p:nvPr userDrawn="1"/>
        </p:nvSpPr>
        <p:spPr bwMode="auto">
          <a:xfrm>
            <a:off x="0" y="1412875"/>
            <a:ext cx="9144000" cy="0"/>
          </a:xfrm>
          <a:prstGeom prst="line">
            <a:avLst/>
          </a:prstGeom>
          <a:noFill/>
          <a:ln w="25400">
            <a:solidFill>
              <a:schemeClr val="tx1"/>
            </a:solidFill>
            <a:round/>
            <a:headEnd/>
            <a:tailEnd/>
          </a:ln>
          <a:effectLst/>
        </p:spPr>
        <p:txBody>
          <a:bodyPr/>
          <a:lstStyle/>
          <a:p>
            <a:pPr>
              <a:defRPr/>
            </a:pPr>
            <a:endParaRPr lang="en-US"/>
          </a:p>
        </p:txBody>
      </p:sp>
      <p:sp>
        <p:nvSpPr>
          <p:cNvPr id="9" name="Rectangle 13"/>
          <p:cNvSpPr>
            <a:spLocks noChangeArrowheads="1"/>
          </p:cNvSpPr>
          <p:nvPr userDrawn="1"/>
        </p:nvSpPr>
        <p:spPr bwMode="auto">
          <a:xfrm>
            <a:off x="0" y="1773238"/>
            <a:ext cx="8353425" cy="1143000"/>
          </a:xfrm>
          <a:prstGeom prst="rect">
            <a:avLst/>
          </a:prstGeom>
          <a:noFill/>
          <a:ln w="9525">
            <a:noFill/>
            <a:miter lim="800000"/>
            <a:headEnd/>
            <a:tailEnd/>
          </a:ln>
        </p:spPr>
        <p:txBody>
          <a:bodyPr/>
          <a:lstStyle/>
          <a:p>
            <a:pPr algn="ctr">
              <a:defRPr/>
            </a:pPr>
            <a:endParaRPr lang="en-US" sz="4400">
              <a:solidFill>
                <a:schemeClr val="tx2"/>
              </a:solidFill>
            </a:endParaRPr>
          </a:p>
        </p:txBody>
      </p:sp>
    </p:spTree>
  </p:cSld>
  <p:clrMap bg1="lt1" tx1="dk1" bg2="lt2" tx2="dk2" accent1="accent1" accent2="accent2" accent3="accent3" accent4="accent4" accent5="accent5" accent6="accent6" hlink="hlink" folHlink="folHlink"/>
  <p:sldLayoutIdLst>
    <p:sldLayoutId id="2147483971" r:id="rId1"/>
    <p:sldLayoutId id="2147484042"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2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9.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79512" y="1556792"/>
            <a:ext cx="6480720" cy="2043659"/>
          </a:xfrm>
        </p:spPr>
        <p:txBody>
          <a:bodyPr>
            <a:normAutofit fontScale="90000"/>
          </a:bodyPr>
          <a:lstStyle/>
          <a:p>
            <a:r>
              <a:rPr lang="en-US" dirty="0" smtClean="0"/>
              <a:t>Applying</a:t>
            </a:r>
            <a:r>
              <a:rPr lang="en-US" baseline="0" dirty="0" smtClean="0"/>
              <a:t> framework synthesis in systematic reviews</a:t>
            </a:r>
            <a:endParaRPr lang="en-US" dirty="0"/>
          </a:p>
        </p:txBody>
      </p:sp>
      <p:sp>
        <p:nvSpPr>
          <p:cNvPr id="7" name="Subtitle 2"/>
          <p:cNvSpPr>
            <a:spLocks noGrp="1"/>
          </p:cNvSpPr>
          <p:nvPr>
            <p:ph type="subTitle" idx="1"/>
          </p:nvPr>
        </p:nvSpPr>
        <p:spPr>
          <a:xfrm>
            <a:off x="251520" y="3886200"/>
            <a:ext cx="6264696" cy="2279104"/>
          </a:xfrm>
        </p:spPr>
        <p:txBody>
          <a:bodyPr>
            <a:normAutofit/>
          </a:bodyPr>
          <a:lstStyle/>
          <a:p>
            <a:pPr lvl="0"/>
            <a:r>
              <a:rPr lang="en-US" sz="2400" dirty="0" smtClean="0">
                <a:solidFill>
                  <a:srgbClr val="0D0D0D"/>
                </a:solidFill>
              </a:rPr>
              <a:t>Ginny Brunton, Sandy Oliver, James Thomas</a:t>
            </a:r>
          </a:p>
          <a:p>
            <a:pPr lvl="0"/>
            <a:r>
              <a:rPr lang="en-US" sz="2000" dirty="0" smtClean="0">
                <a:solidFill>
                  <a:srgbClr val="0D0D0D"/>
                </a:solidFill>
              </a:rPr>
              <a:t>EPPI-Centre, UCL Institute of Education</a:t>
            </a:r>
          </a:p>
          <a:p>
            <a:pPr lvl="0"/>
            <a:endParaRPr lang="en-US" sz="2000" dirty="0" smtClean="0">
              <a:solidFill>
                <a:srgbClr val="0D0D0D"/>
              </a:solidFill>
            </a:endParaRPr>
          </a:p>
          <a:p>
            <a:pPr lvl="0"/>
            <a:r>
              <a:rPr lang="en-US" sz="2000" dirty="0" err="1" smtClean="0">
                <a:solidFill>
                  <a:srgbClr val="0D0D0D"/>
                </a:solidFill>
              </a:rPr>
              <a:t>g.brunton@ioe.ac.uk</a:t>
            </a:r>
            <a:endParaRPr lang="en-US" sz="2000" dirty="0" smtClean="0">
              <a:solidFill>
                <a:srgbClr val="0D0D0D"/>
              </a:solidFill>
            </a:endParaRPr>
          </a:p>
        </p:txBody>
      </p:sp>
      <p:sp>
        <p:nvSpPr>
          <p:cNvPr id="4" name="TextBox 3"/>
          <p:cNvSpPr txBox="1"/>
          <p:nvPr/>
        </p:nvSpPr>
        <p:spPr>
          <a:xfrm>
            <a:off x="399581" y="5982828"/>
            <a:ext cx="6116635" cy="523220"/>
          </a:xfrm>
          <a:prstGeom prst="rect">
            <a:avLst/>
          </a:prstGeom>
          <a:noFill/>
        </p:spPr>
        <p:txBody>
          <a:bodyPr wrap="square" rtlCol="0">
            <a:spAutoFit/>
          </a:bodyPr>
          <a:lstStyle/>
          <a:p>
            <a:r>
              <a:rPr lang="en-US" b="1" i="1" dirty="0" smtClean="0"/>
              <a:t>Conflict of Interest statement: </a:t>
            </a:r>
            <a:r>
              <a:rPr lang="en-US" i="1" dirty="0" smtClean="0"/>
              <a:t>None of the authors have any actual or potential conflict of interest in relation to this presentation.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324901"/>
            <a:ext cx="9144000" cy="6261733"/>
          </a:xfrm>
          <a:prstGeom prst="rect">
            <a:avLst/>
          </a:prstGeom>
        </p:spPr>
      </p:pic>
      <p:sp>
        <p:nvSpPr>
          <p:cNvPr id="4" name="Rectangle 3"/>
          <p:cNvSpPr/>
          <p:nvPr/>
        </p:nvSpPr>
        <p:spPr>
          <a:xfrm>
            <a:off x="5803136" y="2702587"/>
            <a:ext cx="3041847" cy="228907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chemeClr val="tx1"/>
                </a:solidFill>
              </a:ln>
            </a:endParaRPr>
          </a:p>
        </p:txBody>
      </p:sp>
      <p:sp>
        <p:nvSpPr>
          <p:cNvPr id="5" name="Rounded Rectangular Callout 4"/>
          <p:cNvSpPr/>
          <p:nvPr/>
        </p:nvSpPr>
        <p:spPr>
          <a:xfrm>
            <a:off x="4496205" y="1681962"/>
            <a:ext cx="1306931" cy="746019"/>
          </a:xfrm>
          <a:prstGeom prst="wedgeRoundRectCallout">
            <a:avLst>
              <a:gd name="adj1" fmla="val 47447"/>
              <a:gd name="adj2" fmla="val 8857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499992" y="1916832"/>
            <a:ext cx="1306931" cy="307777"/>
          </a:xfrm>
          <a:prstGeom prst="rect">
            <a:avLst/>
          </a:prstGeom>
          <a:noFill/>
        </p:spPr>
        <p:txBody>
          <a:bodyPr wrap="square" rtlCol="0">
            <a:spAutoFit/>
          </a:bodyPr>
          <a:lstStyle/>
          <a:p>
            <a:pPr algn="ctr"/>
            <a:r>
              <a:rPr lang="en-US" dirty="0" smtClean="0"/>
              <a:t>Framework</a:t>
            </a:r>
            <a:endParaRPr lang="en-US" dirty="0"/>
          </a:p>
        </p:txBody>
      </p:sp>
    </p:spTree>
    <p:extLst>
      <p:ext uri="{BB962C8B-B14F-4D97-AF65-F5344CB8AC3E}">
        <p14:creationId xmlns:p14="http://schemas.microsoft.com/office/powerpoint/2010/main" val="17752047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Results: Flow of studies through review</a:t>
            </a:r>
            <a:endParaRPr lang="en-US" sz="3600" dirty="0"/>
          </a:p>
        </p:txBody>
      </p:sp>
      <p:grpSp>
        <p:nvGrpSpPr>
          <p:cNvPr id="5" name="Group 4"/>
          <p:cNvGrpSpPr/>
          <p:nvPr/>
        </p:nvGrpSpPr>
        <p:grpSpPr>
          <a:xfrm>
            <a:off x="457201" y="1567072"/>
            <a:ext cx="8229600" cy="5031123"/>
            <a:chOff x="0" y="0"/>
            <a:chExt cx="5257800" cy="3429000"/>
          </a:xfrm>
        </p:grpSpPr>
        <p:grpSp>
          <p:nvGrpSpPr>
            <p:cNvPr id="6" name="Group 5"/>
            <p:cNvGrpSpPr/>
            <p:nvPr/>
          </p:nvGrpSpPr>
          <p:grpSpPr>
            <a:xfrm>
              <a:off x="228600" y="685800"/>
              <a:ext cx="2286000" cy="2743200"/>
              <a:chOff x="0" y="0"/>
              <a:chExt cx="2286000" cy="2743200"/>
            </a:xfrm>
          </p:grpSpPr>
          <p:sp>
            <p:nvSpPr>
              <p:cNvPr id="26" name="Text Box 61"/>
              <p:cNvSpPr txBox="1"/>
              <p:nvPr/>
            </p:nvSpPr>
            <p:spPr>
              <a:xfrm>
                <a:off x="0" y="0"/>
                <a:ext cx="22860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i="1" dirty="0">
                    <a:effectLst/>
                    <a:ea typeface="ＭＳ 明朝"/>
                    <a:cs typeface="Times New Roman"/>
                  </a:rPr>
                  <a:t>Screening on title/abstract</a:t>
                </a:r>
                <a:endParaRPr lang="en-GB" dirty="0">
                  <a:effectLst/>
                  <a:ea typeface="ＭＳ 明朝"/>
                  <a:cs typeface="Times New Roman"/>
                </a:endParaRPr>
              </a:p>
            </p:txBody>
          </p:sp>
          <p:sp>
            <p:nvSpPr>
              <p:cNvPr id="27" name="Text Box 62"/>
              <p:cNvSpPr txBox="1"/>
              <p:nvPr/>
            </p:nvSpPr>
            <p:spPr>
              <a:xfrm>
                <a:off x="0" y="1143000"/>
                <a:ext cx="22860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i="1">
                    <a:effectLst/>
                    <a:ea typeface="ＭＳ 明朝"/>
                    <a:cs typeface="Times New Roman"/>
                  </a:rPr>
                  <a:t>Screening on full report</a:t>
                </a:r>
                <a:endParaRPr lang="en-GB">
                  <a:effectLst/>
                  <a:ea typeface="ＭＳ 明朝"/>
                  <a:cs typeface="Times New Roman"/>
                </a:endParaRPr>
              </a:p>
            </p:txBody>
          </p:sp>
          <p:sp>
            <p:nvSpPr>
              <p:cNvPr id="28" name="Text Box 63"/>
              <p:cNvSpPr txBox="1"/>
              <p:nvPr/>
            </p:nvSpPr>
            <p:spPr>
              <a:xfrm>
                <a:off x="0" y="2286000"/>
                <a:ext cx="22860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i="1">
                    <a:effectLst/>
                    <a:ea typeface="ＭＳ 明朝"/>
                    <a:cs typeface="Times New Roman"/>
                  </a:rPr>
                  <a:t>Data extraction / Synthesis</a:t>
                </a:r>
                <a:endParaRPr lang="en-GB">
                  <a:effectLst/>
                  <a:ea typeface="ＭＳ 明朝"/>
                  <a:cs typeface="Times New Roman"/>
                </a:endParaRPr>
              </a:p>
            </p:txBody>
          </p:sp>
        </p:grpSp>
        <p:grpSp>
          <p:nvGrpSpPr>
            <p:cNvPr id="7" name="Group 6"/>
            <p:cNvGrpSpPr/>
            <p:nvPr/>
          </p:nvGrpSpPr>
          <p:grpSpPr>
            <a:xfrm>
              <a:off x="2743200" y="1143000"/>
              <a:ext cx="2514600" cy="998921"/>
              <a:chOff x="0" y="0"/>
              <a:chExt cx="2514600" cy="998921"/>
            </a:xfrm>
          </p:grpSpPr>
          <p:sp>
            <p:nvSpPr>
              <p:cNvPr id="24" name="Rounded Rectangle 23"/>
              <p:cNvSpPr/>
              <p:nvPr/>
            </p:nvSpPr>
            <p:spPr>
              <a:xfrm>
                <a:off x="0" y="0"/>
                <a:ext cx="2514600" cy="998921"/>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Text Box 65"/>
              <p:cNvSpPr txBox="1"/>
              <p:nvPr/>
            </p:nvSpPr>
            <p:spPr>
              <a:xfrm>
                <a:off x="0" y="0"/>
                <a:ext cx="2514600" cy="998921"/>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dirty="0">
                    <a:effectLst/>
                    <a:latin typeface="Calibri"/>
                    <a:ea typeface="ＭＳ 明朝"/>
                    <a:cs typeface="Times New Roman"/>
                  </a:rPr>
                  <a:t>90 excluded on basis of title/abstract:</a:t>
                </a:r>
                <a:endParaRPr lang="en-GB" dirty="0">
                  <a:effectLst/>
                  <a:ea typeface="ＭＳ 明朝"/>
                  <a:cs typeface="Times New Roman"/>
                </a:endParaRPr>
              </a:p>
              <a:p>
                <a:pPr>
                  <a:spcAft>
                    <a:spcPts val="0"/>
                  </a:spcAft>
                </a:pPr>
                <a:r>
                  <a:rPr lang="en-GB" dirty="0">
                    <a:effectLst/>
                    <a:latin typeface="Calibri"/>
                    <a:ea typeface="ＭＳ 明朝"/>
                    <a:cs typeface="Times New Roman"/>
                  </a:rPr>
                  <a:t>-55 not about framework synthesis</a:t>
                </a:r>
                <a:endParaRPr lang="en-GB" dirty="0">
                  <a:effectLst/>
                  <a:ea typeface="ＭＳ 明朝"/>
                  <a:cs typeface="Times New Roman"/>
                </a:endParaRPr>
              </a:p>
              <a:p>
                <a:pPr>
                  <a:spcAft>
                    <a:spcPts val="0"/>
                  </a:spcAft>
                </a:pPr>
                <a:r>
                  <a:rPr lang="en-GB" dirty="0">
                    <a:effectLst/>
                    <a:latin typeface="Calibri"/>
                    <a:ea typeface="ＭＳ 明朝"/>
                    <a:cs typeface="Times New Roman"/>
                  </a:rPr>
                  <a:t>-1 not about health care/policy/public health</a:t>
                </a:r>
                <a:endParaRPr lang="en-GB" dirty="0">
                  <a:effectLst/>
                  <a:ea typeface="ＭＳ 明朝"/>
                  <a:cs typeface="Times New Roman"/>
                </a:endParaRPr>
              </a:p>
              <a:p>
                <a:pPr>
                  <a:spcAft>
                    <a:spcPts val="0"/>
                  </a:spcAft>
                </a:pPr>
                <a:r>
                  <a:rPr lang="en-GB" dirty="0">
                    <a:effectLst/>
                    <a:latin typeface="Calibri"/>
                    <a:ea typeface="ＭＳ 明朝"/>
                    <a:cs typeface="Times New Roman"/>
                  </a:rPr>
                  <a:t>-34 duplicate references</a:t>
                </a:r>
                <a:endParaRPr lang="en-GB" dirty="0">
                  <a:effectLst/>
                  <a:ea typeface="ＭＳ 明朝"/>
                  <a:cs typeface="Times New Roman"/>
                </a:endParaRPr>
              </a:p>
            </p:txBody>
          </p:sp>
        </p:grpSp>
        <p:grpSp>
          <p:nvGrpSpPr>
            <p:cNvPr id="8" name="Group 7"/>
            <p:cNvGrpSpPr/>
            <p:nvPr/>
          </p:nvGrpSpPr>
          <p:grpSpPr>
            <a:xfrm>
              <a:off x="2743200" y="2286000"/>
              <a:ext cx="2514600" cy="685800"/>
              <a:chOff x="0" y="0"/>
              <a:chExt cx="2514600" cy="685800"/>
            </a:xfrm>
          </p:grpSpPr>
          <p:sp>
            <p:nvSpPr>
              <p:cNvPr id="22" name="Rounded Rectangle 21"/>
              <p:cNvSpPr/>
              <p:nvPr/>
            </p:nvSpPr>
            <p:spPr>
              <a:xfrm>
                <a:off x="0" y="0"/>
                <a:ext cx="2514600" cy="6858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66"/>
              <p:cNvSpPr txBox="1"/>
              <p:nvPr/>
            </p:nvSpPr>
            <p:spPr>
              <a:xfrm>
                <a:off x="0" y="0"/>
                <a:ext cx="2286000"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dirty="0">
                    <a:effectLst/>
                    <a:latin typeface="Calibri"/>
                    <a:ea typeface="ＭＳ 明朝"/>
                    <a:cs typeface="Times New Roman"/>
                  </a:rPr>
                  <a:t>40 excluded on basis of full report:</a:t>
                </a:r>
                <a:endParaRPr lang="en-GB" dirty="0">
                  <a:effectLst/>
                  <a:ea typeface="ＭＳ 明朝"/>
                  <a:cs typeface="Times New Roman"/>
                </a:endParaRPr>
              </a:p>
              <a:p>
                <a:pPr>
                  <a:spcAft>
                    <a:spcPts val="0"/>
                  </a:spcAft>
                </a:pPr>
                <a:r>
                  <a:rPr lang="en-GB" dirty="0">
                    <a:effectLst/>
                    <a:latin typeface="Calibri"/>
                    <a:ea typeface="ＭＳ 明朝"/>
                    <a:cs typeface="Times New Roman"/>
                  </a:rPr>
                  <a:t>-20 not about framework synthesis</a:t>
                </a:r>
                <a:endParaRPr lang="en-GB" dirty="0">
                  <a:effectLst/>
                  <a:ea typeface="ＭＳ 明朝"/>
                  <a:cs typeface="Times New Roman"/>
                </a:endParaRPr>
              </a:p>
              <a:p>
                <a:pPr>
                  <a:spcAft>
                    <a:spcPts val="0"/>
                  </a:spcAft>
                </a:pPr>
                <a:r>
                  <a:rPr lang="en-GB" dirty="0">
                    <a:effectLst/>
                    <a:latin typeface="Calibri"/>
                    <a:ea typeface="ＭＳ 明朝"/>
                    <a:cs typeface="Times New Roman"/>
                  </a:rPr>
                  <a:t>-20 not about methods</a:t>
                </a:r>
                <a:endParaRPr lang="en-GB" dirty="0">
                  <a:effectLst/>
                  <a:ea typeface="ＭＳ 明朝"/>
                  <a:cs typeface="Times New Roman"/>
                </a:endParaRPr>
              </a:p>
            </p:txBody>
          </p:sp>
        </p:grpSp>
        <p:grpSp>
          <p:nvGrpSpPr>
            <p:cNvPr id="9" name="Group 8"/>
            <p:cNvGrpSpPr/>
            <p:nvPr/>
          </p:nvGrpSpPr>
          <p:grpSpPr>
            <a:xfrm>
              <a:off x="0" y="0"/>
              <a:ext cx="2514600" cy="685800"/>
              <a:chOff x="0" y="0"/>
              <a:chExt cx="2514600" cy="685800"/>
            </a:xfrm>
          </p:grpSpPr>
          <p:sp>
            <p:nvSpPr>
              <p:cNvPr id="20" name="Down Arrow Callout 19"/>
              <p:cNvSpPr/>
              <p:nvPr/>
            </p:nvSpPr>
            <p:spPr>
              <a:xfrm>
                <a:off x="0" y="0"/>
                <a:ext cx="2514600" cy="685800"/>
              </a:xfrm>
              <a:prstGeom prst="downArrowCallou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67"/>
              <p:cNvSpPr txBox="1"/>
              <p:nvPr/>
            </p:nvSpPr>
            <p:spPr>
              <a:xfrm>
                <a:off x="0" y="0"/>
                <a:ext cx="25146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2000" dirty="0">
                    <a:effectLst/>
                    <a:latin typeface="Calibri"/>
                    <a:ea typeface="ＭＳ 明朝"/>
                    <a:cs typeface="Times New Roman"/>
                  </a:rPr>
                  <a:t>145 located references</a:t>
                </a:r>
                <a:endParaRPr lang="en-GB" sz="2000" dirty="0">
                  <a:effectLst/>
                  <a:ea typeface="ＭＳ 明朝"/>
                  <a:cs typeface="Times New Roman"/>
                </a:endParaRPr>
              </a:p>
            </p:txBody>
          </p:sp>
        </p:grpSp>
        <p:grpSp>
          <p:nvGrpSpPr>
            <p:cNvPr id="10" name="Group 9"/>
            <p:cNvGrpSpPr/>
            <p:nvPr/>
          </p:nvGrpSpPr>
          <p:grpSpPr>
            <a:xfrm>
              <a:off x="0" y="2286000"/>
              <a:ext cx="2743200" cy="685800"/>
              <a:chOff x="0" y="0"/>
              <a:chExt cx="2743200" cy="685800"/>
            </a:xfrm>
          </p:grpSpPr>
          <p:grpSp>
            <p:nvGrpSpPr>
              <p:cNvPr id="16" name="Group 15"/>
              <p:cNvGrpSpPr/>
              <p:nvPr/>
            </p:nvGrpSpPr>
            <p:grpSpPr>
              <a:xfrm>
                <a:off x="0" y="0"/>
                <a:ext cx="2743200" cy="685800"/>
                <a:chOff x="0" y="0"/>
                <a:chExt cx="2743200" cy="685800"/>
              </a:xfrm>
            </p:grpSpPr>
            <p:sp>
              <p:nvSpPr>
                <p:cNvPr id="18" name="Right Arrow Callout 17"/>
                <p:cNvSpPr/>
                <p:nvPr/>
              </p:nvSpPr>
              <p:spPr>
                <a:xfrm>
                  <a:off x="0" y="0"/>
                  <a:ext cx="2743200" cy="457200"/>
                </a:xfrm>
                <a:prstGeom prst="rightArrowCallout">
                  <a:avLst>
                    <a:gd name="adj1" fmla="val 25000"/>
                    <a:gd name="adj2" fmla="val 25000"/>
                    <a:gd name="adj3" fmla="val 27222"/>
                    <a:gd name="adj4" fmla="val 91273"/>
                  </a:avLst>
                </a:prstGeom>
                <a:no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Down Arrow Callout 18"/>
                <p:cNvSpPr/>
                <p:nvPr/>
              </p:nvSpPr>
              <p:spPr>
                <a:xfrm>
                  <a:off x="0" y="0"/>
                  <a:ext cx="2514600" cy="685800"/>
                </a:xfrm>
                <a:prstGeom prst="downArrowCallou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 name="Text Box 70"/>
              <p:cNvSpPr txBox="1"/>
              <p:nvPr/>
            </p:nvSpPr>
            <p:spPr>
              <a:xfrm>
                <a:off x="0" y="0"/>
                <a:ext cx="25146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2000">
                    <a:effectLst/>
                    <a:latin typeface="Calibri"/>
                    <a:ea typeface="ＭＳ 明朝"/>
                    <a:cs typeface="Times New Roman"/>
                  </a:rPr>
                  <a:t>15 included reports</a:t>
                </a:r>
                <a:endParaRPr lang="en-GB" sz="2000">
                  <a:effectLst/>
                  <a:ea typeface="ＭＳ 明朝"/>
                  <a:cs typeface="Times New Roman"/>
                </a:endParaRPr>
              </a:p>
            </p:txBody>
          </p:sp>
        </p:grpSp>
        <p:grpSp>
          <p:nvGrpSpPr>
            <p:cNvPr id="11" name="Group 10"/>
            <p:cNvGrpSpPr/>
            <p:nvPr/>
          </p:nvGrpSpPr>
          <p:grpSpPr>
            <a:xfrm>
              <a:off x="0" y="1143000"/>
              <a:ext cx="2743200" cy="685800"/>
              <a:chOff x="0" y="0"/>
              <a:chExt cx="2743200" cy="685800"/>
            </a:xfrm>
          </p:grpSpPr>
          <p:grpSp>
            <p:nvGrpSpPr>
              <p:cNvPr id="12" name="Group 11"/>
              <p:cNvGrpSpPr/>
              <p:nvPr/>
            </p:nvGrpSpPr>
            <p:grpSpPr>
              <a:xfrm>
                <a:off x="0" y="0"/>
                <a:ext cx="2743200" cy="685800"/>
                <a:chOff x="0" y="0"/>
                <a:chExt cx="2743200" cy="685800"/>
              </a:xfrm>
            </p:grpSpPr>
            <p:sp>
              <p:nvSpPr>
                <p:cNvPr id="14" name="Right Arrow Callout 13"/>
                <p:cNvSpPr/>
                <p:nvPr/>
              </p:nvSpPr>
              <p:spPr>
                <a:xfrm>
                  <a:off x="0" y="0"/>
                  <a:ext cx="2743200" cy="457200"/>
                </a:xfrm>
                <a:prstGeom prst="rightArrowCallout">
                  <a:avLst>
                    <a:gd name="adj1" fmla="val 25000"/>
                    <a:gd name="adj2" fmla="val 25000"/>
                    <a:gd name="adj3" fmla="val 27222"/>
                    <a:gd name="adj4" fmla="val 91273"/>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Down Arrow Callout 14"/>
                <p:cNvSpPr/>
                <p:nvPr/>
              </p:nvSpPr>
              <p:spPr>
                <a:xfrm>
                  <a:off x="0" y="0"/>
                  <a:ext cx="2514600" cy="685800"/>
                </a:xfrm>
                <a:prstGeom prst="downArrowCallou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 name="Text Box 69"/>
              <p:cNvSpPr txBox="1"/>
              <p:nvPr/>
            </p:nvSpPr>
            <p:spPr>
              <a:xfrm>
                <a:off x="0" y="0"/>
                <a:ext cx="25146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2000">
                    <a:effectLst/>
                    <a:latin typeface="Calibri"/>
                    <a:ea typeface="ＭＳ 明朝"/>
                    <a:cs typeface="Times New Roman"/>
                  </a:rPr>
                  <a:t>55 potentially relevant references</a:t>
                </a:r>
                <a:endParaRPr lang="en-GB" sz="2000">
                  <a:effectLst/>
                  <a:ea typeface="ＭＳ 明朝"/>
                  <a:cs typeface="Times New Roman"/>
                </a:endParaRPr>
              </a:p>
            </p:txBody>
          </p:sp>
        </p:grpSp>
      </p:grpSp>
    </p:spTree>
    <p:extLst>
      <p:ext uri="{BB962C8B-B14F-4D97-AF65-F5344CB8AC3E}">
        <p14:creationId xmlns:p14="http://schemas.microsoft.com/office/powerpoint/2010/main" val="2322400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Results: Flow of studies through review</a:t>
            </a:r>
            <a:endParaRPr lang="en-US" sz="3600" dirty="0"/>
          </a:p>
        </p:txBody>
      </p:sp>
      <p:grpSp>
        <p:nvGrpSpPr>
          <p:cNvPr id="5" name="Group 4"/>
          <p:cNvGrpSpPr/>
          <p:nvPr/>
        </p:nvGrpSpPr>
        <p:grpSpPr>
          <a:xfrm>
            <a:off x="457201" y="1567072"/>
            <a:ext cx="8229600" cy="5031123"/>
            <a:chOff x="0" y="0"/>
            <a:chExt cx="5257800" cy="3429000"/>
          </a:xfrm>
        </p:grpSpPr>
        <p:grpSp>
          <p:nvGrpSpPr>
            <p:cNvPr id="6" name="Group 5"/>
            <p:cNvGrpSpPr/>
            <p:nvPr/>
          </p:nvGrpSpPr>
          <p:grpSpPr>
            <a:xfrm>
              <a:off x="228600" y="685800"/>
              <a:ext cx="2286000" cy="2743200"/>
              <a:chOff x="0" y="0"/>
              <a:chExt cx="2286000" cy="2743200"/>
            </a:xfrm>
          </p:grpSpPr>
          <p:sp>
            <p:nvSpPr>
              <p:cNvPr id="26" name="Text Box 61"/>
              <p:cNvSpPr txBox="1"/>
              <p:nvPr/>
            </p:nvSpPr>
            <p:spPr>
              <a:xfrm>
                <a:off x="0" y="0"/>
                <a:ext cx="22860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i="1" dirty="0">
                    <a:effectLst/>
                    <a:ea typeface="ＭＳ 明朝"/>
                    <a:cs typeface="Times New Roman"/>
                  </a:rPr>
                  <a:t>Screening on title/abstract</a:t>
                </a:r>
                <a:endParaRPr lang="en-GB" dirty="0">
                  <a:effectLst/>
                  <a:ea typeface="ＭＳ 明朝"/>
                  <a:cs typeface="Times New Roman"/>
                </a:endParaRPr>
              </a:p>
            </p:txBody>
          </p:sp>
          <p:sp>
            <p:nvSpPr>
              <p:cNvPr id="27" name="Text Box 62"/>
              <p:cNvSpPr txBox="1"/>
              <p:nvPr/>
            </p:nvSpPr>
            <p:spPr>
              <a:xfrm>
                <a:off x="0" y="1143000"/>
                <a:ext cx="22860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i="1">
                    <a:effectLst/>
                    <a:ea typeface="ＭＳ 明朝"/>
                    <a:cs typeface="Times New Roman"/>
                  </a:rPr>
                  <a:t>Screening on full report</a:t>
                </a:r>
                <a:endParaRPr lang="en-GB">
                  <a:effectLst/>
                  <a:ea typeface="ＭＳ 明朝"/>
                  <a:cs typeface="Times New Roman"/>
                </a:endParaRPr>
              </a:p>
            </p:txBody>
          </p:sp>
          <p:sp>
            <p:nvSpPr>
              <p:cNvPr id="28" name="Text Box 63"/>
              <p:cNvSpPr txBox="1"/>
              <p:nvPr/>
            </p:nvSpPr>
            <p:spPr>
              <a:xfrm>
                <a:off x="0" y="2286000"/>
                <a:ext cx="22860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i="1">
                    <a:effectLst/>
                    <a:ea typeface="ＭＳ 明朝"/>
                    <a:cs typeface="Times New Roman"/>
                  </a:rPr>
                  <a:t>Data extraction / Synthesis</a:t>
                </a:r>
                <a:endParaRPr lang="en-GB">
                  <a:effectLst/>
                  <a:ea typeface="ＭＳ 明朝"/>
                  <a:cs typeface="Times New Roman"/>
                </a:endParaRPr>
              </a:p>
            </p:txBody>
          </p:sp>
        </p:grpSp>
        <p:grpSp>
          <p:nvGrpSpPr>
            <p:cNvPr id="7" name="Group 6"/>
            <p:cNvGrpSpPr/>
            <p:nvPr/>
          </p:nvGrpSpPr>
          <p:grpSpPr>
            <a:xfrm>
              <a:off x="2743200" y="1143000"/>
              <a:ext cx="2514600" cy="998921"/>
              <a:chOff x="0" y="0"/>
              <a:chExt cx="2514600" cy="998921"/>
            </a:xfrm>
          </p:grpSpPr>
          <p:sp>
            <p:nvSpPr>
              <p:cNvPr id="24" name="Rounded Rectangle 23"/>
              <p:cNvSpPr/>
              <p:nvPr/>
            </p:nvSpPr>
            <p:spPr>
              <a:xfrm>
                <a:off x="0" y="0"/>
                <a:ext cx="2514600" cy="998921"/>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Text Box 65"/>
              <p:cNvSpPr txBox="1"/>
              <p:nvPr/>
            </p:nvSpPr>
            <p:spPr>
              <a:xfrm>
                <a:off x="0" y="0"/>
                <a:ext cx="2514600" cy="998921"/>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dirty="0">
                    <a:effectLst/>
                    <a:latin typeface="Calibri"/>
                    <a:ea typeface="ＭＳ 明朝"/>
                    <a:cs typeface="Times New Roman"/>
                  </a:rPr>
                  <a:t>90 excluded on basis of title/abstract:</a:t>
                </a:r>
                <a:endParaRPr lang="en-GB" dirty="0">
                  <a:effectLst/>
                  <a:ea typeface="ＭＳ 明朝"/>
                  <a:cs typeface="Times New Roman"/>
                </a:endParaRPr>
              </a:p>
              <a:p>
                <a:pPr>
                  <a:spcAft>
                    <a:spcPts val="0"/>
                  </a:spcAft>
                </a:pPr>
                <a:r>
                  <a:rPr lang="en-GB" dirty="0">
                    <a:effectLst/>
                    <a:latin typeface="Calibri"/>
                    <a:ea typeface="ＭＳ 明朝"/>
                    <a:cs typeface="Times New Roman"/>
                  </a:rPr>
                  <a:t>-55 not about framework synthesis</a:t>
                </a:r>
                <a:endParaRPr lang="en-GB" dirty="0">
                  <a:effectLst/>
                  <a:ea typeface="ＭＳ 明朝"/>
                  <a:cs typeface="Times New Roman"/>
                </a:endParaRPr>
              </a:p>
              <a:p>
                <a:pPr>
                  <a:spcAft>
                    <a:spcPts val="0"/>
                  </a:spcAft>
                </a:pPr>
                <a:r>
                  <a:rPr lang="en-GB" dirty="0">
                    <a:effectLst/>
                    <a:latin typeface="Calibri"/>
                    <a:ea typeface="ＭＳ 明朝"/>
                    <a:cs typeface="Times New Roman"/>
                  </a:rPr>
                  <a:t>-1 not about health care/policy/public health</a:t>
                </a:r>
                <a:endParaRPr lang="en-GB" dirty="0">
                  <a:effectLst/>
                  <a:ea typeface="ＭＳ 明朝"/>
                  <a:cs typeface="Times New Roman"/>
                </a:endParaRPr>
              </a:p>
              <a:p>
                <a:pPr>
                  <a:spcAft>
                    <a:spcPts val="0"/>
                  </a:spcAft>
                </a:pPr>
                <a:r>
                  <a:rPr lang="en-GB" dirty="0">
                    <a:effectLst/>
                    <a:latin typeface="Calibri"/>
                    <a:ea typeface="ＭＳ 明朝"/>
                    <a:cs typeface="Times New Roman"/>
                  </a:rPr>
                  <a:t>-34 duplicate references</a:t>
                </a:r>
                <a:endParaRPr lang="en-GB" dirty="0">
                  <a:effectLst/>
                  <a:ea typeface="ＭＳ 明朝"/>
                  <a:cs typeface="Times New Roman"/>
                </a:endParaRPr>
              </a:p>
            </p:txBody>
          </p:sp>
        </p:grpSp>
        <p:grpSp>
          <p:nvGrpSpPr>
            <p:cNvPr id="8" name="Group 7"/>
            <p:cNvGrpSpPr/>
            <p:nvPr/>
          </p:nvGrpSpPr>
          <p:grpSpPr>
            <a:xfrm>
              <a:off x="2743200" y="2286000"/>
              <a:ext cx="2514600" cy="685800"/>
              <a:chOff x="0" y="0"/>
              <a:chExt cx="2514600" cy="685800"/>
            </a:xfrm>
          </p:grpSpPr>
          <p:sp>
            <p:nvSpPr>
              <p:cNvPr id="22" name="Rounded Rectangle 21"/>
              <p:cNvSpPr/>
              <p:nvPr/>
            </p:nvSpPr>
            <p:spPr>
              <a:xfrm>
                <a:off x="0" y="0"/>
                <a:ext cx="2514600" cy="685800"/>
              </a:xfrm>
              <a:prstGeom prst="round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66"/>
              <p:cNvSpPr txBox="1"/>
              <p:nvPr/>
            </p:nvSpPr>
            <p:spPr>
              <a:xfrm>
                <a:off x="0" y="0"/>
                <a:ext cx="2286000"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dirty="0">
                    <a:effectLst/>
                    <a:latin typeface="Calibri"/>
                    <a:ea typeface="ＭＳ 明朝"/>
                    <a:cs typeface="Times New Roman"/>
                  </a:rPr>
                  <a:t>40 excluded on basis of full report:</a:t>
                </a:r>
                <a:endParaRPr lang="en-GB" dirty="0">
                  <a:effectLst/>
                  <a:ea typeface="ＭＳ 明朝"/>
                  <a:cs typeface="Times New Roman"/>
                </a:endParaRPr>
              </a:p>
              <a:p>
                <a:pPr>
                  <a:spcAft>
                    <a:spcPts val="0"/>
                  </a:spcAft>
                </a:pPr>
                <a:r>
                  <a:rPr lang="en-GB" dirty="0">
                    <a:effectLst/>
                    <a:latin typeface="Calibri"/>
                    <a:ea typeface="ＭＳ 明朝"/>
                    <a:cs typeface="Times New Roman"/>
                  </a:rPr>
                  <a:t>-20 not about framework synthesis</a:t>
                </a:r>
                <a:endParaRPr lang="en-GB" dirty="0">
                  <a:effectLst/>
                  <a:ea typeface="ＭＳ 明朝"/>
                  <a:cs typeface="Times New Roman"/>
                </a:endParaRPr>
              </a:p>
              <a:p>
                <a:pPr>
                  <a:spcAft>
                    <a:spcPts val="0"/>
                  </a:spcAft>
                </a:pPr>
                <a:r>
                  <a:rPr lang="en-GB" dirty="0">
                    <a:effectLst/>
                    <a:latin typeface="Calibri"/>
                    <a:ea typeface="ＭＳ 明朝"/>
                    <a:cs typeface="Times New Roman"/>
                  </a:rPr>
                  <a:t>-20 not about methods</a:t>
                </a:r>
                <a:endParaRPr lang="en-GB" dirty="0">
                  <a:effectLst/>
                  <a:ea typeface="ＭＳ 明朝"/>
                  <a:cs typeface="Times New Roman"/>
                </a:endParaRPr>
              </a:p>
            </p:txBody>
          </p:sp>
        </p:grpSp>
        <p:grpSp>
          <p:nvGrpSpPr>
            <p:cNvPr id="9" name="Group 8"/>
            <p:cNvGrpSpPr/>
            <p:nvPr/>
          </p:nvGrpSpPr>
          <p:grpSpPr>
            <a:xfrm>
              <a:off x="0" y="0"/>
              <a:ext cx="2514600" cy="685800"/>
              <a:chOff x="0" y="0"/>
              <a:chExt cx="2514600" cy="685800"/>
            </a:xfrm>
          </p:grpSpPr>
          <p:sp>
            <p:nvSpPr>
              <p:cNvPr id="20" name="Down Arrow Callout 19"/>
              <p:cNvSpPr/>
              <p:nvPr/>
            </p:nvSpPr>
            <p:spPr>
              <a:xfrm>
                <a:off x="0" y="0"/>
                <a:ext cx="2514600" cy="685800"/>
              </a:xfrm>
              <a:prstGeom prst="downArrowCallou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67"/>
              <p:cNvSpPr txBox="1"/>
              <p:nvPr/>
            </p:nvSpPr>
            <p:spPr>
              <a:xfrm>
                <a:off x="0" y="0"/>
                <a:ext cx="25146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2000" dirty="0">
                    <a:effectLst/>
                    <a:latin typeface="Calibri"/>
                    <a:ea typeface="ＭＳ 明朝"/>
                    <a:cs typeface="Times New Roman"/>
                  </a:rPr>
                  <a:t>145 located references</a:t>
                </a:r>
                <a:endParaRPr lang="en-GB" sz="2000" dirty="0">
                  <a:effectLst/>
                  <a:ea typeface="ＭＳ 明朝"/>
                  <a:cs typeface="Times New Roman"/>
                </a:endParaRPr>
              </a:p>
            </p:txBody>
          </p:sp>
        </p:grpSp>
        <p:grpSp>
          <p:nvGrpSpPr>
            <p:cNvPr id="10" name="Group 9"/>
            <p:cNvGrpSpPr/>
            <p:nvPr/>
          </p:nvGrpSpPr>
          <p:grpSpPr>
            <a:xfrm>
              <a:off x="0" y="2286000"/>
              <a:ext cx="2743200" cy="685800"/>
              <a:chOff x="0" y="0"/>
              <a:chExt cx="2743200" cy="685800"/>
            </a:xfrm>
          </p:grpSpPr>
          <p:grpSp>
            <p:nvGrpSpPr>
              <p:cNvPr id="16" name="Group 15"/>
              <p:cNvGrpSpPr/>
              <p:nvPr/>
            </p:nvGrpSpPr>
            <p:grpSpPr>
              <a:xfrm>
                <a:off x="0" y="0"/>
                <a:ext cx="2743200" cy="685800"/>
                <a:chOff x="0" y="0"/>
                <a:chExt cx="2743200" cy="685800"/>
              </a:xfrm>
            </p:grpSpPr>
            <p:sp>
              <p:nvSpPr>
                <p:cNvPr id="18" name="Right Arrow Callout 17"/>
                <p:cNvSpPr/>
                <p:nvPr/>
              </p:nvSpPr>
              <p:spPr>
                <a:xfrm>
                  <a:off x="0" y="0"/>
                  <a:ext cx="2743200" cy="457200"/>
                </a:xfrm>
                <a:prstGeom prst="rightArrowCallout">
                  <a:avLst>
                    <a:gd name="adj1" fmla="val 25000"/>
                    <a:gd name="adj2" fmla="val 25000"/>
                    <a:gd name="adj3" fmla="val 27222"/>
                    <a:gd name="adj4" fmla="val 91273"/>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Down Arrow Callout 18"/>
                <p:cNvSpPr/>
                <p:nvPr/>
              </p:nvSpPr>
              <p:spPr>
                <a:xfrm>
                  <a:off x="0" y="0"/>
                  <a:ext cx="2514600" cy="685800"/>
                </a:xfrm>
                <a:prstGeom prst="downArrowCallou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 name="Text Box 70"/>
              <p:cNvSpPr txBox="1"/>
              <p:nvPr/>
            </p:nvSpPr>
            <p:spPr>
              <a:xfrm>
                <a:off x="0" y="0"/>
                <a:ext cx="25146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2000">
                    <a:effectLst/>
                    <a:latin typeface="Calibri"/>
                    <a:ea typeface="ＭＳ 明朝"/>
                    <a:cs typeface="Times New Roman"/>
                  </a:rPr>
                  <a:t>15 included reports</a:t>
                </a:r>
                <a:endParaRPr lang="en-GB" sz="2000">
                  <a:effectLst/>
                  <a:ea typeface="ＭＳ 明朝"/>
                  <a:cs typeface="Times New Roman"/>
                </a:endParaRPr>
              </a:p>
            </p:txBody>
          </p:sp>
        </p:grpSp>
        <p:grpSp>
          <p:nvGrpSpPr>
            <p:cNvPr id="11" name="Group 10"/>
            <p:cNvGrpSpPr/>
            <p:nvPr/>
          </p:nvGrpSpPr>
          <p:grpSpPr>
            <a:xfrm>
              <a:off x="0" y="1143000"/>
              <a:ext cx="2743200" cy="685800"/>
              <a:chOff x="0" y="0"/>
              <a:chExt cx="2743200" cy="685800"/>
            </a:xfrm>
          </p:grpSpPr>
          <p:grpSp>
            <p:nvGrpSpPr>
              <p:cNvPr id="12" name="Group 11"/>
              <p:cNvGrpSpPr/>
              <p:nvPr/>
            </p:nvGrpSpPr>
            <p:grpSpPr>
              <a:xfrm>
                <a:off x="0" y="0"/>
                <a:ext cx="2743200" cy="685800"/>
                <a:chOff x="0" y="0"/>
                <a:chExt cx="2743200" cy="685800"/>
              </a:xfrm>
            </p:grpSpPr>
            <p:sp>
              <p:nvSpPr>
                <p:cNvPr id="14" name="Right Arrow Callout 13"/>
                <p:cNvSpPr/>
                <p:nvPr/>
              </p:nvSpPr>
              <p:spPr>
                <a:xfrm>
                  <a:off x="0" y="0"/>
                  <a:ext cx="2743200" cy="457200"/>
                </a:xfrm>
                <a:prstGeom prst="rightArrowCallout">
                  <a:avLst>
                    <a:gd name="adj1" fmla="val 25000"/>
                    <a:gd name="adj2" fmla="val 25000"/>
                    <a:gd name="adj3" fmla="val 27222"/>
                    <a:gd name="adj4" fmla="val 91273"/>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Down Arrow Callout 14"/>
                <p:cNvSpPr/>
                <p:nvPr/>
              </p:nvSpPr>
              <p:spPr>
                <a:xfrm>
                  <a:off x="0" y="0"/>
                  <a:ext cx="2514600" cy="685800"/>
                </a:xfrm>
                <a:prstGeom prst="downArrowCallout">
                  <a:avLst/>
                </a:prstGeom>
                <a:solidFill>
                  <a:srgbClr val="FFFFFF"/>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 name="Text Box 69"/>
              <p:cNvSpPr txBox="1"/>
              <p:nvPr/>
            </p:nvSpPr>
            <p:spPr>
              <a:xfrm>
                <a:off x="0" y="0"/>
                <a:ext cx="25146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2000">
                    <a:effectLst/>
                    <a:latin typeface="Calibri"/>
                    <a:ea typeface="ＭＳ 明朝"/>
                    <a:cs typeface="Times New Roman"/>
                  </a:rPr>
                  <a:t>55 potentially relevant references</a:t>
                </a:r>
                <a:endParaRPr lang="en-GB" sz="2000">
                  <a:effectLst/>
                  <a:ea typeface="ＭＳ 明朝"/>
                  <a:cs typeface="Times New Roman"/>
                </a:endParaRPr>
              </a:p>
            </p:txBody>
          </p:sp>
        </p:grpSp>
      </p:grpSp>
      <p:sp>
        <p:nvSpPr>
          <p:cNvPr id="29" name="Rectangle 28"/>
          <p:cNvSpPr/>
          <p:nvPr/>
        </p:nvSpPr>
        <p:spPr>
          <a:xfrm>
            <a:off x="928157" y="4921154"/>
            <a:ext cx="3041847" cy="44508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chemeClr val="tx1"/>
                </a:solidFill>
              </a:ln>
            </a:endParaRPr>
          </a:p>
        </p:txBody>
      </p:sp>
    </p:spTree>
    <p:extLst>
      <p:ext uri="{BB962C8B-B14F-4D97-AF65-F5344CB8AC3E}">
        <p14:creationId xmlns:p14="http://schemas.microsoft.com/office/powerpoint/2010/main" val="42633582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Data Extraction</a:t>
            </a:r>
            <a:endParaRPr lang="en-US" dirty="0"/>
          </a:p>
        </p:txBody>
      </p:sp>
      <p:pic>
        <p:nvPicPr>
          <p:cNvPr id="5" name="Picture 4"/>
          <p:cNvPicPr>
            <a:picLocks noChangeAspect="1"/>
          </p:cNvPicPr>
          <p:nvPr/>
        </p:nvPicPr>
        <p:blipFill>
          <a:blip r:embed="rId2"/>
          <a:stretch>
            <a:fillRect/>
          </a:stretch>
        </p:blipFill>
        <p:spPr>
          <a:xfrm>
            <a:off x="0" y="1143000"/>
            <a:ext cx="9144000" cy="5715000"/>
          </a:xfrm>
          <a:prstGeom prst="rect">
            <a:avLst/>
          </a:prstGeom>
        </p:spPr>
      </p:pic>
    </p:spTree>
    <p:extLst>
      <p:ext uri="{BB962C8B-B14F-4D97-AF65-F5344CB8AC3E}">
        <p14:creationId xmlns:p14="http://schemas.microsoft.com/office/powerpoint/2010/main" val="30024836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
            <a:ext cx="8229600" cy="1143000"/>
          </a:xfrm>
        </p:spPr>
        <p:txBody>
          <a:bodyPr/>
          <a:lstStyle/>
          <a:p>
            <a:r>
              <a:rPr lang="en-US" dirty="0" smtClean="0"/>
              <a:t>Thematic analysis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273114187"/>
              </p:ext>
            </p:extLst>
          </p:nvPr>
        </p:nvGraphicFramePr>
        <p:xfrm>
          <a:off x="125848" y="990600"/>
          <a:ext cx="8560952" cy="5750768"/>
        </p:xfrm>
        <a:graphic>
          <a:graphicData uri="http://schemas.openxmlformats.org/presentationml/2006/ole">
            <mc:AlternateContent xmlns:mc="http://schemas.openxmlformats.org/markup-compatibility/2006">
              <mc:Choice xmlns:v="urn:schemas-microsoft-com:vml" Requires="v">
                <p:oleObj spid="_x0000_s1044" name="Document" r:id="rId3" imgW="8267700" imgH="5867400" progId="Word.Document.12">
                  <p:embed/>
                </p:oleObj>
              </mc:Choice>
              <mc:Fallback>
                <p:oleObj name="Document" r:id="rId3" imgW="8267700" imgH="5867400" progId="Word.Document.12">
                  <p:embed/>
                  <p:pic>
                    <p:nvPicPr>
                      <p:cNvPr id="0" name=""/>
                      <p:cNvPicPr/>
                      <p:nvPr/>
                    </p:nvPicPr>
                    <p:blipFill>
                      <a:blip r:embed="rId4"/>
                      <a:stretch>
                        <a:fillRect/>
                      </a:stretch>
                    </p:blipFill>
                    <p:spPr>
                      <a:xfrm>
                        <a:off x="125848" y="990600"/>
                        <a:ext cx="8560952" cy="5750768"/>
                      </a:xfrm>
                      <a:prstGeom prst="rect">
                        <a:avLst/>
                      </a:prstGeom>
                    </p:spPr>
                  </p:pic>
                </p:oleObj>
              </mc:Fallback>
            </mc:AlternateContent>
          </a:graphicData>
        </a:graphic>
      </p:graphicFrame>
    </p:spTree>
    <p:extLst>
      <p:ext uri="{BB962C8B-B14F-4D97-AF65-F5344CB8AC3E}">
        <p14:creationId xmlns:p14="http://schemas.microsoft.com/office/powerpoint/2010/main" val="34071969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
            <a:ext cx="8229600" cy="1143000"/>
          </a:xfrm>
        </p:spPr>
        <p:txBody>
          <a:bodyPr/>
          <a:lstStyle/>
          <a:p>
            <a:r>
              <a:rPr lang="en-US" dirty="0" smtClean="0"/>
              <a:t>Thematic analysis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620344539"/>
              </p:ext>
            </p:extLst>
          </p:nvPr>
        </p:nvGraphicFramePr>
        <p:xfrm>
          <a:off x="125848" y="990600"/>
          <a:ext cx="8560952" cy="5750768"/>
        </p:xfrm>
        <a:graphic>
          <a:graphicData uri="http://schemas.openxmlformats.org/presentationml/2006/ole">
            <mc:AlternateContent xmlns:mc="http://schemas.openxmlformats.org/markup-compatibility/2006">
              <mc:Choice xmlns:v="urn:schemas-microsoft-com:vml" Requires="v">
                <p:oleObj spid="_x0000_s2068" name="Document" r:id="rId3" imgW="8267700" imgH="5867400" progId="Word.Document.12">
                  <p:embed/>
                </p:oleObj>
              </mc:Choice>
              <mc:Fallback>
                <p:oleObj name="Document" r:id="rId3" imgW="8267700" imgH="5867400" progId="Word.Document.12">
                  <p:embed/>
                  <p:pic>
                    <p:nvPicPr>
                      <p:cNvPr id="0" name=""/>
                      <p:cNvPicPr/>
                      <p:nvPr/>
                    </p:nvPicPr>
                    <p:blipFill>
                      <a:blip r:embed="rId4"/>
                      <a:stretch>
                        <a:fillRect/>
                      </a:stretch>
                    </p:blipFill>
                    <p:spPr>
                      <a:xfrm>
                        <a:off x="125848" y="990600"/>
                        <a:ext cx="8560952" cy="5750768"/>
                      </a:xfrm>
                      <a:prstGeom prst="rect">
                        <a:avLst/>
                      </a:prstGeom>
                    </p:spPr>
                  </p:pic>
                </p:oleObj>
              </mc:Fallback>
            </mc:AlternateContent>
          </a:graphicData>
        </a:graphic>
      </p:graphicFrame>
      <p:sp>
        <p:nvSpPr>
          <p:cNvPr id="4" name="Rectangle 3"/>
          <p:cNvSpPr/>
          <p:nvPr/>
        </p:nvSpPr>
        <p:spPr>
          <a:xfrm>
            <a:off x="1043608" y="3356992"/>
            <a:ext cx="6349603" cy="629305"/>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chemeClr val="tx1"/>
                </a:solidFill>
              </a:ln>
            </a:endParaRPr>
          </a:p>
        </p:txBody>
      </p:sp>
    </p:spTree>
    <p:extLst>
      <p:ext uri="{BB962C8B-B14F-4D97-AF65-F5344CB8AC3E}">
        <p14:creationId xmlns:p14="http://schemas.microsoft.com/office/powerpoint/2010/main" val="9704157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
            <a:ext cx="8229600" cy="1143000"/>
          </a:xfrm>
        </p:spPr>
        <p:txBody>
          <a:bodyPr/>
          <a:lstStyle/>
          <a:p>
            <a:r>
              <a:rPr lang="en-US" dirty="0" smtClean="0"/>
              <a:t>Thematic analysis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590696764"/>
              </p:ext>
            </p:extLst>
          </p:nvPr>
        </p:nvGraphicFramePr>
        <p:xfrm>
          <a:off x="107504" y="990600"/>
          <a:ext cx="8560952" cy="5750768"/>
        </p:xfrm>
        <a:graphic>
          <a:graphicData uri="http://schemas.openxmlformats.org/presentationml/2006/ole">
            <mc:AlternateContent xmlns:mc="http://schemas.openxmlformats.org/markup-compatibility/2006">
              <mc:Choice xmlns:v="urn:schemas-microsoft-com:vml" Requires="v">
                <p:oleObj spid="_x0000_s3092" name="Document" r:id="rId3" imgW="8267700" imgH="5867400" progId="Word.Document.12">
                  <p:embed/>
                </p:oleObj>
              </mc:Choice>
              <mc:Fallback>
                <p:oleObj name="Document" r:id="rId3" imgW="8267700" imgH="5867400" progId="Word.Document.12">
                  <p:embed/>
                  <p:pic>
                    <p:nvPicPr>
                      <p:cNvPr id="0" name=""/>
                      <p:cNvPicPr/>
                      <p:nvPr/>
                    </p:nvPicPr>
                    <p:blipFill>
                      <a:blip r:embed="rId4"/>
                      <a:stretch>
                        <a:fillRect/>
                      </a:stretch>
                    </p:blipFill>
                    <p:spPr>
                      <a:xfrm>
                        <a:off x="107504" y="990600"/>
                        <a:ext cx="8560952" cy="5750768"/>
                      </a:xfrm>
                      <a:prstGeom prst="rect">
                        <a:avLst/>
                      </a:prstGeom>
                    </p:spPr>
                  </p:pic>
                </p:oleObj>
              </mc:Fallback>
            </mc:AlternateContent>
          </a:graphicData>
        </a:graphic>
      </p:graphicFrame>
      <p:cxnSp>
        <p:nvCxnSpPr>
          <p:cNvPr id="5" name="Straight Connector 4"/>
          <p:cNvCxnSpPr/>
          <p:nvPr/>
        </p:nvCxnSpPr>
        <p:spPr>
          <a:xfrm>
            <a:off x="2574163" y="1819265"/>
            <a:ext cx="846614" cy="11442"/>
          </a:xfrm>
          <a:prstGeom prst="line">
            <a:avLst/>
          </a:prstGeom>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5508104" y="3573016"/>
            <a:ext cx="163235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1403648" y="4149080"/>
            <a:ext cx="739976" cy="11442"/>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2123728" y="4797152"/>
            <a:ext cx="170466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1403648" y="6309320"/>
            <a:ext cx="196413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4316823" y="1616965"/>
            <a:ext cx="751418" cy="11442"/>
          </a:xfrm>
          <a:prstGeom prst="line">
            <a:avLst/>
          </a:prstGeom>
        </p:spPr>
        <p:style>
          <a:lnRef idx="2">
            <a:schemeClr val="accent2"/>
          </a:lnRef>
          <a:fillRef idx="0">
            <a:schemeClr val="accent2"/>
          </a:fillRef>
          <a:effectRef idx="1">
            <a:schemeClr val="accent2"/>
          </a:effectRef>
          <a:fontRef idx="minor">
            <a:schemeClr val="tx1"/>
          </a:fontRef>
        </p:style>
      </p:cxnSp>
      <p:sp>
        <p:nvSpPr>
          <p:cNvPr id="16" name="Left Arrow Callout 15"/>
          <p:cNvSpPr/>
          <p:nvPr/>
        </p:nvSpPr>
        <p:spPr>
          <a:xfrm>
            <a:off x="7436472" y="1342359"/>
            <a:ext cx="1167976" cy="572096"/>
          </a:xfrm>
          <a:prstGeom prst="leftArrowCallout">
            <a:avLst>
              <a:gd name="adj1" fmla="val 25000"/>
              <a:gd name="adj2" fmla="val 25000"/>
              <a:gd name="adj3" fmla="val 25000"/>
              <a:gd name="adj4" fmla="val 79300"/>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668344" y="1484784"/>
            <a:ext cx="972461" cy="307777"/>
          </a:xfrm>
          <a:prstGeom prst="rect">
            <a:avLst/>
          </a:prstGeom>
          <a:noFill/>
        </p:spPr>
        <p:txBody>
          <a:bodyPr wrap="square" rtlCol="0">
            <a:spAutoFit/>
          </a:bodyPr>
          <a:lstStyle/>
          <a:p>
            <a:r>
              <a:rPr lang="en-US" sz="1400" dirty="0" smtClean="0"/>
              <a:t>illustrative</a:t>
            </a:r>
            <a:endParaRPr lang="en-US" sz="1400" dirty="0"/>
          </a:p>
        </p:txBody>
      </p:sp>
      <p:sp>
        <p:nvSpPr>
          <p:cNvPr id="23" name="TextBox 22"/>
          <p:cNvSpPr txBox="1"/>
          <p:nvPr/>
        </p:nvSpPr>
        <p:spPr>
          <a:xfrm>
            <a:off x="7668344" y="3429000"/>
            <a:ext cx="972461" cy="307777"/>
          </a:xfrm>
          <a:prstGeom prst="rect">
            <a:avLst/>
          </a:prstGeom>
          <a:noFill/>
        </p:spPr>
        <p:txBody>
          <a:bodyPr wrap="square" rtlCol="0">
            <a:spAutoFit/>
          </a:bodyPr>
          <a:lstStyle/>
          <a:p>
            <a:r>
              <a:rPr lang="en-US" sz="1400" dirty="0" smtClean="0"/>
              <a:t>situated</a:t>
            </a:r>
            <a:endParaRPr lang="en-US" sz="1400" dirty="0"/>
          </a:p>
        </p:txBody>
      </p:sp>
      <p:sp>
        <p:nvSpPr>
          <p:cNvPr id="25" name="TextBox 24"/>
          <p:cNvSpPr txBox="1"/>
          <p:nvPr/>
        </p:nvSpPr>
        <p:spPr>
          <a:xfrm>
            <a:off x="7668344" y="6165304"/>
            <a:ext cx="972461" cy="307777"/>
          </a:xfrm>
          <a:prstGeom prst="rect">
            <a:avLst/>
          </a:prstGeom>
          <a:noFill/>
        </p:spPr>
        <p:txBody>
          <a:bodyPr wrap="square" rtlCol="0">
            <a:spAutoFit/>
          </a:bodyPr>
          <a:lstStyle/>
          <a:p>
            <a:r>
              <a:rPr lang="en-US" sz="1400" dirty="0" smtClean="0"/>
              <a:t>applied</a:t>
            </a:r>
            <a:endParaRPr lang="en-US" sz="1400" dirty="0"/>
          </a:p>
        </p:txBody>
      </p:sp>
      <p:sp>
        <p:nvSpPr>
          <p:cNvPr id="26" name="Left Arrow Callout 25"/>
          <p:cNvSpPr/>
          <p:nvPr/>
        </p:nvSpPr>
        <p:spPr>
          <a:xfrm>
            <a:off x="7380312" y="4005064"/>
            <a:ext cx="1167976" cy="572096"/>
          </a:xfrm>
          <a:prstGeom prst="leftArrowCallout">
            <a:avLst>
              <a:gd name="adj1" fmla="val 25000"/>
              <a:gd name="adj2" fmla="val 25000"/>
              <a:gd name="adj3" fmla="val 25000"/>
              <a:gd name="adj4" fmla="val 79300"/>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7612184" y="4147489"/>
            <a:ext cx="972461" cy="307777"/>
          </a:xfrm>
          <a:prstGeom prst="rect">
            <a:avLst/>
          </a:prstGeom>
          <a:noFill/>
        </p:spPr>
        <p:txBody>
          <a:bodyPr wrap="square" rtlCol="0">
            <a:spAutoFit/>
          </a:bodyPr>
          <a:lstStyle/>
          <a:p>
            <a:r>
              <a:rPr lang="en-US" sz="1400" dirty="0" smtClean="0"/>
              <a:t>illustrative</a:t>
            </a:r>
            <a:endParaRPr lang="en-US" sz="1400" dirty="0"/>
          </a:p>
        </p:txBody>
      </p:sp>
      <p:sp>
        <p:nvSpPr>
          <p:cNvPr id="28" name="Left Arrow Callout 27"/>
          <p:cNvSpPr/>
          <p:nvPr/>
        </p:nvSpPr>
        <p:spPr>
          <a:xfrm>
            <a:off x="7380312" y="4941168"/>
            <a:ext cx="1167976" cy="572096"/>
          </a:xfrm>
          <a:prstGeom prst="leftArrowCallout">
            <a:avLst>
              <a:gd name="adj1" fmla="val 25000"/>
              <a:gd name="adj2" fmla="val 25000"/>
              <a:gd name="adj3" fmla="val 25000"/>
              <a:gd name="adj4" fmla="val 79300"/>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612184" y="5083593"/>
            <a:ext cx="972461" cy="307777"/>
          </a:xfrm>
          <a:prstGeom prst="rect">
            <a:avLst/>
          </a:prstGeom>
          <a:noFill/>
        </p:spPr>
        <p:txBody>
          <a:bodyPr wrap="square" rtlCol="0">
            <a:spAutoFit/>
          </a:bodyPr>
          <a:lstStyle/>
          <a:p>
            <a:r>
              <a:rPr lang="en-US" sz="1400" dirty="0" smtClean="0"/>
              <a:t>illustrative</a:t>
            </a:r>
            <a:endParaRPr lang="en-US" sz="1400" dirty="0"/>
          </a:p>
        </p:txBody>
      </p:sp>
      <p:sp>
        <p:nvSpPr>
          <p:cNvPr id="30" name="Left Arrow Callout 29"/>
          <p:cNvSpPr/>
          <p:nvPr/>
        </p:nvSpPr>
        <p:spPr>
          <a:xfrm>
            <a:off x="7380312" y="3284984"/>
            <a:ext cx="1167976" cy="572096"/>
          </a:xfrm>
          <a:prstGeom prst="leftArrowCallout">
            <a:avLst>
              <a:gd name="adj1" fmla="val 25000"/>
              <a:gd name="adj2" fmla="val 25000"/>
              <a:gd name="adj3" fmla="val 25000"/>
              <a:gd name="adj4" fmla="val 79300"/>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Left Arrow Callout 31"/>
          <p:cNvSpPr/>
          <p:nvPr/>
        </p:nvSpPr>
        <p:spPr>
          <a:xfrm>
            <a:off x="7380312" y="6021288"/>
            <a:ext cx="1167976" cy="572096"/>
          </a:xfrm>
          <a:prstGeom prst="leftArrowCallout">
            <a:avLst>
              <a:gd name="adj1" fmla="val 25000"/>
              <a:gd name="adj2" fmla="val 25000"/>
              <a:gd name="adj3" fmla="val 25000"/>
              <a:gd name="adj4" fmla="val 79300"/>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9710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Content Placeholder 3"/>
          <p:cNvSpPr>
            <a:spLocks noGrp="1"/>
          </p:cNvSpPr>
          <p:nvPr>
            <p:ph sz="half" idx="1"/>
          </p:nvPr>
        </p:nvSpPr>
        <p:spPr>
          <a:ln>
            <a:solidFill>
              <a:schemeClr val="accent1"/>
            </a:solidFill>
          </a:ln>
        </p:spPr>
        <p:txBody>
          <a:bodyPr>
            <a:noAutofit/>
          </a:bodyPr>
          <a:lstStyle/>
          <a:p>
            <a:pPr marL="0" indent="0">
              <a:buNone/>
            </a:pPr>
            <a:r>
              <a:rPr lang="en-US" dirty="0" smtClean="0"/>
              <a:t>…Use </a:t>
            </a:r>
            <a:r>
              <a:rPr lang="en-US" dirty="0"/>
              <a:t>of framework </a:t>
            </a:r>
            <a:r>
              <a:rPr lang="en-US" dirty="0" smtClean="0"/>
              <a:t>synthesis</a:t>
            </a:r>
          </a:p>
          <a:p>
            <a:pPr marL="0" indent="0">
              <a:buNone/>
            </a:pPr>
            <a:endParaRPr lang="en-US" dirty="0"/>
          </a:p>
          <a:p>
            <a:r>
              <a:rPr lang="en-US" dirty="0"/>
              <a:t>n</a:t>
            </a:r>
            <a:r>
              <a:rPr lang="en-US" dirty="0" smtClean="0"/>
              <a:t>=7 </a:t>
            </a:r>
            <a:r>
              <a:rPr lang="en-US" dirty="0"/>
              <a:t>‘applied</a:t>
            </a:r>
            <a:r>
              <a:rPr lang="en-US" dirty="0" smtClean="0"/>
              <a:t>’</a:t>
            </a:r>
          </a:p>
          <a:p>
            <a:r>
              <a:rPr lang="en-US" dirty="0"/>
              <a:t>n=</a:t>
            </a:r>
            <a:r>
              <a:rPr lang="en-US" dirty="0" smtClean="0"/>
              <a:t>3 </a:t>
            </a:r>
            <a:r>
              <a:rPr lang="en-US" dirty="0"/>
              <a:t>‘illustrated</a:t>
            </a:r>
            <a:r>
              <a:rPr lang="en-US" dirty="0" smtClean="0"/>
              <a:t>’</a:t>
            </a:r>
          </a:p>
          <a:p>
            <a:r>
              <a:rPr lang="en-US" dirty="0"/>
              <a:t>n=</a:t>
            </a:r>
            <a:r>
              <a:rPr lang="en-US" dirty="0" smtClean="0"/>
              <a:t>5 </a:t>
            </a:r>
            <a:r>
              <a:rPr lang="en-US" dirty="0"/>
              <a:t>‘situated</a:t>
            </a:r>
            <a:r>
              <a:rPr lang="en-US" dirty="0" smtClean="0"/>
              <a:t>’</a:t>
            </a:r>
          </a:p>
          <a:p>
            <a:pPr lvl="1"/>
            <a:endParaRPr lang="en-US" sz="2800" dirty="0" smtClean="0"/>
          </a:p>
          <a:p>
            <a:pPr lvl="1"/>
            <a:endParaRPr lang="en-US" sz="2800" dirty="0"/>
          </a:p>
          <a:p>
            <a:pPr marL="0" indent="0">
              <a:buNone/>
            </a:pPr>
            <a:endParaRPr lang="en-US" dirty="0" smtClean="0"/>
          </a:p>
        </p:txBody>
      </p:sp>
      <p:sp>
        <p:nvSpPr>
          <p:cNvPr id="11" name="Content Placeholder 10"/>
          <p:cNvSpPr>
            <a:spLocks noGrp="1"/>
          </p:cNvSpPr>
          <p:nvPr>
            <p:ph sz="half" idx="2"/>
          </p:nvPr>
        </p:nvSpPr>
        <p:spPr/>
        <p:txBody>
          <a:bodyPr/>
          <a:lstStyle/>
          <a:p>
            <a:pPr marL="0" indent="0">
              <a:buNone/>
            </a:pPr>
            <a:r>
              <a:rPr lang="en-US" dirty="0"/>
              <a:t>…</a:t>
            </a:r>
            <a:r>
              <a:rPr lang="en-US" dirty="0" smtClean="0"/>
              <a:t>Dimensions</a:t>
            </a:r>
          </a:p>
          <a:p>
            <a:pPr marL="0" indent="0">
              <a:buNone/>
            </a:pPr>
            <a:endParaRPr lang="en-US" dirty="0"/>
          </a:p>
          <a:p>
            <a:r>
              <a:rPr lang="en-US" dirty="0"/>
              <a:t>Stakeholder views</a:t>
            </a:r>
          </a:p>
          <a:p>
            <a:r>
              <a:rPr lang="en-US" dirty="0"/>
              <a:t>Study diversity</a:t>
            </a:r>
          </a:p>
          <a:p>
            <a:r>
              <a:rPr lang="en-US" dirty="0"/>
              <a:t>Quality assessment</a:t>
            </a:r>
          </a:p>
          <a:p>
            <a:r>
              <a:rPr lang="en-US" dirty="0"/>
              <a:t>Theoretical stance and dynamic qualities</a:t>
            </a:r>
          </a:p>
          <a:p>
            <a:endParaRPr lang="en-US" dirty="0"/>
          </a:p>
        </p:txBody>
      </p:sp>
    </p:spTree>
    <p:extLst>
      <p:ext uri="{BB962C8B-B14F-4D97-AF65-F5344CB8AC3E}">
        <p14:creationId xmlns:p14="http://schemas.microsoft.com/office/powerpoint/2010/main" val="1715573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anim calcmode="lin" valueType="num">
                                      <p:cBhvr additive="base">
                                        <p:cTn id="4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 calcmode="lin" valueType="num">
                                      <p:cBhvr additive="base">
                                        <p:cTn id="4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xEl>
                                              <p:pRg st="4" end="4"/>
                                            </p:txEl>
                                          </p:spTgt>
                                        </p:tgtEl>
                                        <p:attrNameLst>
                                          <p:attrName>style.visibility</p:attrName>
                                        </p:attrNameLst>
                                      </p:cBhvr>
                                      <p:to>
                                        <p:strVal val="visible"/>
                                      </p:to>
                                    </p:set>
                                    <p:anim calcmode="lin" valueType="num">
                                      <p:cBhvr additive="base">
                                        <p:cTn id="5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xEl>
                                              <p:pRg st="5" end="5"/>
                                            </p:txEl>
                                          </p:spTgt>
                                        </p:tgtEl>
                                        <p:attrNameLst>
                                          <p:attrName>style.visibility</p:attrName>
                                        </p:attrNameLst>
                                      </p:cBhvr>
                                      <p:to>
                                        <p:strVal val="visible"/>
                                      </p:to>
                                    </p:set>
                                    <p:anim calcmode="lin" valueType="num">
                                      <p:cBhvr additive="base">
                                        <p:cTn id="6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half" idx="1"/>
          </p:nvPr>
        </p:nvSpPr>
        <p:spPr>
          <a:xfrm>
            <a:off x="457200" y="1600200"/>
            <a:ext cx="3538736" cy="4938175"/>
          </a:xfrm>
        </p:spPr>
        <p:txBody>
          <a:bodyPr>
            <a:noAutofit/>
          </a:bodyPr>
          <a:lstStyle/>
          <a:p>
            <a:pPr marL="0" indent="0">
              <a:buNone/>
            </a:pPr>
            <a:r>
              <a:rPr lang="en-US" sz="1600" b="1" dirty="0" smtClean="0"/>
              <a:t>Stakeholder views</a:t>
            </a:r>
          </a:p>
          <a:p>
            <a:r>
              <a:rPr lang="en-US" sz="1600" dirty="0" smtClean="0"/>
              <a:t>Practical, transparent way to embed diverse views</a:t>
            </a:r>
          </a:p>
          <a:p>
            <a:r>
              <a:rPr lang="en-US" sz="1600" dirty="0" smtClean="0"/>
              <a:t>‘Two stage’ reviews rarely used </a:t>
            </a:r>
          </a:p>
          <a:p>
            <a:r>
              <a:rPr lang="en-US" sz="1600" dirty="0" smtClean="0"/>
              <a:t>Potential for further use in public </a:t>
            </a:r>
            <a:r>
              <a:rPr lang="en-US" sz="1600" dirty="0" smtClean="0">
                <a:solidFill>
                  <a:srgbClr val="000000"/>
                </a:solidFill>
              </a:rPr>
              <a:t>engagement in design, delivery </a:t>
            </a:r>
            <a:r>
              <a:rPr lang="en-US" sz="1600" dirty="0" smtClean="0"/>
              <a:t>and evaluation</a:t>
            </a:r>
          </a:p>
          <a:p>
            <a:endParaRPr lang="en-US" sz="1600" dirty="0" smtClean="0"/>
          </a:p>
          <a:p>
            <a:pPr marL="0" indent="0">
              <a:buNone/>
            </a:pPr>
            <a:r>
              <a:rPr lang="en-US" sz="1600" b="1" dirty="0" smtClean="0"/>
              <a:t>Study diversity</a:t>
            </a:r>
          </a:p>
          <a:p>
            <a:r>
              <a:rPr lang="en-US" sz="1600" dirty="0" smtClean="0"/>
              <a:t>Handles heterogeneity</a:t>
            </a:r>
          </a:p>
          <a:p>
            <a:pPr lvl="1"/>
            <a:r>
              <a:rPr lang="en-US" sz="1400" dirty="0" smtClean="0"/>
              <a:t>Type of data (numeric, textual)</a:t>
            </a:r>
          </a:p>
          <a:p>
            <a:pPr lvl="1"/>
            <a:r>
              <a:rPr lang="en-US" sz="1400" dirty="0" smtClean="0"/>
              <a:t>Combining different foci (different situations, mixed methods synthesis)</a:t>
            </a:r>
          </a:p>
          <a:p>
            <a:pPr lvl="1"/>
            <a:endParaRPr lang="en-US" sz="1400" dirty="0" smtClean="0"/>
          </a:p>
          <a:p>
            <a:pPr marL="0" indent="0">
              <a:buNone/>
            </a:pPr>
            <a:r>
              <a:rPr lang="en-US" sz="1600" b="1" dirty="0"/>
              <a:t>Quality assessment</a:t>
            </a:r>
          </a:p>
          <a:p>
            <a:r>
              <a:rPr lang="en-US" sz="1600" dirty="0"/>
              <a:t>No common method used</a:t>
            </a:r>
          </a:p>
          <a:p>
            <a:r>
              <a:rPr lang="en-US" sz="1600" dirty="0"/>
              <a:t>Mirrors broader qualitative synthesis discussions</a:t>
            </a:r>
          </a:p>
          <a:p>
            <a:endParaRPr lang="en-US" sz="1600" dirty="0" smtClean="0"/>
          </a:p>
          <a:p>
            <a:pPr lvl="2"/>
            <a:endParaRPr lang="en-US" sz="1200" dirty="0"/>
          </a:p>
        </p:txBody>
      </p:sp>
      <p:sp>
        <p:nvSpPr>
          <p:cNvPr id="4" name="Content Placeholder 3"/>
          <p:cNvSpPr>
            <a:spLocks noGrp="1"/>
          </p:cNvSpPr>
          <p:nvPr>
            <p:ph sz="half" idx="2"/>
          </p:nvPr>
        </p:nvSpPr>
        <p:spPr>
          <a:xfrm>
            <a:off x="4716015" y="1600200"/>
            <a:ext cx="3966185" cy="4938175"/>
          </a:xfrm>
        </p:spPr>
        <p:txBody>
          <a:bodyPr>
            <a:normAutofit fontScale="92500"/>
          </a:bodyPr>
          <a:lstStyle/>
          <a:p>
            <a:pPr marL="0" indent="0">
              <a:buNone/>
            </a:pPr>
            <a:r>
              <a:rPr lang="en-US" sz="1600" b="1" dirty="0" smtClean="0"/>
              <a:t>Theoretical stance/ dynamic qualities</a:t>
            </a:r>
          </a:p>
          <a:p>
            <a:r>
              <a:rPr lang="en-US" sz="1600" dirty="0" smtClean="0"/>
              <a:t>Rarely clearly described</a:t>
            </a:r>
          </a:p>
          <a:p>
            <a:endParaRPr lang="en-US" sz="1600" dirty="0" smtClean="0"/>
          </a:p>
          <a:p>
            <a:r>
              <a:rPr lang="en-US" sz="1600" dirty="0" smtClean="0"/>
              <a:t>Scientific -&gt; critical realism</a:t>
            </a:r>
          </a:p>
          <a:p>
            <a:endParaRPr lang="en-US" sz="1600" dirty="0" smtClean="0"/>
          </a:p>
          <a:p>
            <a:r>
              <a:rPr lang="en-US" sz="1600" dirty="0" smtClean="0"/>
              <a:t>More u</a:t>
            </a:r>
            <a:r>
              <a:rPr lang="en-US" sz="1600" dirty="0" smtClean="0"/>
              <a:t>seful </a:t>
            </a:r>
            <a:r>
              <a:rPr lang="en-US" sz="1600" dirty="0" smtClean="0"/>
              <a:t>for addressing causality </a:t>
            </a:r>
            <a:r>
              <a:rPr lang="en-US" sz="1600" dirty="0" smtClean="0"/>
              <a:t>rather than addressing middle-</a:t>
            </a:r>
            <a:r>
              <a:rPr lang="en-US" sz="1600" dirty="0" smtClean="0"/>
              <a:t>range theory</a:t>
            </a:r>
          </a:p>
          <a:p>
            <a:endParaRPr lang="en-US" sz="1600" dirty="0" smtClean="0"/>
          </a:p>
          <a:p>
            <a:r>
              <a:rPr lang="en-US" sz="1600" dirty="0" smtClean="0"/>
              <a:t>Less useful when concepts are clearly defined and little ‘</a:t>
            </a:r>
            <a:r>
              <a:rPr lang="en-US" sz="1600" dirty="0" err="1" smtClean="0"/>
              <a:t>contextualising</a:t>
            </a:r>
            <a:r>
              <a:rPr lang="en-US" sz="1600" dirty="0" smtClean="0"/>
              <a:t>’ is needed</a:t>
            </a:r>
          </a:p>
          <a:p>
            <a:endParaRPr lang="en-US" sz="1600" dirty="0" smtClean="0"/>
          </a:p>
          <a:p>
            <a:r>
              <a:rPr lang="en-US" sz="1600" dirty="0" smtClean="0"/>
              <a:t>Varying degrees of exploration and interpretation, depending on context of review and research questions</a:t>
            </a:r>
          </a:p>
          <a:p>
            <a:endParaRPr lang="en-US" sz="1600" dirty="0" smtClean="0"/>
          </a:p>
          <a:p>
            <a:r>
              <a:rPr lang="en-US" sz="1600" dirty="0" smtClean="0"/>
              <a:t>Not static – the conceptual framework can evolve as the population under study evolves   </a:t>
            </a:r>
          </a:p>
          <a:p>
            <a:pPr lvl="1"/>
            <a:endParaRPr lang="en-US" sz="1400" dirty="0"/>
          </a:p>
        </p:txBody>
      </p:sp>
    </p:spTree>
    <p:extLst>
      <p:ext uri="{BB962C8B-B14F-4D97-AF65-F5344CB8AC3E}">
        <p14:creationId xmlns:p14="http://schemas.microsoft.com/office/powerpoint/2010/main" val="2948297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dissolve">
                                      <p:cBhvr>
                                        <p:cTn id="35" dur="500"/>
                                        <p:tgtEl>
                                          <p:spTgt spid="3">
                                            <p:txEl>
                                              <p:pRg st="10" end="1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dissolve">
                                      <p:cBhvr>
                                        <p:cTn id="38" dur="500"/>
                                        <p:tgtEl>
                                          <p:spTgt spid="3">
                                            <p:txEl>
                                              <p:pRg st="11" end="11"/>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dissolve">
                                      <p:cBhvr>
                                        <p:cTn id="41" dur="500"/>
                                        <p:tgtEl>
                                          <p:spTgt spid="3">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dissolve">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dissolve">
                                      <p:cBhvr>
                                        <p:cTn id="51" dur="500"/>
                                        <p:tgtEl>
                                          <p:spTgt spid="4">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dissolve">
                                      <p:cBhvr>
                                        <p:cTn id="56" dur="500"/>
                                        <p:tgtEl>
                                          <p:spTgt spid="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Effect transition="in" filter="dissolve">
                                      <p:cBhvr>
                                        <p:cTn id="61" dur="500"/>
                                        <p:tgtEl>
                                          <p:spTgt spid="4">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animEffect transition="in" filter="dissolve">
                                      <p:cBhvr>
                                        <p:cTn id="66" dur="500"/>
                                        <p:tgtEl>
                                          <p:spTgt spid="4">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4">
                                            <p:txEl>
                                              <p:pRg st="9" end="9"/>
                                            </p:txEl>
                                          </p:spTgt>
                                        </p:tgtEl>
                                        <p:attrNameLst>
                                          <p:attrName>style.visibility</p:attrName>
                                        </p:attrNameLst>
                                      </p:cBhvr>
                                      <p:to>
                                        <p:strVal val="visible"/>
                                      </p:to>
                                    </p:set>
                                    <p:animEffect transition="in" filter="dissolve">
                                      <p:cBhvr>
                                        <p:cTn id="71" dur="500"/>
                                        <p:tgtEl>
                                          <p:spTgt spid="4">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4">
                                            <p:txEl>
                                              <p:pRg st="11" end="11"/>
                                            </p:txEl>
                                          </p:spTgt>
                                        </p:tgtEl>
                                        <p:attrNameLst>
                                          <p:attrName>style.visibility</p:attrName>
                                        </p:attrNameLst>
                                      </p:cBhvr>
                                      <p:to>
                                        <p:strVal val="visible"/>
                                      </p:to>
                                    </p:set>
                                    <p:animEffect transition="in" filter="dissolve">
                                      <p:cBhvr>
                                        <p:cTn id="7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new conceptual framework</a:t>
            </a:r>
            <a:endParaRPr lang="en-US" dirty="0"/>
          </a:p>
        </p:txBody>
      </p:sp>
      <p:pic>
        <p:nvPicPr>
          <p:cNvPr id="5" name="Picture 4"/>
          <p:cNvPicPr>
            <a:picLocks noChangeAspect="1"/>
          </p:cNvPicPr>
          <p:nvPr/>
        </p:nvPicPr>
        <p:blipFill>
          <a:blip r:embed="rId3"/>
          <a:stretch>
            <a:fillRect/>
          </a:stretch>
        </p:blipFill>
        <p:spPr>
          <a:xfrm>
            <a:off x="179512" y="1772815"/>
            <a:ext cx="4468110" cy="4896545"/>
          </a:xfrm>
          <a:prstGeom prst="rect">
            <a:avLst/>
          </a:prstGeom>
        </p:spPr>
      </p:pic>
      <p:pic>
        <p:nvPicPr>
          <p:cNvPr id="6" name="Picture 5"/>
          <p:cNvPicPr>
            <a:picLocks noChangeAspect="1"/>
          </p:cNvPicPr>
          <p:nvPr/>
        </p:nvPicPr>
        <p:blipFill>
          <a:blip r:embed="rId4"/>
          <a:stretch>
            <a:fillRect/>
          </a:stretch>
        </p:blipFill>
        <p:spPr>
          <a:xfrm>
            <a:off x="4771530" y="1772816"/>
            <a:ext cx="3706048" cy="4896544"/>
          </a:xfrm>
          <a:prstGeom prst="rect">
            <a:avLst/>
          </a:prstGeom>
        </p:spPr>
      </p:pic>
      <p:sp>
        <p:nvSpPr>
          <p:cNvPr id="11" name="Rectangle 10"/>
          <p:cNvSpPr/>
          <p:nvPr/>
        </p:nvSpPr>
        <p:spPr>
          <a:xfrm>
            <a:off x="4860032" y="1772816"/>
            <a:ext cx="3528392" cy="480628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chemeClr val="tx1"/>
                </a:solidFill>
              </a:ln>
            </a:endParaRPr>
          </a:p>
        </p:txBody>
      </p:sp>
      <p:sp>
        <p:nvSpPr>
          <p:cNvPr id="8" name="TextBox 7"/>
          <p:cNvSpPr txBox="1"/>
          <p:nvPr/>
        </p:nvSpPr>
        <p:spPr>
          <a:xfrm>
            <a:off x="323528" y="1340768"/>
            <a:ext cx="3598333" cy="369332"/>
          </a:xfrm>
          <a:prstGeom prst="rect">
            <a:avLst/>
          </a:prstGeom>
          <a:noFill/>
        </p:spPr>
        <p:txBody>
          <a:bodyPr wrap="square" rtlCol="0">
            <a:spAutoFit/>
          </a:bodyPr>
          <a:lstStyle/>
          <a:p>
            <a:pPr algn="ctr"/>
            <a:r>
              <a:rPr lang="en-US" sz="1800" i="1" dirty="0" smtClean="0">
                <a:solidFill>
                  <a:schemeClr val="bg1"/>
                </a:solidFill>
              </a:rPr>
              <a:t>Initial framework</a:t>
            </a:r>
            <a:endParaRPr lang="en-US" sz="1800" i="1" dirty="0">
              <a:solidFill>
                <a:schemeClr val="bg1"/>
              </a:solidFill>
            </a:endParaRPr>
          </a:p>
        </p:txBody>
      </p:sp>
      <p:sp>
        <p:nvSpPr>
          <p:cNvPr id="13" name="TextBox 12"/>
          <p:cNvSpPr txBox="1"/>
          <p:nvPr/>
        </p:nvSpPr>
        <p:spPr>
          <a:xfrm>
            <a:off x="4788791" y="1340768"/>
            <a:ext cx="3598333" cy="369332"/>
          </a:xfrm>
          <a:prstGeom prst="rect">
            <a:avLst/>
          </a:prstGeom>
          <a:noFill/>
        </p:spPr>
        <p:txBody>
          <a:bodyPr wrap="square" rtlCol="0">
            <a:spAutoFit/>
          </a:bodyPr>
          <a:lstStyle/>
          <a:p>
            <a:pPr algn="ctr"/>
            <a:r>
              <a:rPr lang="en-US" sz="1800" i="1" dirty="0" smtClean="0">
                <a:solidFill>
                  <a:schemeClr val="bg1"/>
                </a:solidFill>
              </a:rPr>
              <a:t>New conceptual framework</a:t>
            </a:r>
            <a:endParaRPr lang="en-US" sz="1800" i="1" dirty="0">
              <a:solidFill>
                <a:schemeClr val="bg1"/>
              </a:solidFill>
            </a:endParaRPr>
          </a:p>
        </p:txBody>
      </p:sp>
      <p:sp>
        <p:nvSpPr>
          <p:cNvPr id="10" name="Down Arrow 9"/>
          <p:cNvSpPr/>
          <p:nvPr/>
        </p:nvSpPr>
        <p:spPr>
          <a:xfrm rot="16200000">
            <a:off x="4470848" y="3602160"/>
            <a:ext cx="497750" cy="58347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274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r>
              <a:rPr lang="en-US" baseline="0" dirty="0" smtClean="0"/>
              <a:t>duction</a:t>
            </a:r>
            <a:endParaRPr lang="en-US" dirty="0"/>
          </a:p>
        </p:txBody>
      </p:sp>
      <p:sp>
        <p:nvSpPr>
          <p:cNvPr id="3" name="Content Placeholder 2"/>
          <p:cNvSpPr>
            <a:spLocks noGrp="1"/>
          </p:cNvSpPr>
          <p:nvPr>
            <p:ph sz="half" idx="1"/>
          </p:nvPr>
        </p:nvSpPr>
        <p:spPr>
          <a:xfrm>
            <a:off x="457199" y="1600200"/>
            <a:ext cx="4199467" cy="4525963"/>
          </a:xfrm>
        </p:spPr>
        <p:txBody>
          <a:bodyPr>
            <a:normAutofit fontScale="70000" lnSpcReduction="20000"/>
          </a:bodyPr>
          <a:lstStyle/>
          <a:p>
            <a:pPr marL="0" indent="0">
              <a:buNone/>
            </a:pPr>
            <a:r>
              <a:rPr lang="en-US" b="1" dirty="0" smtClean="0"/>
              <a:t>Systematic reviews are complex</a:t>
            </a:r>
          </a:p>
          <a:p>
            <a:r>
              <a:rPr lang="en-GB" dirty="0" smtClean="0"/>
              <a:t>Multiple interactions exist </a:t>
            </a:r>
            <a:r>
              <a:rPr lang="en-GB" dirty="0"/>
              <a:t>between intervention </a:t>
            </a:r>
            <a:r>
              <a:rPr lang="en-GB" dirty="0" smtClean="0"/>
              <a:t>components</a:t>
            </a:r>
          </a:p>
          <a:p>
            <a:r>
              <a:rPr lang="en-GB" dirty="0" smtClean="0"/>
              <a:t>Interactions </a:t>
            </a:r>
            <a:r>
              <a:rPr lang="en-GB" dirty="0"/>
              <a:t>between interventions and their </a:t>
            </a:r>
            <a:r>
              <a:rPr lang="en-GB" dirty="0" smtClean="0"/>
              <a:t>contexts</a:t>
            </a:r>
          </a:p>
          <a:p>
            <a:r>
              <a:rPr lang="en-GB" dirty="0"/>
              <a:t>I</a:t>
            </a:r>
            <a:r>
              <a:rPr lang="en-GB" dirty="0" smtClean="0"/>
              <a:t>nteractions </a:t>
            </a:r>
            <a:r>
              <a:rPr lang="en-GB" dirty="0"/>
              <a:t>between intervention effects and mediators or </a:t>
            </a:r>
            <a:r>
              <a:rPr lang="en-GB" dirty="0" smtClean="0"/>
              <a:t>moderators </a:t>
            </a:r>
            <a:r>
              <a:rPr lang="en-GB" sz="2600" dirty="0"/>
              <a:t>(Petticrew et al. 2013: p.1230</a:t>
            </a:r>
            <a:r>
              <a:rPr lang="en-GB" sz="2600" dirty="0" smtClean="0"/>
              <a:t>)</a:t>
            </a:r>
          </a:p>
          <a:p>
            <a:pPr marL="0" indent="0">
              <a:buNone/>
            </a:pPr>
            <a:r>
              <a:rPr lang="en-GB" dirty="0" smtClean="0"/>
              <a:t> </a:t>
            </a:r>
          </a:p>
          <a:p>
            <a:pPr marL="0" indent="0">
              <a:buNone/>
            </a:pPr>
            <a:r>
              <a:rPr lang="en-US" b="1" dirty="0" smtClean="0"/>
              <a:t>Framework synthesis might help</a:t>
            </a:r>
          </a:p>
          <a:p>
            <a:r>
              <a:rPr lang="en-US" dirty="0" smtClean="0"/>
              <a:t>It </a:t>
            </a:r>
            <a:r>
              <a:rPr lang="en-US" dirty="0"/>
              <a:t>structures disparate ideas on how an intervention might </a:t>
            </a:r>
            <a:r>
              <a:rPr lang="en-US" dirty="0" smtClean="0"/>
              <a:t>work</a:t>
            </a:r>
          </a:p>
          <a:p>
            <a:r>
              <a:rPr lang="en-US" dirty="0" smtClean="0"/>
              <a:t>Together</a:t>
            </a:r>
            <a:r>
              <a:rPr lang="en-US" dirty="0"/>
              <a:t>, these act as a lens to focus our understanding of an intervention. </a:t>
            </a:r>
            <a:endParaRPr lang="en-US" dirty="0" smtClean="0"/>
          </a:p>
          <a:p>
            <a:pPr lvl="1"/>
            <a:endParaRPr lang="en-US" dirty="0" smtClean="0"/>
          </a:p>
        </p:txBody>
      </p:sp>
      <p:sp>
        <p:nvSpPr>
          <p:cNvPr id="5" name="Content Placeholder 4"/>
          <p:cNvSpPr>
            <a:spLocks noGrp="1"/>
          </p:cNvSpPr>
          <p:nvPr>
            <p:ph sz="half" idx="2"/>
          </p:nvPr>
        </p:nvSpPr>
        <p:spPr>
          <a:xfrm>
            <a:off x="4995332" y="1600200"/>
            <a:ext cx="3903133" cy="4525963"/>
          </a:xfrm>
        </p:spPr>
        <p:txBody>
          <a:bodyPr>
            <a:normAutofit fontScale="70000" lnSpcReduction="20000"/>
          </a:bodyPr>
          <a:lstStyle/>
          <a:p>
            <a:pPr marL="0" indent="0">
              <a:buNone/>
            </a:pPr>
            <a:r>
              <a:rPr lang="en-US" b="1" dirty="0"/>
              <a:t>Context of the work</a:t>
            </a:r>
          </a:p>
          <a:p>
            <a:r>
              <a:rPr lang="en-US" dirty="0"/>
              <a:t>Innovative use of framework synthesis has been occurring within EPPI-Centre reviews</a:t>
            </a:r>
          </a:p>
          <a:p>
            <a:r>
              <a:rPr lang="en-US" dirty="0"/>
              <a:t>No previous </a:t>
            </a:r>
            <a:r>
              <a:rPr lang="en-US" dirty="0" smtClean="0"/>
              <a:t>research syntheses exist </a:t>
            </a:r>
            <a:r>
              <a:rPr lang="en-US" dirty="0"/>
              <a:t>examining its use </a:t>
            </a:r>
          </a:p>
          <a:p>
            <a:r>
              <a:rPr lang="en-US" dirty="0"/>
              <a:t>Part of PhD thesis currently underway with </a:t>
            </a:r>
            <a:r>
              <a:rPr lang="en-US" dirty="0" smtClean="0"/>
              <a:t>UCL</a:t>
            </a:r>
          </a:p>
          <a:p>
            <a:r>
              <a:rPr lang="en-US" dirty="0" smtClean="0"/>
              <a:t>These are emerging findings!</a:t>
            </a:r>
            <a:endParaRPr lang="en-US" dirty="0"/>
          </a:p>
          <a:p>
            <a:pPr marL="0" indent="0">
              <a:buNone/>
            </a:pPr>
            <a:endParaRPr lang="en-US" b="1" dirty="0"/>
          </a:p>
          <a:p>
            <a:pPr marL="0" indent="0">
              <a:buNone/>
            </a:pPr>
            <a:r>
              <a:rPr lang="en-US" b="1" dirty="0"/>
              <a:t>This seminar</a:t>
            </a:r>
          </a:p>
          <a:p>
            <a:r>
              <a:rPr lang="en-US" dirty="0"/>
              <a:t>Aims to outline framework synthesis as a method of systematic reviewing, briefly reflecting on its use in three recent EPPI-Centre </a:t>
            </a:r>
            <a:r>
              <a:rPr lang="en-US" dirty="0" smtClean="0"/>
              <a:t>reviews</a:t>
            </a:r>
          </a:p>
          <a:p>
            <a:endParaRPr lang="en-US" b="1" dirty="0"/>
          </a:p>
          <a:p>
            <a:endParaRPr lang="en-US" dirty="0"/>
          </a:p>
        </p:txBody>
      </p:sp>
    </p:spTree>
    <p:extLst>
      <p:ext uri="{BB962C8B-B14F-4D97-AF65-F5344CB8AC3E}">
        <p14:creationId xmlns:p14="http://schemas.microsoft.com/office/powerpoint/2010/main" val="4871706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half" idx="1"/>
          </p:nvPr>
        </p:nvSpPr>
        <p:spPr>
          <a:xfrm>
            <a:off x="457200" y="1600200"/>
            <a:ext cx="4365820" cy="4525963"/>
          </a:xfrm>
        </p:spPr>
        <p:txBody>
          <a:bodyPr>
            <a:noAutofit/>
          </a:bodyPr>
          <a:lstStyle/>
          <a:p>
            <a:pPr marL="0" indent="0">
              <a:buNone/>
            </a:pPr>
            <a:r>
              <a:rPr lang="en-US" sz="2400" dirty="0" smtClean="0"/>
              <a:t>Strengths</a:t>
            </a:r>
          </a:p>
          <a:p>
            <a:r>
              <a:rPr lang="en-US" sz="2400" dirty="0" smtClean="0"/>
              <a:t>First attempt to synthesise  the literature </a:t>
            </a:r>
          </a:p>
          <a:p>
            <a:r>
              <a:rPr lang="en-US" sz="2400" dirty="0" smtClean="0"/>
              <a:t>Selection and development of initial conceptual framework allowed transparent structured critical analysis of diverse data</a:t>
            </a:r>
          </a:p>
          <a:p>
            <a:r>
              <a:rPr lang="en-US" sz="2400" dirty="0" smtClean="0"/>
              <a:t>Could address need for clearer description of interpretation methods </a:t>
            </a:r>
            <a:r>
              <a:rPr lang="en-US" sz="1800" dirty="0" smtClean="0"/>
              <a:t>(</a:t>
            </a:r>
            <a:r>
              <a:rPr lang="en-GB" sz="1800" dirty="0"/>
              <a:t>Dixon-Woods et al. 2005; </a:t>
            </a:r>
            <a:r>
              <a:rPr lang="en-GB" sz="1800" dirty="0" err="1"/>
              <a:t>Sandelowski</a:t>
            </a:r>
            <a:r>
              <a:rPr lang="en-GB" sz="1800" dirty="0"/>
              <a:t> et al. 2012; Tong et al. </a:t>
            </a:r>
            <a:r>
              <a:rPr lang="en-GB" sz="1800" dirty="0" smtClean="0"/>
              <a:t>2011)</a:t>
            </a:r>
            <a:endParaRPr lang="en-US" sz="1800" dirty="0" smtClean="0"/>
          </a:p>
          <a:p>
            <a:endParaRPr lang="en-US" sz="2400" dirty="0"/>
          </a:p>
        </p:txBody>
      </p:sp>
      <p:sp>
        <p:nvSpPr>
          <p:cNvPr id="6" name="Content Placeholder 5"/>
          <p:cNvSpPr>
            <a:spLocks noGrp="1"/>
          </p:cNvSpPr>
          <p:nvPr>
            <p:ph sz="half" idx="2"/>
          </p:nvPr>
        </p:nvSpPr>
        <p:spPr>
          <a:xfrm>
            <a:off x="5046148" y="1600200"/>
            <a:ext cx="3640651" cy="4525963"/>
          </a:xfrm>
        </p:spPr>
        <p:txBody>
          <a:bodyPr>
            <a:normAutofit/>
          </a:bodyPr>
          <a:lstStyle/>
          <a:p>
            <a:pPr marL="0" indent="0">
              <a:buNone/>
            </a:pPr>
            <a:r>
              <a:rPr lang="en-US" sz="2400" dirty="0" smtClean="0"/>
              <a:t>Limitations</a:t>
            </a:r>
          </a:p>
          <a:p>
            <a:r>
              <a:rPr lang="en-US" sz="2400" dirty="0" smtClean="0"/>
              <a:t>Some papers may have been missed that undertook FS but did not identify it as such</a:t>
            </a:r>
          </a:p>
          <a:p>
            <a:endParaRPr lang="en-US" sz="2400" dirty="0" smtClean="0"/>
          </a:p>
          <a:p>
            <a:r>
              <a:rPr lang="en-US" sz="2400" dirty="0" smtClean="0"/>
              <a:t>Using framework synthesis to examine framework synthesis…overcomplicated? </a:t>
            </a:r>
            <a:endParaRPr lang="en-US" sz="2400" dirty="0"/>
          </a:p>
          <a:p>
            <a:endParaRPr lang="en-US" sz="2400" dirty="0"/>
          </a:p>
        </p:txBody>
      </p:sp>
    </p:spTree>
    <p:extLst>
      <p:ext uri="{BB962C8B-B14F-4D97-AF65-F5344CB8AC3E}">
        <p14:creationId xmlns:p14="http://schemas.microsoft.com/office/powerpoint/2010/main" val="25949833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0"/>
            <a:ext cx="8229600" cy="1143000"/>
          </a:xfrm>
        </p:spPr>
        <p:txBody>
          <a:bodyPr>
            <a:noAutofit/>
          </a:bodyPr>
          <a:lstStyle/>
          <a:p>
            <a:pPr rtl="0" eaLnBrk="1" latinLnBrk="0" hangingPunct="1"/>
            <a:r>
              <a:rPr lang="en-GB" sz="3600" kern="1200" baseline="0" dirty="0" smtClean="0">
                <a:solidFill>
                  <a:schemeClr val="tx1"/>
                </a:solidFill>
                <a:effectLst/>
              </a:rPr>
              <a:t>Answering the research questions</a:t>
            </a:r>
            <a:endParaRPr lang="en-GB" sz="3600" dirty="0">
              <a:effectLst/>
            </a:endParaRPr>
          </a:p>
        </p:txBody>
      </p:sp>
      <p:sp>
        <p:nvSpPr>
          <p:cNvPr id="5" name="Text Placeholder 4"/>
          <p:cNvSpPr>
            <a:spLocks noGrp="1"/>
          </p:cNvSpPr>
          <p:nvPr>
            <p:ph type="body" idx="1"/>
          </p:nvPr>
        </p:nvSpPr>
        <p:spPr>
          <a:xfrm>
            <a:off x="467544" y="1556792"/>
            <a:ext cx="4040188" cy="639762"/>
          </a:xfrm>
        </p:spPr>
        <p:txBody>
          <a:bodyPr>
            <a:noAutofit/>
          </a:bodyPr>
          <a:lstStyle/>
          <a:p>
            <a:r>
              <a:rPr lang="en-GB" sz="2000" dirty="0" smtClean="0"/>
              <a:t>How </a:t>
            </a:r>
            <a:r>
              <a:rPr lang="en-GB" sz="2000" dirty="0"/>
              <a:t>do methods of framework synthesis compare?</a:t>
            </a:r>
            <a:endParaRPr lang="en-US" sz="2000" dirty="0"/>
          </a:p>
        </p:txBody>
      </p:sp>
      <p:sp>
        <p:nvSpPr>
          <p:cNvPr id="3" name="Content Placeholder 2"/>
          <p:cNvSpPr>
            <a:spLocks noGrp="1"/>
          </p:cNvSpPr>
          <p:nvPr>
            <p:ph sz="half" idx="2"/>
          </p:nvPr>
        </p:nvSpPr>
        <p:spPr>
          <a:xfrm>
            <a:off x="264344" y="2196554"/>
            <a:ext cx="4377765" cy="4808069"/>
          </a:xfrm>
        </p:spPr>
        <p:txBody>
          <a:bodyPr>
            <a:noAutofit/>
          </a:bodyPr>
          <a:lstStyle/>
          <a:p>
            <a:r>
              <a:rPr lang="en-GB" sz="1800" dirty="0" smtClean="0"/>
              <a:t>Used in complex reviews</a:t>
            </a:r>
          </a:p>
          <a:p>
            <a:pPr marL="0" indent="0">
              <a:buNone/>
            </a:pPr>
            <a:r>
              <a:rPr lang="en-GB" sz="1050" dirty="0" smtClean="0"/>
              <a:t> </a:t>
            </a:r>
          </a:p>
          <a:p>
            <a:r>
              <a:rPr lang="en-GB" sz="1800" dirty="0" smtClean="0"/>
              <a:t>Framework synthesis shares characteristics of both aggregative and configurative synthesis</a:t>
            </a:r>
          </a:p>
          <a:p>
            <a:endParaRPr lang="en-GB" sz="1050" dirty="0" smtClean="0"/>
          </a:p>
          <a:p>
            <a:r>
              <a:rPr lang="en-GB" sz="1800" dirty="0" smtClean="0"/>
              <a:t>The iterative and interpretive nature </a:t>
            </a:r>
            <a:r>
              <a:rPr lang="en-GB" sz="1800" dirty="0"/>
              <a:t>of thematic development </a:t>
            </a:r>
            <a:r>
              <a:rPr lang="en-GB" sz="1800" dirty="0" smtClean="0"/>
              <a:t>also allows new insights to develop </a:t>
            </a:r>
          </a:p>
          <a:p>
            <a:endParaRPr lang="en-GB" sz="1050" dirty="0" smtClean="0"/>
          </a:p>
          <a:p>
            <a:r>
              <a:rPr lang="en-GB" sz="1800" dirty="0" smtClean="0"/>
              <a:t>Methods vary </a:t>
            </a:r>
          </a:p>
          <a:p>
            <a:pPr lvl="1"/>
            <a:r>
              <a:rPr lang="en-GB" sz="1600" dirty="0" smtClean="0"/>
              <a:t>how </a:t>
            </a:r>
            <a:r>
              <a:rPr lang="en-GB" sz="1600" dirty="0"/>
              <a:t>and when a previously existing conceptual framework is </a:t>
            </a:r>
            <a:r>
              <a:rPr lang="en-GB" sz="1600" dirty="0" smtClean="0"/>
              <a:t>identified</a:t>
            </a:r>
          </a:p>
          <a:p>
            <a:pPr lvl="1"/>
            <a:r>
              <a:rPr lang="en-GB" sz="1600" dirty="0" smtClean="0"/>
              <a:t>the </a:t>
            </a:r>
            <a:r>
              <a:rPr lang="en-GB" sz="1600" dirty="0"/>
              <a:t>extent of iteration and inductive testing that </a:t>
            </a:r>
            <a:r>
              <a:rPr lang="en-GB" sz="1600" dirty="0" smtClean="0"/>
              <a:t>occurs relative to each review’s aims and research questions</a:t>
            </a:r>
          </a:p>
          <a:p>
            <a:pPr lvl="1"/>
            <a:r>
              <a:rPr lang="en-GB" sz="1600" dirty="0" smtClean="0"/>
              <a:t>Context and stance needed</a:t>
            </a:r>
          </a:p>
        </p:txBody>
      </p:sp>
      <p:sp>
        <p:nvSpPr>
          <p:cNvPr id="6" name="Text Placeholder 5"/>
          <p:cNvSpPr>
            <a:spLocks noGrp="1"/>
          </p:cNvSpPr>
          <p:nvPr>
            <p:ph type="body" sz="quarter" idx="3"/>
          </p:nvPr>
        </p:nvSpPr>
        <p:spPr>
          <a:xfrm>
            <a:off x="4782650" y="1556792"/>
            <a:ext cx="4147576" cy="928127"/>
          </a:xfrm>
        </p:spPr>
        <p:txBody>
          <a:bodyPr>
            <a:noAutofit/>
          </a:bodyPr>
          <a:lstStyle/>
          <a:p>
            <a:r>
              <a:rPr lang="en-GB" sz="2000" dirty="0" smtClean="0"/>
              <a:t>What </a:t>
            </a:r>
            <a:r>
              <a:rPr lang="en-GB" sz="2000" dirty="0"/>
              <a:t>problems are addressed by framework synthesis and not by other methods?</a:t>
            </a:r>
            <a:endParaRPr lang="en-US" sz="2000" dirty="0"/>
          </a:p>
        </p:txBody>
      </p:sp>
      <p:sp>
        <p:nvSpPr>
          <p:cNvPr id="7" name="Content Placeholder 6"/>
          <p:cNvSpPr>
            <a:spLocks noGrp="1"/>
          </p:cNvSpPr>
          <p:nvPr>
            <p:ph sz="quarter" idx="4"/>
          </p:nvPr>
        </p:nvSpPr>
        <p:spPr>
          <a:xfrm>
            <a:off x="4782650" y="2484918"/>
            <a:ext cx="4147576" cy="4340411"/>
          </a:xfrm>
        </p:spPr>
        <p:txBody>
          <a:bodyPr>
            <a:normAutofit/>
          </a:bodyPr>
          <a:lstStyle/>
          <a:p>
            <a:r>
              <a:rPr lang="en-GB" sz="1800" dirty="0" smtClean="0"/>
              <a:t>Can </a:t>
            </a:r>
            <a:r>
              <a:rPr lang="en-GB" sz="1800" dirty="0"/>
              <a:t>help make reporting of methods more transparent </a:t>
            </a:r>
            <a:endParaRPr lang="en-GB" sz="1800" dirty="0" smtClean="0"/>
          </a:p>
          <a:p>
            <a:endParaRPr lang="en-GB" sz="1800" dirty="0"/>
          </a:p>
          <a:p>
            <a:r>
              <a:rPr lang="en-GB" sz="1800" dirty="0" smtClean="0"/>
              <a:t>A </a:t>
            </a:r>
            <a:r>
              <a:rPr lang="en-GB" sz="1800" dirty="0"/>
              <a:t>method of combining data that allows both aggregation and configuration of findings fit to purpose and context of the review </a:t>
            </a:r>
            <a:endParaRPr lang="en-GB" sz="1800" dirty="0" smtClean="0"/>
          </a:p>
          <a:p>
            <a:endParaRPr lang="en-GB" sz="1800" dirty="0"/>
          </a:p>
          <a:p>
            <a:r>
              <a:rPr lang="en-GB" sz="1800" dirty="0" smtClean="0"/>
              <a:t>‘Selective </a:t>
            </a:r>
            <a:r>
              <a:rPr lang="en-GB" sz="1800" dirty="0"/>
              <a:t>eclecticism’ approach could address calls for paradigm shift in </a:t>
            </a:r>
            <a:r>
              <a:rPr lang="en-GB" sz="1800" dirty="0" smtClean="0"/>
              <a:t>synthesis </a:t>
            </a:r>
            <a:r>
              <a:rPr lang="en-GB" sz="1800" dirty="0"/>
              <a:t>methods</a:t>
            </a:r>
            <a:endParaRPr lang="en-US" sz="1800" dirty="0"/>
          </a:p>
          <a:p>
            <a:endParaRPr lang="en-US" sz="1600" dirty="0"/>
          </a:p>
        </p:txBody>
      </p:sp>
    </p:spTree>
    <p:extLst>
      <p:ext uri="{BB962C8B-B14F-4D97-AF65-F5344CB8AC3E}">
        <p14:creationId xmlns:p14="http://schemas.microsoft.com/office/powerpoint/2010/main" val="1486225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rtl="0" eaLnBrk="1" latinLnBrk="0" hangingPunct="1"/>
            <a:r>
              <a:rPr lang="en-GB" sz="3200" kern="1200" dirty="0" smtClean="0">
                <a:solidFill>
                  <a:schemeClr val="tx1"/>
                </a:solidFill>
                <a:effectLst/>
              </a:rPr>
              <a:t>How do methods of framework synthesis compare within previous literature?</a:t>
            </a:r>
            <a:endParaRPr lang="en-GB" sz="3200" dirty="0">
              <a:effectLst/>
            </a:endParaRPr>
          </a:p>
        </p:txBody>
      </p:sp>
      <p:sp>
        <p:nvSpPr>
          <p:cNvPr id="3" name="Content Placeholder 2"/>
          <p:cNvSpPr>
            <a:spLocks noGrp="1"/>
          </p:cNvSpPr>
          <p:nvPr>
            <p:ph idx="1"/>
          </p:nvPr>
        </p:nvSpPr>
        <p:spPr>
          <a:xfrm>
            <a:off x="457199" y="1600200"/>
            <a:ext cx="8399307" cy="4853136"/>
          </a:xfrm>
        </p:spPr>
        <p:txBody>
          <a:bodyPr>
            <a:noAutofit/>
          </a:bodyPr>
          <a:lstStyle/>
          <a:p>
            <a:r>
              <a:rPr lang="en-GB" sz="2800" dirty="0" smtClean="0"/>
              <a:t>Framework synthesis shares characteristics of both aggregative and configurative synthesis</a:t>
            </a:r>
          </a:p>
          <a:p>
            <a:endParaRPr lang="en-GB" sz="1800" dirty="0" smtClean="0"/>
          </a:p>
          <a:p>
            <a:r>
              <a:rPr lang="en-GB" sz="2800" dirty="0" smtClean="0"/>
              <a:t>The iterative and interpretive nature </a:t>
            </a:r>
            <a:r>
              <a:rPr lang="en-GB" sz="2800" dirty="0"/>
              <a:t>of thematic development </a:t>
            </a:r>
            <a:r>
              <a:rPr lang="en-GB" sz="2800" dirty="0" smtClean="0"/>
              <a:t>also allows new insights develop </a:t>
            </a:r>
          </a:p>
          <a:p>
            <a:pPr marL="0" indent="0">
              <a:buNone/>
            </a:pPr>
            <a:endParaRPr lang="en-GB" sz="1800" dirty="0" smtClean="0"/>
          </a:p>
          <a:p>
            <a:r>
              <a:rPr lang="en-GB" sz="2800" dirty="0" smtClean="0"/>
              <a:t>Methods vary </a:t>
            </a:r>
          </a:p>
          <a:p>
            <a:pPr lvl="1"/>
            <a:r>
              <a:rPr lang="en-GB" sz="2400" dirty="0" smtClean="0"/>
              <a:t>how </a:t>
            </a:r>
            <a:r>
              <a:rPr lang="en-GB" sz="2400" dirty="0"/>
              <a:t>and when a previously existing conceptual framework is </a:t>
            </a:r>
            <a:r>
              <a:rPr lang="en-GB" sz="2400" dirty="0" smtClean="0"/>
              <a:t>identified</a:t>
            </a:r>
          </a:p>
          <a:p>
            <a:pPr lvl="1"/>
            <a:r>
              <a:rPr lang="en-GB" sz="2400" dirty="0" smtClean="0"/>
              <a:t>the </a:t>
            </a:r>
            <a:r>
              <a:rPr lang="en-GB" sz="2400" dirty="0"/>
              <a:t>extent of iteration and inductive testing that </a:t>
            </a:r>
            <a:r>
              <a:rPr lang="en-GB" sz="2400" dirty="0" smtClean="0"/>
              <a:t>occurs</a:t>
            </a:r>
          </a:p>
          <a:p>
            <a:pPr lvl="2"/>
            <a:r>
              <a:rPr lang="en-GB" sz="2000" dirty="0" smtClean="0"/>
              <a:t>relative to each review’s aims and research questions</a:t>
            </a:r>
          </a:p>
        </p:txBody>
      </p:sp>
    </p:spTree>
    <p:extLst>
      <p:ext uri="{BB962C8B-B14F-4D97-AF65-F5344CB8AC3E}">
        <p14:creationId xmlns:p14="http://schemas.microsoft.com/office/powerpoint/2010/main" val="17044721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1" cy="1143000"/>
          </a:xfrm>
        </p:spPr>
        <p:txBody>
          <a:bodyPr>
            <a:noAutofit/>
          </a:bodyPr>
          <a:lstStyle/>
          <a:p>
            <a:pPr marL="0" indent="0"/>
            <a:r>
              <a:rPr lang="en-GB" sz="3200" dirty="0" smtClean="0"/>
              <a:t>What </a:t>
            </a:r>
            <a:r>
              <a:rPr lang="en-GB" sz="3200" dirty="0"/>
              <a:t>problems are addressed by framework synthesis and not by other methods?</a:t>
            </a:r>
          </a:p>
        </p:txBody>
      </p:sp>
      <p:sp>
        <p:nvSpPr>
          <p:cNvPr id="3" name="Content Placeholder 2"/>
          <p:cNvSpPr>
            <a:spLocks noGrp="1"/>
          </p:cNvSpPr>
          <p:nvPr>
            <p:ph idx="1"/>
          </p:nvPr>
        </p:nvSpPr>
        <p:spPr>
          <a:xfrm>
            <a:off x="457200" y="1628800"/>
            <a:ext cx="8229600" cy="4752528"/>
          </a:xfrm>
        </p:spPr>
        <p:txBody>
          <a:bodyPr>
            <a:noAutofit/>
          </a:bodyPr>
          <a:lstStyle/>
          <a:p>
            <a:pPr lvl="1">
              <a:buFont typeface="Arial"/>
              <a:buChar char="•"/>
            </a:pPr>
            <a:r>
              <a:rPr lang="en-GB" dirty="0"/>
              <a:t>C</a:t>
            </a:r>
            <a:r>
              <a:rPr lang="en-GB" dirty="0" smtClean="0"/>
              <a:t>an </a:t>
            </a:r>
            <a:r>
              <a:rPr lang="en-GB" dirty="0"/>
              <a:t>help make reporting of methods more </a:t>
            </a:r>
            <a:r>
              <a:rPr lang="en-GB" dirty="0" smtClean="0"/>
              <a:t>transparent</a:t>
            </a:r>
          </a:p>
          <a:p>
            <a:pPr marL="457200" lvl="1" indent="0">
              <a:buNone/>
            </a:pPr>
            <a:r>
              <a:rPr lang="en-GB" dirty="0" smtClean="0"/>
              <a:t> </a:t>
            </a:r>
            <a:endParaRPr lang="en-GB" dirty="0"/>
          </a:p>
          <a:p>
            <a:pPr lvl="1">
              <a:buFont typeface="Arial"/>
              <a:buChar char="•"/>
            </a:pPr>
            <a:r>
              <a:rPr lang="en-GB" dirty="0"/>
              <a:t>A</a:t>
            </a:r>
            <a:r>
              <a:rPr lang="en-GB" dirty="0" smtClean="0"/>
              <a:t> </a:t>
            </a:r>
            <a:r>
              <a:rPr lang="en-GB" dirty="0"/>
              <a:t>method of combining data that allows both aggregation and configuration of findings fit to purpose and context of the review </a:t>
            </a:r>
            <a:endParaRPr lang="en-GB" dirty="0" smtClean="0"/>
          </a:p>
          <a:p>
            <a:pPr lvl="1">
              <a:buFont typeface="Arial"/>
              <a:buChar char="•"/>
            </a:pPr>
            <a:endParaRPr lang="en-GB" dirty="0"/>
          </a:p>
          <a:p>
            <a:pPr lvl="1">
              <a:buFont typeface="Arial"/>
              <a:buChar char="•"/>
            </a:pPr>
            <a:r>
              <a:rPr lang="en-GB" dirty="0" smtClean="0"/>
              <a:t>‘Selective </a:t>
            </a:r>
            <a:r>
              <a:rPr lang="en-GB" dirty="0"/>
              <a:t>eclecticism’ approach </a:t>
            </a:r>
            <a:r>
              <a:rPr lang="en-GB" dirty="0" smtClean="0"/>
              <a:t>could </a:t>
            </a:r>
            <a:r>
              <a:rPr lang="en-GB" dirty="0"/>
              <a:t>address calls for paradigm shift in </a:t>
            </a:r>
            <a:r>
              <a:rPr lang="en-GB" dirty="0" smtClean="0"/>
              <a:t>quantitative and qualitative </a:t>
            </a:r>
            <a:r>
              <a:rPr lang="en-GB" dirty="0"/>
              <a:t>synthesis </a:t>
            </a:r>
            <a:r>
              <a:rPr lang="en-GB" dirty="0" smtClean="0"/>
              <a:t>methods</a:t>
            </a:r>
            <a:endParaRPr lang="en-US" dirty="0"/>
          </a:p>
        </p:txBody>
      </p:sp>
    </p:spTree>
    <p:extLst>
      <p:ext uri="{BB962C8B-B14F-4D97-AF65-F5344CB8AC3E}">
        <p14:creationId xmlns:p14="http://schemas.microsoft.com/office/powerpoint/2010/main" val="22938681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617897" y="1166954"/>
            <a:ext cx="7792352" cy="5302776"/>
          </a:xfrm>
          <a:prstGeom prst="rect">
            <a:avLst/>
          </a:prstGeom>
          <a:noFill/>
          <a:ln>
            <a:noFill/>
          </a:ln>
        </p:spPr>
      </p:pic>
      <p:sp>
        <p:nvSpPr>
          <p:cNvPr id="3" name="TextBox 2"/>
          <p:cNvSpPr txBox="1"/>
          <p:nvPr/>
        </p:nvSpPr>
        <p:spPr>
          <a:xfrm>
            <a:off x="429094" y="6469730"/>
            <a:ext cx="5097641" cy="584776"/>
          </a:xfrm>
          <a:prstGeom prst="rect">
            <a:avLst/>
          </a:prstGeom>
          <a:noFill/>
        </p:spPr>
        <p:txBody>
          <a:bodyPr wrap="square" rtlCol="0">
            <a:spAutoFit/>
          </a:bodyPr>
          <a:lstStyle/>
          <a:p>
            <a:r>
              <a:rPr lang="en-GB" sz="1600" i="1" dirty="0"/>
              <a:t>(from Thomas et al. 2012:181)</a:t>
            </a:r>
          </a:p>
          <a:p>
            <a:endParaRPr lang="en-US" sz="1600" i="1" dirty="0"/>
          </a:p>
        </p:txBody>
      </p:sp>
      <p:sp>
        <p:nvSpPr>
          <p:cNvPr id="4" name="Title 3"/>
          <p:cNvSpPr>
            <a:spLocks noGrp="1"/>
          </p:cNvSpPr>
          <p:nvPr>
            <p:ph type="title"/>
          </p:nvPr>
        </p:nvSpPr>
        <p:spPr/>
        <p:txBody>
          <a:bodyPr>
            <a:noAutofit/>
          </a:bodyPr>
          <a:lstStyle/>
          <a:p>
            <a:r>
              <a:rPr lang="en-GB" sz="2800" dirty="0" smtClean="0"/>
              <a:t>Where </a:t>
            </a:r>
            <a:r>
              <a:rPr lang="en-GB" sz="2800" dirty="0"/>
              <a:t>is framework synthesis located within the context of a range of research synthesis methods? </a:t>
            </a:r>
            <a:br>
              <a:rPr lang="en-GB" sz="2800" dirty="0"/>
            </a:br>
            <a:endParaRPr lang="en-US" sz="2800" dirty="0"/>
          </a:p>
        </p:txBody>
      </p:sp>
      <p:grpSp>
        <p:nvGrpSpPr>
          <p:cNvPr id="7" name="Group 6"/>
          <p:cNvGrpSpPr/>
          <p:nvPr/>
        </p:nvGrpSpPr>
        <p:grpSpPr>
          <a:xfrm>
            <a:off x="3673048" y="3449379"/>
            <a:ext cx="2179800" cy="1338565"/>
            <a:chOff x="3673048" y="3449379"/>
            <a:chExt cx="2179800" cy="1338565"/>
          </a:xfrm>
        </p:grpSpPr>
        <p:sp>
          <p:nvSpPr>
            <p:cNvPr id="5" name="Explosion 1 4"/>
            <p:cNvSpPr/>
            <p:nvPr/>
          </p:nvSpPr>
          <p:spPr>
            <a:xfrm>
              <a:off x="3673048" y="3449379"/>
              <a:ext cx="2179800" cy="1338565"/>
            </a:xfrm>
            <a:prstGeom prst="irregularSeal1">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673048" y="3848190"/>
              <a:ext cx="2179799" cy="369332"/>
            </a:xfrm>
            <a:prstGeom prst="rect">
              <a:avLst/>
            </a:prstGeom>
            <a:noFill/>
          </p:spPr>
          <p:txBody>
            <a:bodyPr wrap="square" rtlCol="0">
              <a:spAutoFit/>
            </a:bodyPr>
            <a:lstStyle/>
            <a:p>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Framework Synthesis</a:t>
              </a:r>
              <a:endPar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9" name="Group 8"/>
          <p:cNvGrpSpPr/>
          <p:nvPr/>
        </p:nvGrpSpPr>
        <p:grpSpPr>
          <a:xfrm>
            <a:off x="6005248" y="1370782"/>
            <a:ext cx="2179800" cy="1338565"/>
            <a:chOff x="3673048" y="3449379"/>
            <a:chExt cx="2179800" cy="1338565"/>
          </a:xfrm>
        </p:grpSpPr>
        <p:sp>
          <p:nvSpPr>
            <p:cNvPr id="10" name="Explosion 1 9"/>
            <p:cNvSpPr/>
            <p:nvPr/>
          </p:nvSpPr>
          <p:spPr>
            <a:xfrm>
              <a:off x="3673048" y="3449379"/>
              <a:ext cx="2179800" cy="1338565"/>
            </a:xfrm>
            <a:prstGeom prst="irregularSeal1">
              <a:avLst/>
            </a:prstGeom>
            <a:solidFill>
              <a:srgbClr val="FF0000">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673048" y="3848190"/>
              <a:ext cx="2179799" cy="369332"/>
            </a:xfrm>
            <a:prstGeom prst="rect">
              <a:avLst/>
            </a:prstGeom>
            <a:noFill/>
          </p:spPr>
          <p:txBody>
            <a:bodyPr wrap="square" rtlCol="0">
              <a:spAutoFit/>
            </a:bodyPr>
            <a:lstStyle/>
            <a:p>
              <a:pPr algn="ct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Meta-Analysis</a:t>
              </a:r>
              <a:endPar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2" name="Group 11"/>
          <p:cNvGrpSpPr/>
          <p:nvPr/>
        </p:nvGrpSpPr>
        <p:grpSpPr>
          <a:xfrm>
            <a:off x="866588" y="4787944"/>
            <a:ext cx="3003177" cy="1338565"/>
            <a:chOff x="3313953" y="3449379"/>
            <a:chExt cx="3003177" cy="1338565"/>
          </a:xfrm>
        </p:grpSpPr>
        <p:sp>
          <p:nvSpPr>
            <p:cNvPr id="13" name="Explosion 1 12"/>
            <p:cNvSpPr/>
            <p:nvPr/>
          </p:nvSpPr>
          <p:spPr>
            <a:xfrm>
              <a:off x="3673048" y="3449379"/>
              <a:ext cx="2179800" cy="1338565"/>
            </a:xfrm>
            <a:prstGeom prst="irregularSeal1">
              <a:avLst/>
            </a:prstGeom>
            <a:solidFill>
              <a:srgbClr val="00FF00">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313953" y="3848190"/>
              <a:ext cx="3003177" cy="369332"/>
            </a:xfrm>
            <a:prstGeom prst="rect">
              <a:avLst/>
            </a:prstGeom>
            <a:noFill/>
          </p:spPr>
          <p:txBody>
            <a:bodyPr wrap="square" rtlCol="0">
              <a:spAutoFit/>
            </a:bodyPr>
            <a:lstStyle/>
            <a:p>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Critical Interpretive Synthesis</a:t>
              </a:r>
              <a:endPar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797626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2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3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1"/>
            <a:ext cx="8229600" cy="4823982"/>
          </a:xfrm>
        </p:spPr>
        <p:txBody>
          <a:bodyPr>
            <a:normAutofit fontScale="92500" lnSpcReduction="10000"/>
          </a:bodyPr>
          <a:lstStyle/>
          <a:p>
            <a:r>
              <a:rPr lang="en-US" dirty="0" smtClean="0"/>
              <a:t>Framework synthesis has been used previously to examine complex health care issues</a:t>
            </a:r>
          </a:p>
          <a:p>
            <a:endParaRPr lang="en-US" dirty="0" smtClean="0"/>
          </a:p>
          <a:p>
            <a:r>
              <a:rPr lang="en-US" dirty="0"/>
              <a:t>Methods of selecting and using a framework in stakeholder engagement decision-making are </a:t>
            </a:r>
            <a:r>
              <a:rPr lang="en-US" dirty="0" smtClean="0"/>
              <a:t>developing</a:t>
            </a:r>
          </a:p>
          <a:p>
            <a:endParaRPr lang="en-US" dirty="0"/>
          </a:p>
          <a:p>
            <a:r>
              <a:rPr lang="en-US" dirty="0" smtClean="0"/>
              <a:t>Philosophical stance of a study should fit the research question, which is derived from the context and from researcher preferences</a:t>
            </a:r>
          </a:p>
          <a:p>
            <a:endParaRPr lang="en-US" dirty="0"/>
          </a:p>
          <a:p>
            <a:endParaRPr lang="en-US" dirty="0" smtClean="0"/>
          </a:p>
          <a:p>
            <a:pPr lvl="2"/>
            <a:endParaRPr lang="en-US" dirty="0"/>
          </a:p>
        </p:txBody>
      </p:sp>
    </p:spTree>
    <p:extLst>
      <p:ext uri="{BB962C8B-B14F-4D97-AF65-F5344CB8AC3E}">
        <p14:creationId xmlns:p14="http://schemas.microsoft.com/office/powerpoint/2010/main" val="41572529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Examining EPPI-Centre reviews’ use of framework synthesis </a:t>
            </a:r>
            <a:endParaRPr lang="en-US" dirty="0"/>
          </a:p>
        </p:txBody>
      </p:sp>
      <p:sp>
        <p:nvSpPr>
          <p:cNvPr id="5" name="Text Placeholder 4"/>
          <p:cNvSpPr>
            <a:spLocks noGrp="1"/>
          </p:cNvSpPr>
          <p:nvPr>
            <p:ph type="body" idx="1"/>
          </p:nvPr>
        </p:nvSpPr>
        <p:spPr/>
        <p:txBody>
          <a:bodyPr/>
          <a:lstStyle/>
          <a:p>
            <a:r>
              <a:rPr lang="en-US" dirty="0" smtClean="0">
                <a:solidFill>
                  <a:schemeClr val="tx1"/>
                </a:solidFill>
              </a:rPr>
              <a:t>Part II</a:t>
            </a:r>
            <a:endParaRPr lang="en-US" dirty="0">
              <a:solidFill>
                <a:schemeClr val="tx1"/>
              </a:solidFill>
            </a:endParaRPr>
          </a:p>
        </p:txBody>
      </p:sp>
    </p:spTree>
    <p:extLst>
      <p:ext uri="{BB962C8B-B14F-4D97-AF65-F5344CB8AC3E}">
        <p14:creationId xmlns:p14="http://schemas.microsoft.com/office/powerpoint/2010/main" val="29409943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11" y="274638"/>
            <a:ext cx="8579555" cy="1143000"/>
          </a:xfrm>
        </p:spPr>
        <p:txBody>
          <a:bodyPr>
            <a:noAutofit/>
          </a:bodyPr>
          <a:lstStyle/>
          <a:p>
            <a:r>
              <a:rPr lang="en-US" sz="3600" dirty="0"/>
              <a:t>Examining </a:t>
            </a:r>
            <a:r>
              <a:rPr lang="en-US" sz="3600" dirty="0" smtClean="0"/>
              <a:t>recent EPPI</a:t>
            </a:r>
            <a:r>
              <a:rPr lang="en-US" sz="3600" dirty="0"/>
              <a:t>-Centre FS reviews: </a:t>
            </a:r>
            <a:r>
              <a:rPr lang="en-US" sz="3600" dirty="0" smtClean="0"/>
              <a:t/>
            </a:r>
            <a:br>
              <a:rPr lang="en-US" sz="3600" dirty="0" smtClean="0"/>
            </a:br>
            <a:r>
              <a:rPr lang="en-US" sz="3600" dirty="0" smtClean="0"/>
              <a:t>Method</a:t>
            </a:r>
            <a:endParaRPr lang="en-US" sz="3600" dirty="0"/>
          </a:p>
        </p:txBody>
      </p:sp>
      <p:sp>
        <p:nvSpPr>
          <p:cNvPr id="3" name="Content Placeholder 2"/>
          <p:cNvSpPr>
            <a:spLocks noGrp="1"/>
          </p:cNvSpPr>
          <p:nvPr>
            <p:ph sz="half" idx="1"/>
          </p:nvPr>
        </p:nvSpPr>
        <p:spPr>
          <a:xfrm>
            <a:off x="457200" y="1735667"/>
            <a:ext cx="3677356" cy="4854222"/>
          </a:xfrm>
        </p:spPr>
        <p:txBody>
          <a:bodyPr>
            <a:normAutofit fontScale="62500" lnSpcReduction="20000"/>
          </a:bodyPr>
          <a:lstStyle/>
          <a:p>
            <a:pPr marL="0" indent="0">
              <a:buNone/>
            </a:pPr>
            <a:r>
              <a:rPr lang="en-US" b="1" dirty="0" smtClean="0"/>
              <a:t>Research Questions</a:t>
            </a:r>
          </a:p>
          <a:p>
            <a:r>
              <a:rPr lang="en-US" dirty="0"/>
              <a:t>How do methods of framework synthesis compare across reviews?</a:t>
            </a:r>
          </a:p>
          <a:p>
            <a:r>
              <a:rPr lang="en-US" dirty="0"/>
              <a:t>Where is framework synthesis located within a range of research synthesis methods? </a:t>
            </a:r>
          </a:p>
          <a:p>
            <a:r>
              <a:rPr lang="en-US" dirty="0"/>
              <a:t>What problems are addressed specifically by framework synthesis? </a:t>
            </a:r>
          </a:p>
          <a:p>
            <a:pPr marL="0" indent="0">
              <a:buNone/>
            </a:pPr>
            <a:endParaRPr lang="en-US" dirty="0" smtClean="0"/>
          </a:p>
          <a:p>
            <a:pPr marL="0" indent="0">
              <a:buNone/>
            </a:pPr>
            <a:r>
              <a:rPr lang="en-US" b="1" dirty="0" smtClean="0"/>
              <a:t>Dataset: </a:t>
            </a:r>
            <a:r>
              <a:rPr lang="en-US" dirty="0" smtClean="0"/>
              <a:t>Three systematic reviews</a:t>
            </a:r>
          </a:p>
          <a:p>
            <a:r>
              <a:rPr lang="en-US" dirty="0" smtClean="0"/>
              <a:t>Walking and cycling</a:t>
            </a:r>
          </a:p>
          <a:p>
            <a:r>
              <a:rPr lang="en-US" dirty="0" smtClean="0"/>
              <a:t>Extrahepatic conditions in hepatitis C</a:t>
            </a:r>
          </a:p>
          <a:p>
            <a:r>
              <a:rPr lang="en-US" dirty="0" smtClean="0"/>
              <a:t>Community engagement</a:t>
            </a:r>
            <a:endParaRPr lang="en-US" dirty="0"/>
          </a:p>
        </p:txBody>
      </p:sp>
      <p:sp>
        <p:nvSpPr>
          <p:cNvPr id="4" name="Content Placeholder 3"/>
          <p:cNvSpPr>
            <a:spLocks noGrp="1"/>
          </p:cNvSpPr>
          <p:nvPr>
            <p:ph sz="half" idx="2"/>
          </p:nvPr>
        </p:nvSpPr>
        <p:spPr>
          <a:xfrm>
            <a:off x="4648199" y="1735667"/>
            <a:ext cx="4199467" cy="4854222"/>
          </a:xfrm>
        </p:spPr>
        <p:txBody>
          <a:bodyPr>
            <a:normAutofit fontScale="62500" lnSpcReduction="20000"/>
          </a:bodyPr>
          <a:lstStyle/>
          <a:p>
            <a:pPr marL="0" indent="0">
              <a:buNone/>
            </a:pPr>
            <a:r>
              <a:rPr lang="en-US" b="1" dirty="0" smtClean="0"/>
              <a:t>Familiarisation</a:t>
            </a:r>
          </a:p>
          <a:p>
            <a:r>
              <a:rPr lang="en-US" dirty="0" smtClean="0"/>
              <a:t>Systematic review (!)</a:t>
            </a:r>
          </a:p>
          <a:p>
            <a:pPr marL="0" indent="0">
              <a:buNone/>
            </a:pPr>
            <a:endParaRPr lang="en-US" b="1" dirty="0" smtClean="0"/>
          </a:p>
          <a:p>
            <a:pPr marL="0" indent="0">
              <a:buNone/>
            </a:pPr>
            <a:r>
              <a:rPr lang="en-US" b="1" dirty="0" smtClean="0"/>
              <a:t>Conceptual </a:t>
            </a:r>
            <a:r>
              <a:rPr lang="en-US" b="1" dirty="0"/>
              <a:t>framework</a:t>
            </a:r>
          </a:p>
          <a:p>
            <a:r>
              <a:rPr lang="en-US" dirty="0"/>
              <a:t>Developed in systematic review</a:t>
            </a:r>
          </a:p>
          <a:p>
            <a:pPr marL="0" indent="0">
              <a:buNone/>
            </a:pPr>
            <a:endParaRPr lang="en-US" b="1" dirty="0" smtClean="0"/>
          </a:p>
          <a:p>
            <a:pPr marL="0" indent="0">
              <a:buNone/>
            </a:pPr>
            <a:r>
              <a:rPr lang="en-US" b="1" dirty="0" smtClean="0"/>
              <a:t>Indexing</a:t>
            </a:r>
            <a:endParaRPr lang="en-US" b="1" dirty="0"/>
          </a:p>
          <a:p>
            <a:r>
              <a:rPr lang="en-US" dirty="0"/>
              <a:t>Applied framework (as a data extraction tool) to each review</a:t>
            </a:r>
          </a:p>
          <a:p>
            <a:pPr marL="0" indent="0">
              <a:buNone/>
            </a:pPr>
            <a:endParaRPr lang="en-US" b="1" dirty="0" smtClean="0"/>
          </a:p>
          <a:p>
            <a:pPr marL="0" indent="0">
              <a:buNone/>
            </a:pPr>
            <a:r>
              <a:rPr lang="en-US" b="1" dirty="0" smtClean="0"/>
              <a:t>Charting</a:t>
            </a:r>
            <a:endParaRPr lang="en-US" b="1" dirty="0"/>
          </a:p>
          <a:p>
            <a:r>
              <a:rPr lang="en-US" dirty="0"/>
              <a:t>Thematic </a:t>
            </a:r>
            <a:r>
              <a:rPr lang="en-US" dirty="0" smtClean="0"/>
              <a:t>analysis undertaken </a:t>
            </a:r>
            <a:r>
              <a:rPr lang="en-US" dirty="0"/>
              <a:t>across all three reviews</a:t>
            </a:r>
          </a:p>
          <a:p>
            <a:pPr marL="0" indent="0">
              <a:buNone/>
            </a:pPr>
            <a:endParaRPr lang="en-US" b="1" dirty="0" smtClean="0"/>
          </a:p>
          <a:p>
            <a:pPr marL="0" indent="0">
              <a:buNone/>
            </a:pPr>
            <a:r>
              <a:rPr lang="en-US" b="1" dirty="0" smtClean="0"/>
              <a:t>Mapping </a:t>
            </a:r>
            <a:r>
              <a:rPr lang="en-US" b="1" dirty="0"/>
              <a:t>&amp; interpretation</a:t>
            </a:r>
          </a:p>
          <a:p>
            <a:r>
              <a:rPr lang="en-US" dirty="0"/>
              <a:t>Relating themes back to research questions, Part I systematic review and to wider methods literature  </a:t>
            </a:r>
          </a:p>
        </p:txBody>
      </p:sp>
    </p:spTree>
    <p:extLst>
      <p:ext uri="{BB962C8B-B14F-4D97-AF65-F5344CB8AC3E}">
        <p14:creationId xmlns:p14="http://schemas.microsoft.com/office/powerpoint/2010/main" val="16201942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11" y="274638"/>
            <a:ext cx="8579555" cy="1143000"/>
          </a:xfrm>
        </p:spPr>
        <p:txBody>
          <a:bodyPr>
            <a:noAutofit/>
          </a:bodyPr>
          <a:lstStyle/>
          <a:p>
            <a:r>
              <a:rPr lang="en-US" sz="3600" dirty="0"/>
              <a:t>Examining </a:t>
            </a:r>
            <a:r>
              <a:rPr lang="en-US" sz="3600" dirty="0" smtClean="0"/>
              <a:t>recent EPPI</a:t>
            </a:r>
            <a:r>
              <a:rPr lang="en-US" sz="3600" dirty="0"/>
              <a:t>-Centre FS reviews: </a:t>
            </a:r>
            <a:r>
              <a:rPr lang="en-US" sz="3600" dirty="0" smtClean="0"/>
              <a:t/>
            </a:r>
            <a:br>
              <a:rPr lang="en-US" sz="3600" dirty="0" smtClean="0"/>
            </a:br>
            <a:r>
              <a:rPr lang="en-US" sz="3600" dirty="0" smtClean="0"/>
              <a:t>Method</a:t>
            </a:r>
            <a:endParaRPr lang="en-US" sz="3600" dirty="0"/>
          </a:p>
        </p:txBody>
      </p:sp>
      <p:sp>
        <p:nvSpPr>
          <p:cNvPr id="3" name="Content Placeholder 2"/>
          <p:cNvSpPr>
            <a:spLocks noGrp="1"/>
          </p:cNvSpPr>
          <p:nvPr>
            <p:ph sz="half" idx="1"/>
          </p:nvPr>
        </p:nvSpPr>
        <p:spPr>
          <a:xfrm>
            <a:off x="457200" y="1735667"/>
            <a:ext cx="3677356" cy="4854222"/>
          </a:xfrm>
        </p:spPr>
        <p:txBody>
          <a:bodyPr>
            <a:normAutofit fontScale="62500" lnSpcReduction="20000"/>
          </a:bodyPr>
          <a:lstStyle/>
          <a:p>
            <a:pPr marL="0" indent="0">
              <a:buNone/>
            </a:pPr>
            <a:r>
              <a:rPr lang="en-US" b="1" dirty="0" smtClean="0"/>
              <a:t>Research Questions</a:t>
            </a:r>
          </a:p>
          <a:p>
            <a:r>
              <a:rPr lang="en-US" dirty="0"/>
              <a:t>How do methods of framework synthesis compare across reviews?</a:t>
            </a:r>
          </a:p>
          <a:p>
            <a:r>
              <a:rPr lang="en-US" dirty="0"/>
              <a:t>Where is framework synthesis located within a range of research synthesis methods? </a:t>
            </a:r>
          </a:p>
          <a:p>
            <a:r>
              <a:rPr lang="en-US" dirty="0"/>
              <a:t>What problems are addressed specifically by framework synthesis? </a:t>
            </a:r>
          </a:p>
          <a:p>
            <a:pPr marL="0" indent="0">
              <a:buNone/>
            </a:pPr>
            <a:endParaRPr lang="en-US" dirty="0" smtClean="0"/>
          </a:p>
          <a:p>
            <a:pPr marL="0" indent="0">
              <a:buNone/>
            </a:pPr>
            <a:r>
              <a:rPr lang="en-US" b="1" dirty="0" smtClean="0"/>
              <a:t>Dataset: </a:t>
            </a:r>
            <a:r>
              <a:rPr lang="en-US" dirty="0" smtClean="0"/>
              <a:t>Three systematic reviews</a:t>
            </a:r>
          </a:p>
          <a:p>
            <a:r>
              <a:rPr lang="en-US" dirty="0" smtClean="0"/>
              <a:t>Walking and cycling</a:t>
            </a:r>
          </a:p>
          <a:p>
            <a:r>
              <a:rPr lang="en-US" dirty="0" smtClean="0"/>
              <a:t>Extrahepatic conditions in hepatitis C</a:t>
            </a:r>
          </a:p>
          <a:p>
            <a:r>
              <a:rPr lang="en-US" dirty="0" smtClean="0"/>
              <a:t>Community engagement</a:t>
            </a:r>
            <a:endParaRPr lang="en-US" dirty="0"/>
          </a:p>
        </p:txBody>
      </p:sp>
      <p:sp>
        <p:nvSpPr>
          <p:cNvPr id="4" name="Content Placeholder 3"/>
          <p:cNvSpPr>
            <a:spLocks noGrp="1"/>
          </p:cNvSpPr>
          <p:nvPr>
            <p:ph sz="half" idx="2"/>
          </p:nvPr>
        </p:nvSpPr>
        <p:spPr>
          <a:xfrm>
            <a:off x="4648199" y="1735667"/>
            <a:ext cx="4199467" cy="4854222"/>
          </a:xfrm>
        </p:spPr>
        <p:txBody>
          <a:bodyPr>
            <a:normAutofit fontScale="62500" lnSpcReduction="20000"/>
          </a:bodyPr>
          <a:lstStyle/>
          <a:p>
            <a:pPr marL="0" indent="0">
              <a:buNone/>
            </a:pPr>
            <a:r>
              <a:rPr lang="en-US" b="1" dirty="0" smtClean="0"/>
              <a:t>Familiarisation</a:t>
            </a:r>
          </a:p>
          <a:p>
            <a:r>
              <a:rPr lang="en-US" dirty="0" smtClean="0"/>
              <a:t>Systematic review (!)</a:t>
            </a:r>
          </a:p>
          <a:p>
            <a:pPr marL="0" indent="0">
              <a:buNone/>
            </a:pPr>
            <a:endParaRPr lang="en-US" b="1" dirty="0" smtClean="0"/>
          </a:p>
          <a:p>
            <a:pPr marL="0" indent="0">
              <a:buNone/>
            </a:pPr>
            <a:r>
              <a:rPr lang="en-US" b="1" dirty="0" smtClean="0"/>
              <a:t>Conceptual </a:t>
            </a:r>
            <a:r>
              <a:rPr lang="en-US" b="1" dirty="0"/>
              <a:t>framework</a:t>
            </a:r>
          </a:p>
          <a:p>
            <a:r>
              <a:rPr lang="en-US" dirty="0"/>
              <a:t>Developed in systematic review</a:t>
            </a:r>
          </a:p>
          <a:p>
            <a:pPr marL="0" indent="0">
              <a:buNone/>
            </a:pPr>
            <a:endParaRPr lang="en-US" b="1" dirty="0" smtClean="0"/>
          </a:p>
          <a:p>
            <a:pPr marL="0" indent="0">
              <a:buNone/>
            </a:pPr>
            <a:r>
              <a:rPr lang="en-US" b="1" dirty="0" smtClean="0"/>
              <a:t>Indexing</a:t>
            </a:r>
            <a:endParaRPr lang="en-US" b="1" dirty="0"/>
          </a:p>
          <a:p>
            <a:r>
              <a:rPr lang="en-US" dirty="0"/>
              <a:t>Applied framework (as a data extraction tool) to each review</a:t>
            </a:r>
          </a:p>
          <a:p>
            <a:pPr marL="0" indent="0">
              <a:buNone/>
            </a:pPr>
            <a:endParaRPr lang="en-US" b="1" dirty="0" smtClean="0"/>
          </a:p>
          <a:p>
            <a:pPr marL="0" indent="0">
              <a:buNone/>
            </a:pPr>
            <a:r>
              <a:rPr lang="en-US" b="1" dirty="0" smtClean="0"/>
              <a:t>Charting</a:t>
            </a:r>
            <a:endParaRPr lang="en-US" b="1" dirty="0"/>
          </a:p>
          <a:p>
            <a:r>
              <a:rPr lang="en-US" dirty="0"/>
              <a:t>Thematic analysis undertaken across all three reviews</a:t>
            </a:r>
          </a:p>
          <a:p>
            <a:pPr marL="0" indent="0">
              <a:buNone/>
            </a:pPr>
            <a:endParaRPr lang="en-US" b="1" dirty="0" smtClean="0"/>
          </a:p>
          <a:p>
            <a:pPr marL="0" indent="0">
              <a:buNone/>
            </a:pPr>
            <a:r>
              <a:rPr lang="en-US" b="1" dirty="0" smtClean="0"/>
              <a:t>Mapping </a:t>
            </a:r>
            <a:r>
              <a:rPr lang="en-US" b="1" dirty="0"/>
              <a:t>&amp; interpretation</a:t>
            </a:r>
          </a:p>
          <a:p>
            <a:r>
              <a:rPr lang="en-US" dirty="0"/>
              <a:t>Relating themes back to research questions, Part I systematic review and to wider methods literature  </a:t>
            </a:r>
          </a:p>
        </p:txBody>
      </p:sp>
      <p:sp>
        <p:nvSpPr>
          <p:cNvPr id="8" name="Rectangle 7"/>
          <p:cNvSpPr/>
          <p:nvPr/>
        </p:nvSpPr>
        <p:spPr>
          <a:xfrm>
            <a:off x="4239876" y="1650485"/>
            <a:ext cx="389850" cy="369332"/>
          </a:xfrm>
          <a:prstGeom prst="rect">
            <a:avLst/>
          </a:prstGeom>
        </p:spPr>
        <p:txBody>
          <a:bodyPr wrap="none">
            <a:spAutoFit/>
          </a:bodyPr>
          <a:lstStyle/>
          <a:p>
            <a:r>
              <a:rPr lang="en-US" dirty="0">
                <a:latin typeface="Zapf Dingbats"/>
                <a:ea typeface="Zapf Dingbats"/>
                <a:cs typeface="Zapf Dingbats"/>
              </a:rPr>
              <a:t>✔</a:t>
            </a:r>
            <a:endParaRPr lang="en-US" dirty="0"/>
          </a:p>
        </p:txBody>
      </p:sp>
      <p:sp>
        <p:nvSpPr>
          <p:cNvPr id="9" name="Rectangle 8"/>
          <p:cNvSpPr/>
          <p:nvPr/>
        </p:nvSpPr>
        <p:spPr>
          <a:xfrm>
            <a:off x="4239876" y="2521962"/>
            <a:ext cx="389850" cy="369332"/>
          </a:xfrm>
          <a:prstGeom prst="rect">
            <a:avLst/>
          </a:prstGeom>
        </p:spPr>
        <p:txBody>
          <a:bodyPr wrap="none">
            <a:spAutoFit/>
          </a:bodyPr>
          <a:lstStyle/>
          <a:p>
            <a:r>
              <a:rPr lang="en-US" dirty="0">
                <a:latin typeface="Zapf Dingbats"/>
                <a:ea typeface="Zapf Dingbats"/>
                <a:cs typeface="Zapf Dingbats"/>
              </a:rPr>
              <a:t>✔</a:t>
            </a:r>
            <a:endParaRPr lang="en-US" dirty="0"/>
          </a:p>
        </p:txBody>
      </p:sp>
      <p:sp>
        <p:nvSpPr>
          <p:cNvPr id="10" name="Rectangle 9"/>
          <p:cNvSpPr/>
          <p:nvPr/>
        </p:nvSpPr>
        <p:spPr>
          <a:xfrm>
            <a:off x="4239876" y="3378734"/>
            <a:ext cx="389850" cy="369332"/>
          </a:xfrm>
          <a:prstGeom prst="rect">
            <a:avLst/>
          </a:prstGeom>
        </p:spPr>
        <p:txBody>
          <a:bodyPr wrap="none">
            <a:spAutoFit/>
          </a:bodyPr>
          <a:lstStyle/>
          <a:p>
            <a:r>
              <a:rPr lang="en-US" dirty="0">
                <a:latin typeface="Zapf Dingbats"/>
                <a:ea typeface="Zapf Dingbats"/>
                <a:cs typeface="Zapf Dingbats"/>
              </a:rPr>
              <a:t>✔</a:t>
            </a:r>
            <a:endParaRPr lang="en-US" dirty="0"/>
          </a:p>
        </p:txBody>
      </p:sp>
    </p:spTree>
    <p:extLst>
      <p:ext uri="{BB962C8B-B14F-4D97-AF65-F5344CB8AC3E}">
        <p14:creationId xmlns:p14="http://schemas.microsoft.com/office/powerpoint/2010/main" val="12872246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Context/Aims</a:t>
            </a:r>
            <a:endParaRPr lang="en-US" dirty="0"/>
          </a:p>
        </p:txBody>
      </p:sp>
      <p:pic>
        <p:nvPicPr>
          <p:cNvPr id="6" name="Picture 5"/>
          <p:cNvPicPr>
            <a:picLocks noChangeAspect="1"/>
          </p:cNvPicPr>
          <p:nvPr/>
        </p:nvPicPr>
        <p:blipFill>
          <a:blip r:embed="rId2"/>
          <a:stretch>
            <a:fillRect/>
          </a:stretch>
        </p:blipFill>
        <p:spPr>
          <a:xfrm>
            <a:off x="191912" y="1417638"/>
            <a:ext cx="8825088" cy="5341584"/>
          </a:xfrm>
          <a:prstGeom prst="rect">
            <a:avLst/>
          </a:prstGeom>
        </p:spPr>
      </p:pic>
    </p:spTree>
    <p:extLst>
      <p:ext uri="{BB962C8B-B14F-4D97-AF65-F5344CB8AC3E}">
        <p14:creationId xmlns:p14="http://schemas.microsoft.com/office/powerpoint/2010/main" val="9496198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Framework Synthesis</a:t>
            </a:r>
            <a:endParaRPr lang="en-US" dirty="0"/>
          </a:p>
        </p:txBody>
      </p:sp>
      <p:sp>
        <p:nvSpPr>
          <p:cNvPr id="3" name="Content Placeholder 2"/>
          <p:cNvSpPr>
            <a:spLocks noGrp="1"/>
          </p:cNvSpPr>
          <p:nvPr>
            <p:ph sz="half" idx="1"/>
          </p:nvPr>
        </p:nvSpPr>
        <p:spPr>
          <a:xfrm>
            <a:off x="457200" y="1556792"/>
            <a:ext cx="4038600" cy="4746589"/>
          </a:xfrm>
        </p:spPr>
        <p:txBody>
          <a:bodyPr>
            <a:noAutofit/>
          </a:bodyPr>
          <a:lstStyle/>
          <a:p>
            <a:r>
              <a:rPr lang="en-US" sz="2400" dirty="0" smtClean="0"/>
              <a:t>A type of thematic analysis that also involves ‘counting’ </a:t>
            </a:r>
          </a:p>
          <a:p>
            <a:r>
              <a:rPr lang="en-US" sz="2400" dirty="0" smtClean="0"/>
              <a:t>Tabular or ‘matrix-based’ method </a:t>
            </a:r>
          </a:p>
          <a:p>
            <a:r>
              <a:rPr lang="en-US" sz="2400" dirty="0" smtClean="0"/>
              <a:t>Construction of thematic categories into which data can be coded </a:t>
            </a:r>
            <a:r>
              <a:rPr lang="en-US" sz="1600" dirty="0" smtClean="0"/>
              <a:t>(Ritchie &amp; Spencer 1994</a:t>
            </a:r>
            <a:r>
              <a:rPr lang="en-US" sz="1600" dirty="0" smtClean="0"/>
              <a:t>)</a:t>
            </a:r>
            <a:endParaRPr lang="en-US" sz="1600" dirty="0" smtClean="0"/>
          </a:p>
          <a:p>
            <a:r>
              <a:rPr lang="en-US" sz="2400" dirty="0" smtClean="0"/>
              <a:t>Five steps:</a:t>
            </a:r>
          </a:p>
          <a:p>
            <a:pPr lvl="1">
              <a:buFont typeface="Courier New"/>
              <a:buChar char="o"/>
            </a:pPr>
            <a:r>
              <a:rPr lang="en-US" sz="1800" dirty="0" smtClean="0"/>
              <a:t>Familiarisation</a:t>
            </a:r>
          </a:p>
          <a:p>
            <a:pPr lvl="1">
              <a:buFont typeface="Courier New"/>
              <a:buChar char="o"/>
            </a:pPr>
            <a:r>
              <a:rPr lang="en-US" sz="1800" dirty="0" smtClean="0"/>
              <a:t>Framework identification</a:t>
            </a:r>
          </a:p>
          <a:p>
            <a:pPr lvl="1">
              <a:buFont typeface="Courier New"/>
              <a:buChar char="o"/>
            </a:pPr>
            <a:r>
              <a:rPr lang="en-US" sz="1800" dirty="0" smtClean="0"/>
              <a:t>Indexing</a:t>
            </a:r>
          </a:p>
          <a:p>
            <a:pPr lvl="1">
              <a:buFont typeface="Courier New"/>
              <a:buChar char="o"/>
            </a:pPr>
            <a:r>
              <a:rPr lang="en-US" sz="1800" dirty="0" smtClean="0"/>
              <a:t>Charting</a:t>
            </a:r>
          </a:p>
          <a:p>
            <a:pPr lvl="1">
              <a:buFont typeface="Courier New"/>
              <a:buChar char="o"/>
            </a:pPr>
            <a:r>
              <a:rPr lang="en-US" sz="1800" dirty="0" smtClean="0"/>
              <a:t>Mapping and Interpretation</a:t>
            </a:r>
          </a:p>
        </p:txBody>
      </p:sp>
      <p:sp>
        <p:nvSpPr>
          <p:cNvPr id="4" name="Content Placeholder 3"/>
          <p:cNvSpPr>
            <a:spLocks noGrp="1"/>
          </p:cNvSpPr>
          <p:nvPr>
            <p:ph sz="half" idx="2"/>
          </p:nvPr>
        </p:nvSpPr>
        <p:spPr>
          <a:xfrm>
            <a:off x="4648200" y="1556792"/>
            <a:ext cx="4038600" cy="4746589"/>
          </a:xfrm>
        </p:spPr>
        <p:txBody>
          <a:bodyPr>
            <a:noAutofit/>
          </a:bodyPr>
          <a:lstStyle/>
          <a:p>
            <a:r>
              <a:rPr lang="en-US" sz="2400" dirty="0" smtClean="0"/>
              <a:t>Allows themes identified </a:t>
            </a:r>
            <a:r>
              <a:rPr lang="en-US" sz="2400" i="1" dirty="0" smtClean="0"/>
              <a:t>a priori</a:t>
            </a:r>
            <a:r>
              <a:rPr lang="en-US" sz="2400" dirty="0" smtClean="0"/>
              <a:t> to be specified as coding categories from the start</a:t>
            </a:r>
          </a:p>
          <a:p>
            <a:pPr lvl="1">
              <a:buFont typeface="Courier New"/>
              <a:buChar char="o"/>
            </a:pPr>
            <a:r>
              <a:rPr lang="en-US" sz="1800" dirty="0" smtClean="0"/>
              <a:t>Previous theoretical framework </a:t>
            </a:r>
            <a:r>
              <a:rPr lang="en-US" sz="1600" dirty="0" smtClean="0"/>
              <a:t>(Carroll et al. 2011)</a:t>
            </a:r>
            <a:endParaRPr lang="en-US" sz="1800" dirty="0" smtClean="0"/>
          </a:p>
          <a:p>
            <a:pPr lvl="1">
              <a:buFont typeface="Courier New"/>
              <a:buChar char="o"/>
            </a:pPr>
            <a:r>
              <a:rPr lang="en-US" sz="1800" dirty="0" smtClean="0"/>
              <a:t>Researcher experience/background literature </a:t>
            </a:r>
            <a:r>
              <a:rPr lang="en-US" sz="1400" dirty="0" smtClean="0"/>
              <a:t>(Oliver et al. 2008)</a:t>
            </a:r>
            <a:endParaRPr lang="en-US" sz="1800" dirty="0" smtClean="0"/>
          </a:p>
          <a:p>
            <a:pPr lvl="1"/>
            <a:endParaRPr lang="en-US" sz="1800" dirty="0" smtClean="0"/>
          </a:p>
          <a:p>
            <a:r>
              <a:rPr lang="en-US" sz="2400" dirty="0" smtClean="0"/>
              <a:t>Allows combining with other themes emerging </a:t>
            </a:r>
            <a:r>
              <a:rPr lang="en-US" sz="2400" i="1" dirty="0" smtClean="0"/>
              <a:t>de novo</a:t>
            </a:r>
            <a:r>
              <a:rPr lang="en-US" sz="2400" dirty="0" smtClean="0"/>
              <a:t> by subjecting the data to inductive analysis </a:t>
            </a:r>
            <a:r>
              <a:rPr lang="en-US" sz="1600" dirty="0" smtClean="0"/>
              <a:t>(Dixon-Woods 2011)</a:t>
            </a:r>
          </a:p>
          <a:p>
            <a:endParaRPr lang="en-US" sz="1600" dirty="0" smtClean="0"/>
          </a:p>
        </p:txBody>
      </p:sp>
      <p:sp>
        <p:nvSpPr>
          <p:cNvPr id="5" name="Cloud Callout 4"/>
          <p:cNvSpPr/>
          <p:nvPr/>
        </p:nvSpPr>
        <p:spPr>
          <a:xfrm>
            <a:off x="7028735" y="239426"/>
            <a:ext cx="1996651" cy="1178212"/>
          </a:xfrm>
          <a:prstGeom prst="cloudCallout">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457" name="Picture 1" descr="C:\Users\bggssaes.INST\AppData\Local\Microsoft\Windows\Temporary Internet Files\Content.IE5\A6E4D0LE\MC900078622[1].wmf"/>
          <p:cNvPicPr>
            <a:picLocks noChangeAspect="1" noChangeArrowheads="1"/>
          </p:cNvPicPr>
          <p:nvPr/>
        </p:nvPicPr>
        <p:blipFill>
          <a:blip r:embed="rId3"/>
          <a:srcRect/>
          <a:stretch>
            <a:fillRect/>
          </a:stretch>
        </p:blipFill>
        <p:spPr bwMode="auto">
          <a:xfrm>
            <a:off x="7715925" y="393904"/>
            <a:ext cx="386681" cy="831860"/>
          </a:xfrm>
          <a:prstGeom prst="rect">
            <a:avLst/>
          </a:prstGeom>
          <a:noFill/>
        </p:spPr>
      </p:pic>
    </p:spTree>
    <p:extLst>
      <p:ext uri="{BB962C8B-B14F-4D97-AF65-F5344CB8AC3E}">
        <p14:creationId xmlns:p14="http://schemas.microsoft.com/office/powerpoint/2010/main" val="23662984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fontScale="90000"/>
          </a:bodyPr>
          <a:lstStyle/>
          <a:p>
            <a:r>
              <a:rPr lang="en-US" dirty="0"/>
              <a:t>Thank you!</a:t>
            </a:r>
            <a:br>
              <a:rPr lang="en-US" dirty="0"/>
            </a:br>
            <a:endParaRPr lang="en-US" dirty="0"/>
          </a:p>
        </p:txBody>
      </p:sp>
      <p:sp>
        <p:nvSpPr>
          <p:cNvPr id="3" name="Content Placeholder 2"/>
          <p:cNvSpPr>
            <a:spLocks noGrp="1"/>
          </p:cNvSpPr>
          <p:nvPr>
            <p:ph idx="1"/>
          </p:nvPr>
        </p:nvSpPr>
        <p:spPr/>
        <p:txBody>
          <a:bodyPr/>
          <a:lstStyle/>
          <a:p>
            <a:r>
              <a:rPr lang="en-US" dirty="0" smtClean="0"/>
              <a:t>Further </a:t>
            </a:r>
            <a:r>
              <a:rPr lang="en-US" dirty="0"/>
              <a:t>questions/discussion</a:t>
            </a:r>
          </a:p>
        </p:txBody>
      </p:sp>
    </p:spTree>
    <p:extLst>
      <p:ext uri="{BB962C8B-B14F-4D97-AF65-F5344CB8AC3E}">
        <p14:creationId xmlns:p14="http://schemas.microsoft.com/office/powerpoint/2010/main" val="21089532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86674" y="1680036"/>
            <a:ext cx="8807143" cy="4376088"/>
            <a:chOff x="176000" y="1538142"/>
            <a:chExt cx="8763814" cy="4190576"/>
          </a:xfrm>
        </p:grpSpPr>
        <p:sp>
          <p:nvSpPr>
            <p:cNvPr id="100" name="Right Arrow Callout 99"/>
            <p:cNvSpPr/>
            <p:nvPr/>
          </p:nvSpPr>
          <p:spPr>
            <a:xfrm>
              <a:off x="176000" y="2106597"/>
              <a:ext cx="8759945" cy="3024696"/>
            </a:xfrm>
            <a:prstGeom prst="rightArrowCallout">
              <a:avLst>
                <a:gd name="adj1" fmla="val 30202"/>
                <a:gd name="adj2" fmla="val 25743"/>
                <a:gd name="adj3" fmla="val 15710"/>
                <a:gd name="adj4" fmla="val 91571"/>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275030" y="1538142"/>
              <a:ext cx="4719673" cy="369332"/>
            </a:xfrm>
            <a:prstGeom prst="rect">
              <a:avLst/>
            </a:prstGeom>
            <a:noFill/>
            <a:ln>
              <a:noFill/>
            </a:ln>
          </p:spPr>
          <p:txBody>
            <a:bodyPr wrap="square" rtlCol="0">
              <a:spAutoFit/>
            </a:bodyPr>
            <a:lstStyle/>
            <a:p>
              <a:pPr algn="ctr"/>
              <a:r>
                <a:rPr lang="en-US" b="1" i="1" dirty="0" smtClean="0">
                  <a:latin typeface="Calibri"/>
                  <a:cs typeface="Calibri"/>
                </a:rPr>
                <a:t>Systematic review processes</a:t>
              </a:r>
              <a:r>
                <a:rPr lang="en-US" i="1" dirty="0" smtClean="0">
                  <a:latin typeface="Calibri"/>
                  <a:cs typeface="Calibri"/>
                </a:rPr>
                <a:t> </a:t>
              </a:r>
              <a:r>
                <a:rPr lang="en-US" sz="1600" i="1" dirty="0" smtClean="0">
                  <a:latin typeface="Calibri"/>
                  <a:cs typeface="Calibri"/>
                </a:rPr>
                <a:t>(Gough et al. 2012)</a:t>
              </a:r>
              <a:endParaRPr lang="en-US" i="1" dirty="0">
                <a:latin typeface="Calibri"/>
                <a:cs typeface="Calibri"/>
              </a:endParaRPr>
            </a:p>
          </p:txBody>
        </p:sp>
        <p:sp>
          <p:nvSpPr>
            <p:cNvPr id="71" name="TextBox 70"/>
            <p:cNvSpPr txBox="1"/>
            <p:nvPr/>
          </p:nvSpPr>
          <p:spPr>
            <a:xfrm>
              <a:off x="1690549" y="2106596"/>
              <a:ext cx="1392476" cy="1077218"/>
            </a:xfrm>
            <a:prstGeom prst="rect">
              <a:avLst/>
            </a:prstGeom>
            <a:noFill/>
            <a:ln>
              <a:noFill/>
            </a:ln>
          </p:spPr>
          <p:txBody>
            <a:bodyPr wrap="square" rtlCol="0">
              <a:spAutoFit/>
            </a:bodyPr>
            <a:lstStyle/>
            <a:p>
              <a:r>
                <a:rPr lang="en-US" sz="1600" dirty="0" smtClean="0">
                  <a:latin typeface="Calibri"/>
                  <a:cs typeface="Calibri"/>
                </a:rPr>
                <a:t>Search for potentially relevant research</a:t>
              </a:r>
              <a:endParaRPr lang="en-US" sz="1600" dirty="0">
                <a:latin typeface="Calibri"/>
                <a:cs typeface="Calibri"/>
              </a:endParaRPr>
            </a:p>
          </p:txBody>
        </p:sp>
        <p:sp>
          <p:nvSpPr>
            <p:cNvPr id="72" name="TextBox 71"/>
            <p:cNvSpPr txBox="1"/>
            <p:nvPr/>
          </p:nvSpPr>
          <p:spPr>
            <a:xfrm>
              <a:off x="220389" y="2115478"/>
              <a:ext cx="1237764" cy="1323439"/>
            </a:xfrm>
            <a:prstGeom prst="rect">
              <a:avLst/>
            </a:prstGeom>
            <a:solidFill>
              <a:schemeClr val="tx2">
                <a:lumMod val="20000"/>
                <a:lumOff val="80000"/>
              </a:schemeClr>
            </a:solidFill>
            <a:ln>
              <a:noFill/>
            </a:ln>
          </p:spPr>
          <p:txBody>
            <a:bodyPr wrap="square" rtlCol="0">
              <a:spAutoFit/>
            </a:bodyPr>
            <a:lstStyle/>
            <a:p>
              <a:r>
                <a:rPr lang="en-US" sz="1600" dirty="0" smtClean="0">
                  <a:latin typeface="Calibri"/>
                  <a:cs typeface="Calibri"/>
                </a:rPr>
                <a:t>Review initiation/ Research question formation</a:t>
              </a:r>
              <a:endParaRPr lang="en-US" sz="1600" dirty="0">
                <a:latin typeface="Calibri"/>
                <a:cs typeface="Calibri"/>
              </a:endParaRPr>
            </a:p>
          </p:txBody>
        </p:sp>
        <p:sp>
          <p:nvSpPr>
            <p:cNvPr id="69" name="TextBox 68"/>
            <p:cNvSpPr txBox="1"/>
            <p:nvPr/>
          </p:nvSpPr>
          <p:spPr>
            <a:xfrm>
              <a:off x="4408584" y="2123822"/>
              <a:ext cx="1246593" cy="584776"/>
            </a:xfrm>
            <a:prstGeom prst="rect">
              <a:avLst/>
            </a:prstGeom>
            <a:noFill/>
            <a:ln>
              <a:noFill/>
            </a:ln>
          </p:spPr>
          <p:txBody>
            <a:bodyPr wrap="square" rtlCol="0">
              <a:spAutoFit/>
            </a:bodyPr>
            <a:lstStyle/>
            <a:p>
              <a:r>
                <a:rPr lang="en-US" sz="1600" dirty="0" smtClean="0">
                  <a:latin typeface="Calibri"/>
                  <a:cs typeface="Calibri"/>
                </a:rPr>
                <a:t>Data extraction</a:t>
              </a:r>
              <a:endParaRPr lang="en-US" sz="1600" dirty="0">
                <a:latin typeface="Calibri"/>
                <a:cs typeface="Calibri"/>
              </a:endParaRPr>
            </a:p>
          </p:txBody>
        </p:sp>
        <p:sp>
          <p:nvSpPr>
            <p:cNvPr id="10" name="TextBox 9"/>
            <p:cNvSpPr txBox="1"/>
            <p:nvPr/>
          </p:nvSpPr>
          <p:spPr>
            <a:xfrm>
              <a:off x="5655178" y="2152763"/>
              <a:ext cx="1095435" cy="338554"/>
            </a:xfrm>
            <a:prstGeom prst="rect">
              <a:avLst/>
            </a:prstGeom>
            <a:noFill/>
            <a:ln>
              <a:noFill/>
            </a:ln>
          </p:spPr>
          <p:txBody>
            <a:bodyPr wrap="square" rtlCol="0">
              <a:spAutoFit/>
            </a:bodyPr>
            <a:lstStyle/>
            <a:p>
              <a:pPr algn="ctr"/>
              <a:r>
                <a:rPr lang="en-US" sz="1600" dirty="0" smtClean="0">
                  <a:latin typeface="Calibri"/>
                  <a:cs typeface="Calibri"/>
                </a:rPr>
                <a:t>Synthesis</a:t>
              </a:r>
              <a:endParaRPr lang="en-US" sz="1600" dirty="0">
                <a:latin typeface="Calibri"/>
                <a:cs typeface="Calibri"/>
              </a:endParaRPr>
            </a:p>
          </p:txBody>
        </p:sp>
        <p:sp>
          <p:nvSpPr>
            <p:cNvPr id="11" name="TextBox 10"/>
            <p:cNvSpPr txBox="1"/>
            <p:nvPr/>
          </p:nvSpPr>
          <p:spPr>
            <a:xfrm>
              <a:off x="6747030" y="2106597"/>
              <a:ext cx="1526958" cy="584775"/>
            </a:xfrm>
            <a:prstGeom prst="rect">
              <a:avLst/>
            </a:prstGeom>
            <a:noFill/>
            <a:ln>
              <a:noFill/>
            </a:ln>
          </p:spPr>
          <p:txBody>
            <a:bodyPr wrap="square" rtlCol="0">
              <a:spAutoFit/>
            </a:bodyPr>
            <a:lstStyle/>
            <a:p>
              <a:r>
                <a:rPr lang="en-US" sz="1600" dirty="0" smtClean="0">
                  <a:latin typeface="Calibri"/>
                  <a:cs typeface="Calibri"/>
                </a:rPr>
                <a:t>Interpretation/  communication</a:t>
              </a:r>
              <a:endParaRPr lang="en-US" sz="1600" dirty="0">
                <a:latin typeface="Calibri"/>
                <a:cs typeface="Calibri"/>
              </a:endParaRPr>
            </a:p>
          </p:txBody>
        </p:sp>
        <p:sp>
          <p:nvSpPr>
            <p:cNvPr id="13" name="TextBox 12"/>
            <p:cNvSpPr txBox="1"/>
            <p:nvPr/>
          </p:nvSpPr>
          <p:spPr>
            <a:xfrm>
              <a:off x="1902221" y="5359386"/>
              <a:ext cx="5429542" cy="369332"/>
            </a:xfrm>
            <a:prstGeom prst="rect">
              <a:avLst/>
            </a:prstGeom>
            <a:noFill/>
          </p:spPr>
          <p:txBody>
            <a:bodyPr wrap="square" rtlCol="0">
              <a:spAutoFit/>
            </a:bodyPr>
            <a:lstStyle/>
            <a:p>
              <a:pPr algn="ctr"/>
              <a:r>
                <a:rPr lang="en-US" b="1" i="1" dirty="0" smtClean="0">
                  <a:solidFill>
                    <a:srgbClr val="0000FF"/>
                  </a:solidFill>
                  <a:latin typeface="Calibri"/>
                  <a:cs typeface="Calibri"/>
                </a:rPr>
                <a:t>Stages of Framework synthesis </a:t>
              </a:r>
              <a:r>
                <a:rPr lang="en-US" sz="1600" i="1" dirty="0" smtClean="0">
                  <a:solidFill>
                    <a:srgbClr val="0000FF"/>
                  </a:solidFill>
                  <a:latin typeface="Calibri"/>
                  <a:cs typeface="Calibri"/>
                </a:rPr>
                <a:t>(Ritchie et al. 2014)</a:t>
              </a:r>
              <a:endParaRPr lang="en-US" i="1" dirty="0">
                <a:solidFill>
                  <a:srgbClr val="0000FF"/>
                </a:solidFill>
                <a:latin typeface="Calibri"/>
                <a:cs typeface="Calibri"/>
              </a:endParaRPr>
            </a:p>
          </p:txBody>
        </p:sp>
        <p:grpSp>
          <p:nvGrpSpPr>
            <p:cNvPr id="101" name="Group 100"/>
            <p:cNvGrpSpPr/>
            <p:nvPr/>
          </p:nvGrpSpPr>
          <p:grpSpPr>
            <a:xfrm>
              <a:off x="184878" y="3415592"/>
              <a:ext cx="8018089" cy="1703367"/>
              <a:chOff x="-12807" y="2212826"/>
              <a:chExt cx="8223786" cy="1613390"/>
            </a:xfrm>
          </p:grpSpPr>
          <p:sp>
            <p:nvSpPr>
              <p:cNvPr id="14" name="TextBox 13"/>
              <p:cNvSpPr txBox="1"/>
              <p:nvPr/>
            </p:nvSpPr>
            <p:spPr>
              <a:xfrm>
                <a:off x="-12807" y="2212826"/>
                <a:ext cx="2224852" cy="320671"/>
              </a:xfrm>
              <a:prstGeom prst="rect">
                <a:avLst/>
              </a:prstGeom>
              <a:noFill/>
              <a:ln>
                <a:solidFill>
                  <a:schemeClr val="tx2">
                    <a:lumMod val="60000"/>
                    <a:lumOff val="40000"/>
                  </a:schemeClr>
                </a:solidFill>
              </a:ln>
              <a:effectLst>
                <a:outerShdw blurRad="50800" dist="38100" dir="2700000" algn="tl" rotWithShape="0">
                  <a:schemeClr val="bg1">
                    <a:alpha val="43000"/>
                  </a:schemeClr>
                </a:outerShdw>
              </a:effectLst>
            </p:spPr>
            <p:txBody>
              <a:bodyPr wrap="square" rtlCol="0">
                <a:spAutoFit/>
              </a:bodyPr>
              <a:lstStyle/>
              <a:p>
                <a:r>
                  <a:rPr lang="en-US" sz="1600" i="1" dirty="0" smtClean="0">
                    <a:solidFill>
                      <a:srgbClr val="0000FF"/>
                    </a:solidFill>
                    <a:effectLst>
                      <a:outerShdw blurRad="38100" dist="38100" dir="2700000" algn="tl">
                        <a:srgbClr val="000000">
                          <a:alpha val="43137"/>
                        </a:srgbClr>
                      </a:outerShdw>
                    </a:effectLst>
                    <a:latin typeface="Calibri"/>
                    <a:cs typeface="Calibri"/>
                  </a:rPr>
                  <a:t>Familiarisation</a:t>
                </a:r>
                <a:endParaRPr lang="en-US" sz="1600" i="1" dirty="0">
                  <a:solidFill>
                    <a:srgbClr val="0000FF"/>
                  </a:solidFill>
                  <a:effectLst>
                    <a:outerShdw blurRad="38100" dist="38100" dir="2700000" algn="tl">
                      <a:srgbClr val="000000">
                        <a:alpha val="43137"/>
                      </a:srgbClr>
                    </a:outerShdw>
                  </a:effectLst>
                  <a:latin typeface="Calibri"/>
                  <a:cs typeface="Calibri"/>
                </a:endParaRPr>
              </a:p>
            </p:txBody>
          </p:sp>
          <p:sp>
            <p:nvSpPr>
              <p:cNvPr id="15" name="TextBox 14"/>
              <p:cNvSpPr txBox="1"/>
              <p:nvPr/>
            </p:nvSpPr>
            <p:spPr>
              <a:xfrm>
                <a:off x="810854" y="2531928"/>
                <a:ext cx="1982401" cy="320671"/>
              </a:xfrm>
              <a:prstGeom prst="rect">
                <a:avLst/>
              </a:prstGeom>
              <a:noFill/>
              <a:ln>
                <a:solidFill>
                  <a:schemeClr val="tx2">
                    <a:lumMod val="60000"/>
                    <a:lumOff val="40000"/>
                  </a:schemeClr>
                </a:solidFill>
              </a:ln>
              <a:effectLst>
                <a:outerShdw blurRad="50800" dist="38100" dir="2700000" algn="tl" rotWithShape="0">
                  <a:schemeClr val="bg1">
                    <a:alpha val="43000"/>
                  </a:schemeClr>
                </a:outerShdw>
              </a:effectLst>
            </p:spPr>
            <p:txBody>
              <a:bodyPr wrap="square" rtlCol="0">
                <a:spAutoFit/>
              </a:bodyPr>
              <a:lstStyle/>
              <a:p>
                <a:r>
                  <a:rPr lang="en-US" sz="1600" i="1" dirty="0" smtClean="0">
                    <a:solidFill>
                      <a:srgbClr val="0000FF"/>
                    </a:solidFill>
                    <a:effectLst>
                      <a:outerShdw blurRad="38100" dist="38100" dir="2700000" algn="tl">
                        <a:srgbClr val="000000">
                          <a:alpha val="43137"/>
                        </a:srgbClr>
                      </a:outerShdw>
                    </a:effectLst>
                    <a:latin typeface="Calibri"/>
                    <a:cs typeface="Calibri"/>
                  </a:rPr>
                  <a:t>Framework selection</a:t>
                </a:r>
                <a:endParaRPr lang="en-US" sz="1600" i="1" dirty="0">
                  <a:solidFill>
                    <a:srgbClr val="0000FF"/>
                  </a:solidFill>
                  <a:effectLst>
                    <a:outerShdw blurRad="38100" dist="38100" dir="2700000" algn="tl">
                      <a:srgbClr val="000000">
                        <a:alpha val="43137"/>
                      </a:srgbClr>
                    </a:outerShdw>
                  </a:effectLst>
                  <a:latin typeface="Calibri"/>
                  <a:cs typeface="Calibri"/>
                </a:endParaRPr>
              </a:p>
            </p:txBody>
          </p:sp>
          <p:sp>
            <p:nvSpPr>
              <p:cNvPr id="16" name="TextBox 15"/>
              <p:cNvSpPr txBox="1"/>
              <p:nvPr/>
            </p:nvSpPr>
            <p:spPr>
              <a:xfrm>
                <a:off x="2650512" y="2853663"/>
                <a:ext cx="2679644" cy="320670"/>
              </a:xfrm>
              <a:prstGeom prst="rect">
                <a:avLst/>
              </a:prstGeom>
              <a:noFill/>
              <a:ln>
                <a:solidFill>
                  <a:schemeClr val="tx2">
                    <a:lumMod val="60000"/>
                    <a:lumOff val="40000"/>
                  </a:schemeClr>
                </a:solidFill>
              </a:ln>
              <a:effectLst>
                <a:outerShdw blurRad="50800" dist="38100" dir="2700000" algn="tl" rotWithShape="0">
                  <a:schemeClr val="bg1">
                    <a:alpha val="43000"/>
                  </a:schemeClr>
                </a:outerShdw>
              </a:effectLst>
            </p:spPr>
            <p:txBody>
              <a:bodyPr wrap="square" rtlCol="0">
                <a:spAutoFit/>
              </a:bodyPr>
              <a:lstStyle/>
              <a:p>
                <a:r>
                  <a:rPr lang="en-US" sz="1600" i="1" dirty="0" smtClean="0">
                    <a:solidFill>
                      <a:srgbClr val="0000FF"/>
                    </a:solidFill>
                    <a:effectLst>
                      <a:outerShdw blurRad="38100" dist="38100" dir="2700000" algn="tl">
                        <a:srgbClr val="000000">
                          <a:alpha val="43137"/>
                        </a:srgbClr>
                      </a:outerShdw>
                    </a:effectLst>
                    <a:latin typeface="Calibri"/>
                    <a:cs typeface="Calibri"/>
                  </a:rPr>
                  <a:t>Indexing</a:t>
                </a:r>
                <a:endParaRPr lang="en-US" sz="1600" i="1" dirty="0">
                  <a:solidFill>
                    <a:srgbClr val="0000FF"/>
                  </a:solidFill>
                  <a:effectLst>
                    <a:outerShdw blurRad="38100" dist="38100" dir="2700000" algn="tl">
                      <a:srgbClr val="000000">
                        <a:alpha val="43137"/>
                      </a:srgbClr>
                    </a:outerShdw>
                  </a:effectLst>
                  <a:latin typeface="Calibri"/>
                  <a:cs typeface="Calibri"/>
                </a:endParaRPr>
              </a:p>
            </p:txBody>
          </p:sp>
          <p:sp>
            <p:nvSpPr>
              <p:cNvPr id="17" name="TextBox 16"/>
              <p:cNvSpPr txBox="1"/>
              <p:nvPr/>
            </p:nvSpPr>
            <p:spPr>
              <a:xfrm>
                <a:off x="4642488" y="3175400"/>
                <a:ext cx="2116632" cy="320670"/>
              </a:xfrm>
              <a:prstGeom prst="rect">
                <a:avLst/>
              </a:prstGeom>
              <a:noFill/>
              <a:ln>
                <a:solidFill>
                  <a:schemeClr val="tx2">
                    <a:lumMod val="60000"/>
                    <a:lumOff val="40000"/>
                  </a:schemeClr>
                </a:solidFill>
              </a:ln>
              <a:effectLst>
                <a:outerShdw blurRad="50800" dist="38100" dir="2700000" algn="tl" rotWithShape="0">
                  <a:schemeClr val="bg1">
                    <a:alpha val="43000"/>
                  </a:schemeClr>
                </a:outerShdw>
              </a:effectLst>
            </p:spPr>
            <p:txBody>
              <a:bodyPr wrap="square" rtlCol="0">
                <a:spAutoFit/>
              </a:bodyPr>
              <a:lstStyle/>
              <a:p>
                <a:r>
                  <a:rPr lang="en-US" sz="1600" i="1" dirty="0" smtClean="0">
                    <a:solidFill>
                      <a:srgbClr val="0000FF"/>
                    </a:solidFill>
                    <a:effectLst>
                      <a:outerShdw blurRad="38100" dist="38100" dir="2700000" algn="tl">
                        <a:srgbClr val="000000">
                          <a:alpha val="43137"/>
                        </a:srgbClr>
                      </a:outerShdw>
                    </a:effectLst>
                    <a:latin typeface="Calibri"/>
                    <a:cs typeface="Calibri"/>
                  </a:rPr>
                  <a:t>Charting</a:t>
                </a:r>
                <a:endParaRPr lang="en-US" sz="1600" i="1" dirty="0">
                  <a:solidFill>
                    <a:srgbClr val="0000FF"/>
                  </a:solidFill>
                  <a:effectLst>
                    <a:outerShdw blurRad="38100" dist="38100" dir="2700000" algn="tl">
                      <a:srgbClr val="000000">
                        <a:alpha val="43137"/>
                      </a:srgbClr>
                    </a:outerShdw>
                  </a:effectLst>
                  <a:latin typeface="Calibri"/>
                  <a:cs typeface="Calibri"/>
                </a:endParaRPr>
              </a:p>
            </p:txBody>
          </p:sp>
          <p:sp>
            <p:nvSpPr>
              <p:cNvPr id="18" name="TextBox 17"/>
              <p:cNvSpPr txBox="1"/>
              <p:nvPr/>
            </p:nvSpPr>
            <p:spPr>
              <a:xfrm>
                <a:off x="5807149" y="3505546"/>
                <a:ext cx="2403830" cy="320670"/>
              </a:xfrm>
              <a:prstGeom prst="rect">
                <a:avLst/>
              </a:prstGeom>
              <a:noFill/>
              <a:ln>
                <a:solidFill>
                  <a:schemeClr val="tx2">
                    <a:lumMod val="60000"/>
                    <a:lumOff val="40000"/>
                  </a:schemeClr>
                </a:solidFill>
              </a:ln>
              <a:effectLst>
                <a:outerShdw blurRad="50800" dist="38100" dir="2700000" algn="tl" rotWithShape="0">
                  <a:schemeClr val="bg1">
                    <a:alpha val="43000"/>
                  </a:schemeClr>
                </a:outerShdw>
              </a:effectLst>
            </p:spPr>
            <p:txBody>
              <a:bodyPr wrap="square" rtlCol="0">
                <a:spAutoFit/>
              </a:bodyPr>
              <a:lstStyle/>
              <a:p>
                <a:r>
                  <a:rPr lang="en-US" sz="1600" i="1" dirty="0" smtClean="0">
                    <a:solidFill>
                      <a:srgbClr val="0000FF"/>
                    </a:solidFill>
                    <a:effectLst>
                      <a:outerShdw blurRad="38100" dist="38100" dir="2700000" algn="tl">
                        <a:srgbClr val="000000">
                          <a:alpha val="43137"/>
                        </a:srgbClr>
                      </a:outerShdw>
                    </a:effectLst>
                    <a:latin typeface="Calibri"/>
                    <a:cs typeface="Calibri"/>
                  </a:rPr>
                  <a:t>Mapping &amp; interpretation</a:t>
                </a:r>
                <a:endParaRPr lang="en-US" sz="1600" i="1" dirty="0">
                  <a:solidFill>
                    <a:srgbClr val="0000FF"/>
                  </a:solidFill>
                  <a:effectLst>
                    <a:outerShdw blurRad="38100" dist="38100" dir="2700000" algn="tl">
                      <a:srgbClr val="000000">
                        <a:alpha val="43137"/>
                      </a:srgbClr>
                    </a:outerShdw>
                  </a:effectLst>
                  <a:latin typeface="Calibri"/>
                  <a:cs typeface="Calibri"/>
                </a:endParaRPr>
              </a:p>
            </p:txBody>
          </p:sp>
        </p:grpSp>
        <p:grpSp>
          <p:nvGrpSpPr>
            <p:cNvPr id="98" name="Group 97"/>
            <p:cNvGrpSpPr/>
            <p:nvPr/>
          </p:nvGrpSpPr>
          <p:grpSpPr>
            <a:xfrm>
              <a:off x="1211243" y="2600892"/>
              <a:ext cx="5783459" cy="276731"/>
              <a:chOff x="1166495" y="1112425"/>
              <a:chExt cx="5931829" cy="276731"/>
            </a:xfrm>
            <a:solidFill>
              <a:schemeClr val="bg1"/>
            </a:solidFill>
          </p:grpSpPr>
          <p:sp>
            <p:nvSpPr>
              <p:cNvPr id="93" name="Left-Right Arrow 92"/>
              <p:cNvSpPr/>
              <p:nvPr/>
            </p:nvSpPr>
            <p:spPr>
              <a:xfrm>
                <a:off x="1166495" y="1126743"/>
                <a:ext cx="500707" cy="262413"/>
              </a:xfrm>
              <a:prstGeom prst="lef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Left-Right Arrow 93"/>
              <p:cNvSpPr/>
              <p:nvPr/>
            </p:nvSpPr>
            <p:spPr>
              <a:xfrm>
                <a:off x="2677827" y="1112425"/>
                <a:ext cx="500707" cy="262413"/>
              </a:xfrm>
              <a:prstGeom prst="lef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Left-Right Arrow 94"/>
              <p:cNvSpPr/>
              <p:nvPr/>
            </p:nvSpPr>
            <p:spPr>
              <a:xfrm>
                <a:off x="4059833" y="1112425"/>
                <a:ext cx="500707" cy="262413"/>
              </a:xfrm>
              <a:prstGeom prst="lef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Left-Right Arrow 95"/>
              <p:cNvSpPr/>
              <p:nvPr/>
            </p:nvSpPr>
            <p:spPr>
              <a:xfrm>
                <a:off x="5344654" y="1117864"/>
                <a:ext cx="500707" cy="262413"/>
              </a:xfrm>
              <a:prstGeom prst="lef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Left-Right Arrow 96"/>
              <p:cNvSpPr/>
              <p:nvPr/>
            </p:nvSpPr>
            <p:spPr>
              <a:xfrm>
                <a:off x="6597617" y="1117864"/>
                <a:ext cx="500707" cy="262413"/>
              </a:xfrm>
              <a:prstGeom prst="leftRightArrow">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3" name="Rectangle 102"/>
            <p:cNvSpPr/>
            <p:nvPr/>
          </p:nvSpPr>
          <p:spPr>
            <a:xfrm>
              <a:off x="186431" y="2106596"/>
              <a:ext cx="1280601" cy="130242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1467031" y="2112887"/>
              <a:ext cx="1461283" cy="129613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2928314" y="2104008"/>
              <a:ext cx="1346767" cy="130501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4287915" y="2112885"/>
              <a:ext cx="1224931" cy="12961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5512846" y="2106597"/>
              <a:ext cx="1237765" cy="130621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6750612" y="2112886"/>
              <a:ext cx="1443477" cy="129992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TextBox 109"/>
            <p:cNvSpPr txBox="1"/>
            <p:nvPr/>
          </p:nvSpPr>
          <p:spPr>
            <a:xfrm>
              <a:off x="5832115" y="3497759"/>
              <a:ext cx="3107699" cy="338554"/>
            </a:xfrm>
            <a:prstGeom prst="rect">
              <a:avLst/>
            </a:prstGeom>
            <a:noFill/>
          </p:spPr>
          <p:txBody>
            <a:bodyPr wrap="square" rtlCol="0">
              <a:spAutoFit/>
            </a:bodyPr>
            <a:lstStyle/>
            <a:p>
              <a:pPr algn="ctr"/>
              <a:r>
                <a:rPr lang="en-US" sz="1600" i="1" dirty="0" smtClean="0"/>
                <a:t>Temporal progression of review</a:t>
              </a:r>
              <a:endParaRPr lang="en-US" sz="1600" i="1" dirty="0"/>
            </a:p>
          </p:txBody>
        </p:sp>
        <p:sp>
          <p:nvSpPr>
            <p:cNvPr id="70" name="TextBox 69"/>
            <p:cNvSpPr txBox="1"/>
            <p:nvPr/>
          </p:nvSpPr>
          <p:spPr>
            <a:xfrm>
              <a:off x="3133818" y="2106597"/>
              <a:ext cx="1029810" cy="1077218"/>
            </a:xfrm>
            <a:prstGeom prst="rect">
              <a:avLst/>
            </a:prstGeom>
            <a:noFill/>
            <a:ln>
              <a:noFill/>
            </a:ln>
          </p:spPr>
          <p:txBody>
            <a:bodyPr wrap="square" rtlCol="0">
              <a:spAutoFit/>
            </a:bodyPr>
            <a:lstStyle/>
            <a:p>
              <a:r>
                <a:rPr lang="en-US" sz="1600" dirty="0" smtClean="0">
                  <a:latin typeface="Calibri"/>
                  <a:cs typeface="Calibri"/>
                </a:rPr>
                <a:t>Inclusion/ exclusion screening </a:t>
              </a:r>
            </a:p>
            <a:p>
              <a:r>
                <a:rPr lang="en-US" sz="1600" dirty="0" smtClean="0">
                  <a:latin typeface="Calibri"/>
                  <a:cs typeface="Calibri"/>
                </a:rPr>
                <a:t>of articles</a:t>
              </a:r>
              <a:endParaRPr lang="en-US" sz="1600" dirty="0">
                <a:latin typeface="Calibri"/>
                <a:cs typeface="Calibri"/>
              </a:endParaRPr>
            </a:p>
          </p:txBody>
        </p:sp>
      </p:grpSp>
      <p:sp>
        <p:nvSpPr>
          <p:cNvPr id="32" name="Title 31"/>
          <p:cNvSpPr>
            <a:spLocks noGrp="1"/>
          </p:cNvSpPr>
          <p:nvPr>
            <p:ph type="title"/>
          </p:nvPr>
        </p:nvSpPr>
        <p:spPr>
          <a:xfrm>
            <a:off x="0" y="0"/>
            <a:ext cx="9144000" cy="1143000"/>
          </a:xfrm>
        </p:spPr>
        <p:txBody>
          <a:bodyPr>
            <a:noAutofit/>
          </a:bodyPr>
          <a:lstStyle/>
          <a:p>
            <a:r>
              <a:rPr lang="en-US" sz="3200" dirty="0" smtClean="0"/>
              <a:t>Framework synthesis      Systematic review stages </a:t>
            </a:r>
            <a:endParaRPr lang="en-US" sz="3400" dirty="0"/>
          </a:p>
        </p:txBody>
      </p:sp>
      <p:sp>
        <p:nvSpPr>
          <p:cNvPr id="2" name="Left-Right Arrow 1"/>
          <p:cNvSpPr/>
          <p:nvPr/>
        </p:nvSpPr>
        <p:spPr>
          <a:xfrm>
            <a:off x="4067944" y="548680"/>
            <a:ext cx="385142" cy="19976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7773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Systematic Review of Framework Synthesis Methods</a:t>
            </a:r>
            <a:endParaRPr lang="en-US" dirty="0"/>
          </a:p>
        </p:txBody>
      </p:sp>
      <p:sp>
        <p:nvSpPr>
          <p:cNvPr id="5" name="Text Placeholder 4"/>
          <p:cNvSpPr>
            <a:spLocks noGrp="1"/>
          </p:cNvSpPr>
          <p:nvPr>
            <p:ph type="body" idx="1"/>
          </p:nvPr>
        </p:nvSpPr>
        <p:spPr/>
        <p:txBody>
          <a:bodyPr/>
          <a:lstStyle/>
          <a:p>
            <a:r>
              <a:rPr lang="en-US" dirty="0" smtClean="0">
                <a:solidFill>
                  <a:schemeClr val="tx1"/>
                </a:solidFill>
              </a:rPr>
              <a:t>Part I</a:t>
            </a:r>
            <a:endParaRPr lang="en-US" dirty="0">
              <a:solidFill>
                <a:schemeClr val="tx1"/>
              </a:solidFill>
            </a:endParaRPr>
          </a:p>
        </p:txBody>
      </p:sp>
    </p:spTree>
    <p:extLst>
      <p:ext uri="{BB962C8B-B14F-4D97-AF65-F5344CB8AC3E}">
        <p14:creationId xmlns:p14="http://schemas.microsoft.com/office/powerpoint/2010/main" val="29918217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aims and research questions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Aims</a:t>
            </a:r>
            <a:endParaRPr lang="en-US" b="1" dirty="0"/>
          </a:p>
          <a:p>
            <a:r>
              <a:rPr lang="en-US" dirty="0"/>
              <a:t>To examine the evolving use of framework synthesis in systematic reviews</a:t>
            </a:r>
          </a:p>
          <a:p>
            <a:pPr lvl="1"/>
            <a:endParaRPr lang="en-US" dirty="0"/>
          </a:p>
          <a:p>
            <a:pPr marL="0" indent="0">
              <a:buNone/>
            </a:pPr>
            <a:r>
              <a:rPr lang="en-US" b="1" dirty="0" smtClean="0"/>
              <a:t>Research </a:t>
            </a:r>
            <a:r>
              <a:rPr lang="en-US" b="1" dirty="0"/>
              <a:t>questions:</a:t>
            </a:r>
          </a:p>
          <a:p>
            <a:r>
              <a:rPr lang="en-US" dirty="0"/>
              <a:t>How do methods of framework synthesis compare across reviews?</a:t>
            </a:r>
          </a:p>
          <a:p>
            <a:r>
              <a:rPr lang="en-US" dirty="0"/>
              <a:t>Where is framework synthesis located within a range of research synthesis methods? </a:t>
            </a:r>
          </a:p>
          <a:p>
            <a:r>
              <a:rPr lang="en-US" dirty="0"/>
              <a:t>What problems are addressed specifically by framework synthesis? </a:t>
            </a:r>
          </a:p>
          <a:p>
            <a:endParaRPr lang="en-US" dirty="0"/>
          </a:p>
        </p:txBody>
      </p:sp>
    </p:spTree>
    <p:extLst>
      <p:ext uri="{BB962C8B-B14F-4D97-AF65-F5344CB8AC3E}">
        <p14:creationId xmlns:p14="http://schemas.microsoft.com/office/powerpoint/2010/main" val="7526821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12" name="Content Placeholder 11"/>
          <p:cNvSpPr>
            <a:spLocks noGrp="1"/>
          </p:cNvSpPr>
          <p:nvPr>
            <p:ph idx="1"/>
          </p:nvPr>
        </p:nvSpPr>
        <p:spPr>
          <a:xfrm>
            <a:off x="313957" y="1417637"/>
            <a:ext cx="8590091" cy="5327473"/>
          </a:xfrm>
        </p:spPr>
        <p:txBody>
          <a:bodyPr>
            <a:normAutofit fontScale="70000" lnSpcReduction="20000"/>
          </a:bodyPr>
          <a:lstStyle/>
          <a:p>
            <a:pPr marL="0" indent="0">
              <a:buNone/>
            </a:pPr>
            <a:r>
              <a:rPr lang="en-US" b="1" dirty="0" smtClean="0"/>
              <a:t>Design: </a:t>
            </a:r>
            <a:r>
              <a:rPr lang="en-US" dirty="0" smtClean="0"/>
              <a:t>Systematic review using framework synthesis</a:t>
            </a:r>
          </a:p>
          <a:p>
            <a:pPr marL="0" indent="0">
              <a:buNone/>
            </a:pPr>
            <a:endParaRPr lang="en-US" dirty="0" smtClean="0"/>
          </a:p>
          <a:p>
            <a:pPr marL="0" indent="0">
              <a:buNone/>
            </a:pPr>
            <a:r>
              <a:rPr lang="en-US" b="1" dirty="0" smtClean="0"/>
              <a:t>Framework: </a:t>
            </a:r>
            <a:r>
              <a:rPr lang="en-US" dirty="0" smtClean="0"/>
              <a:t>Issues based on PhD research question, scoping literature, researcher expertise and previous EPPI-Centre reviews</a:t>
            </a:r>
          </a:p>
          <a:p>
            <a:pPr marL="0" indent="0">
              <a:buNone/>
            </a:pPr>
            <a:endParaRPr lang="en-US" dirty="0" smtClean="0"/>
          </a:p>
          <a:p>
            <a:pPr marL="0" indent="0">
              <a:buNone/>
            </a:pPr>
            <a:r>
              <a:rPr lang="en-US" b="1" dirty="0" smtClean="0"/>
              <a:t>Search: </a:t>
            </a:r>
            <a:r>
              <a:rPr lang="en-US" dirty="0" smtClean="0"/>
              <a:t>ASSIA, </a:t>
            </a:r>
            <a:r>
              <a:rPr lang="en-US" dirty="0" err="1" smtClean="0"/>
              <a:t>PsycInfo</a:t>
            </a:r>
            <a:r>
              <a:rPr lang="en-US" dirty="0" smtClean="0"/>
              <a:t>, PubMed, Web of Science, Key contacts, reference lists of included studies; no date or language limits</a:t>
            </a:r>
          </a:p>
          <a:p>
            <a:pPr marL="0" indent="0">
              <a:buNone/>
            </a:pPr>
            <a:endParaRPr lang="en-US" dirty="0" smtClean="0"/>
          </a:p>
          <a:p>
            <a:pPr marL="0" indent="0">
              <a:buNone/>
            </a:pPr>
            <a:r>
              <a:rPr lang="en-US" b="1" dirty="0" smtClean="0"/>
              <a:t>Inclusion screening: </a:t>
            </a:r>
            <a:r>
              <a:rPr lang="en-US" dirty="0" smtClean="0"/>
              <a:t>Studies had to: describe, report, or reflect on the use of ‘framework synthesis’ in systematic reviews of health-related topics</a:t>
            </a:r>
          </a:p>
          <a:p>
            <a:pPr marL="0" indent="0">
              <a:buNone/>
            </a:pPr>
            <a:endParaRPr lang="en-US" dirty="0" smtClean="0"/>
          </a:p>
          <a:p>
            <a:pPr marL="0" indent="0">
              <a:buNone/>
            </a:pPr>
            <a:r>
              <a:rPr lang="en-US" b="1" dirty="0" smtClean="0"/>
              <a:t>Coding: </a:t>
            </a:r>
            <a:r>
              <a:rPr lang="en-US" dirty="0" smtClean="0"/>
              <a:t>Framework identified from background searches/research team expertise</a:t>
            </a:r>
          </a:p>
          <a:p>
            <a:pPr marL="0" indent="0">
              <a:buNone/>
            </a:pPr>
            <a:endParaRPr lang="en-US" dirty="0" smtClean="0"/>
          </a:p>
          <a:p>
            <a:pPr marL="0" indent="0">
              <a:buNone/>
            </a:pPr>
            <a:r>
              <a:rPr lang="en-US" b="1" dirty="0" smtClean="0"/>
              <a:t>Analysis/Synthesis: </a:t>
            </a:r>
            <a:r>
              <a:rPr lang="en-US" dirty="0" smtClean="0"/>
              <a:t>Descriptive analysis of codes identified through framework, line-by-line thematic analysis of content of data to which each code applied</a:t>
            </a:r>
          </a:p>
        </p:txBody>
      </p:sp>
    </p:spTree>
    <p:extLst>
      <p:ext uri="{BB962C8B-B14F-4D97-AF65-F5344CB8AC3E}">
        <p14:creationId xmlns:p14="http://schemas.microsoft.com/office/powerpoint/2010/main" val="37501115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Framework</a:t>
            </a:r>
            <a:endParaRPr lang="en-US" dirty="0"/>
          </a:p>
        </p:txBody>
      </p:sp>
      <p:sp>
        <p:nvSpPr>
          <p:cNvPr id="3" name="Content Placeholder 2"/>
          <p:cNvSpPr>
            <a:spLocks noGrp="1"/>
          </p:cNvSpPr>
          <p:nvPr>
            <p:ph sz="half" idx="1"/>
          </p:nvPr>
        </p:nvSpPr>
        <p:spPr>
          <a:xfrm>
            <a:off x="5404555" y="1707444"/>
            <a:ext cx="3481987" cy="4170086"/>
          </a:xfrm>
        </p:spPr>
        <p:txBody>
          <a:bodyPr>
            <a:normAutofit fontScale="85000" lnSpcReduction="20000"/>
          </a:bodyPr>
          <a:lstStyle/>
          <a:p>
            <a:pPr marL="0" lvl="0" indent="0">
              <a:buNone/>
            </a:pPr>
            <a:r>
              <a:rPr lang="en-GB" dirty="0" smtClean="0"/>
              <a:t>Based on:</a:t>
            </a:r>
          </a:p>
          <a:p>
            <a:r>
              <a:rPr lang="en-GB" sz="2400" dirty="0" smtClean="0"/>
              <a:t>PhD research questions</a:t>
            </a:r>
          </a:p>
          <a:p>
            <a:r>
              <a:rPr lang="en-GB" sz="2400" dirty="0" smtClean="0"/>
              <a:t>issues identified through scoping searches</a:t>
            </a:r>
          </a:p>
          <a:p>
            <a:r>
              <a:rPr lang="en-GB" sz="2400" dirty="0" smtClean="0"/>
              <a:t>researcher knowledge of qualitative research methods</a:t>
            </a:r>
          </a:p>
          <a:p>
            <a:r>
              <a:rPr lang="en-GB" sz="2400" dirty="0" smtClean="0"/>
              <a:t>standard data extraction tools developed in previous reviews</a:t>
            </a:r>
          </a:p>
          <a:p>
            <a:r>
              <a:rPr lang="en-GB" sz="2400" dirty="0" smtClean="0"/>
              <a:t>As per Oliver et al. (2008)</a:t>
            </a:r>
          </a:p>
        </p:txBody>
      </p:sp>
      <p:sp>
        <p:nvSpPr>
          <p:cNvPr id="5" name="Content Placeholder 4"/>
          <p:cNvSpPr>
            <a:spLocks noGrp="1"/>
          </p:cNvSpPr>
          <p:nvPr>
            <p:ph sz="half" idx="2"/>
          </p:nvPr>
        </p:nvSpPr>
        <p:spPr>
          <a:xfrm>
            <a:off x="240293" y="1707443"/>
            <a:ext cx="4994658" cy="4628445"/>
          </a:xfrm>
        </p:spPr>
        <p:txBody>
          <a:bodyPr>
            <a:normAutofit fontScale="85000" lnSpcReduction="20000"/>
          </a:bodyPr>
          <a:lstStyle/>
          <a:p>
            <a:pPr marL="0" lvl="0" indent="0">
              <a:buNone/>
            </a:pPr>
            <a:r>
              <a:rPr lang="en-GB" dirty="0"/>
              <a:t>Framework synthesis appears to vary according to:</a:t>
            </a:r>
          </a:p>
          <a:p>
            <a:r>
              <a:rPr lang="en-GB" sz="2400" dirty="0"/>
              <a:t>the aims of the </a:t>
            </a:r>
            <a:r>
              <a:rPr lang="en-GB" sz="2400" dirty="0" smtClean="0"/>
              <a:t>reports </a:t>
            </a:r>
            <a:r>
              <a:rPr lang="en-GB" sz="2400" dirty="0"/>
              <a:t>that use </a:t>
            </a:r>
            <a:r>
              <a:rPr lang="en-GB" sz="2400" dirty="0" smtClean="0"/>
              <a:t>it</a:t>
            </a:r>
            <a:endParaRPr lang="en-GB" sz="2400" dirty="0"/>
          </a:p>
          <a:p>
            <a:r>
              <a:rPr lang="en-GB" sz="2400" dirty="0"/>
              <a:t>how authors describe it (in both methodological and epistemological terms</a:t>
            </a:r>
            <a:r>
              <a:rPr lang="en-GB" sz="2400" dirty="0" smtClean="0"/>
              <a:t>)</a:t>
            </a:r>
            <a:endParaRPr lang="en-GB" sz="2400" dirty="0"/>
          </a:p>
          <a:p>
            <a:r>
              <a:rPr lang="en-GB" sz="2400" dirty="0"/>
              <a:t>whether it is used in a substantive review or placed within a range of research synthesis </a:t>
            </a:r>
            <a:r>
              <a:rPr lang="en-GB" sz="2400" dirty="0" smtClean="0"/>
              <a:t>methods</a:t>
            </a:r>
            <a:endParaRPr lang="en-GB" sz="2400" dirty="0"/>
          </a:p>
          <a:p>
            <a:r>
              <a:rPr lang="en-GB" sz="2400" dirty="0"/>
              <a:t>authors’ assertions of its strengths and </a:t>
            </a:r>
            <a:r>
              <a:rPr lang="en-GB" sz="2400" dirty="0" smtClean="0"/>
              <a:t>limitations </a:t>
            </a:r>
            <a:endParaRPr lang="en-GB" sz="2400" dirty="0"/>
          </a:p>
          <a:p>
            <a:r>
              <a:rPr lang="en-GB" sz="2400" dirty="0"/>
              <a:t>other factors not yet </a:t>
            </a:r>
            <a:r>
              <a:rPr lang="en-GB" sz="2400" dirty="0" smtClean="0"/>
              <a:t>identified</a:t>
            </a:r>
          </a:p>
          <a:p>
            <a:pPr marL="0" indent="0">
              <a:buNone/>
            </a:pPr>
            <a:endParaRPr lang="en-GB" sz="2400" dirty="0" smtClean="0"/>
          </a:p>
          <a:p>
            <a:pPr marL="0" indent="0">
              <a:buNone/>
            </a:pPr>
            <a:r>
              <a:rPr lang="en-GB" dirty="0" smtClean="0"/>
              <a:t>Findings </a:t>
            </a:r>
            <a:r>
              <a:rPr lang="en-GB" dirty="0"/>
              <a:t>from each code were thematically analysed to discover patterns</a:t>
            </a:r>
          </a:p>
          <a:p>
            <a:endParaRPr lang="en-GB" sz="2400" dirty="0"/>
          </a:p>
        </p:txBody>
      </p:sp>
    </p:spTree>
    <p:extLst>
      <p:ext uri="{BB962C8B-B14F-4D97-AF65-F5344CB8AC3E}">
        <p14:creationId xmlns:p14="http://schemas.microsoft.com/office/powerpoint/2010/main" val="3237833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324901"/>
            <a:ext cx="9144000" cy="6261733"/>
          </a:xfrm>
          <a:prstGeom prst="rect">
            <a:avLst/>
          </a:prstGeom>
        </p:spPr>
      </p:pic>
    </p:spTree>
    <p:extLst>
      <p:ext uri="{BB962C8B-B14F-4D97-AF65-F5344CB8AC3E}">
        <p14:creationId xmlns:p14="http://schemas.microsoft.com/office/powerpoint/2010/main" val="29224704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2599</TotalTime>
  <Words>2600</Words>
  <Application>Microsoft Macintosh PowerPoint</Application>
  <PresentationFormat>On-screen Show (4:3)</PresentationFormat>
  <Paragraphs>376</Paragraphs>
  <Slides>30</Slides>
  <Notes>11</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Document</vt:lpstr>
      <vt:lpstr>Applying framework synthesis in systematic reviews</vt:lpstr>
      <vt:lpstr>Introduction</vt:lpstr>
      <vt:lpstr>Framework Synthesis</vt:lpstr>
      <vt:lpstr>Framework synthesis      Systematic review stages </vt:lpstr>
      <vt:lpstr>Systematic Review of Framework Synthesis Methods</vt:lpstr>
      <vt:lpstr>Review aims and research questions</vt:lpstr>
      <vt:lpstr>Methods</vt:lpstr>
      <vt:lpstr>Initial Framework</vt:lpstr>
      <vt:lpstr>PowerPoint Presentation</vt:lpstr>
      <vt:lpstr>PowerPoint Presentation</vt:lpstr>
      <vt:lpstr>Results: Flow of studies through review</vt:lpstr>
      <vt:lpstr>Results: Flow of studies through review</vt:lpstr>
      <vt:lpstr>Data Extraction</vt:lpstr>
      <vt:lpstr>Thematic analysis</vt:lpstr>
      <vt:lpstr>Thematic analysis</vt:lpstr>
      <vt:lpstr>Thematic analysis</vt:lpstr>
      <vt:lpstr>Results</vt:lpstr>
      <vt:lpstr>Discussion</vt:lpstr>
      <vt:lpstr>A new conceptual framework</vt:lpstr>
      <vt:lpstr>Discussion</vt:lpstr>
      <vt:lpstr>Answering the research questions</vt:lpstr>
      <vt:lpstr>How do methods of framework synthesis compare within previous literature?</vt:lpstr>
      <vt:lpstr>What problems are addressed by framework synthesis and not by other methods?</vt:lpstr>
      <vt:lpstr>Where is framework synthesis located within the context of a range of research synthesis methods?  </vt:lpstr>
      <vt:lpstr>Conclusions</vt:lpstr>
      <vt:lpstr>Examining EPPI-Centre reviews’ use of framework synthesis </vt:lpstr>
      <vt:lpstr>Examining recent EPPI-Centre FS reviews:  Method</vt:lpstr>
      <vt:lpstr>Examining recent EPPI-Centre FS reviews:  Method</vt:lpstr>
      <vt:lpstr>Example: Context/Aims</vt:lpstr>
      <vt:lpstr>Thank you! </vt:lpstr>
    </vt:vector>
  </TitlesOfParts>
  <Company>SSRU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 Rose</dc:creator>
  <cp:lastModifiedBy>Ginny Brunton</cp:lastModifiedBy>
  <cp:revision>334</cp:revision>
  <dcterms:created xsi:type="dcterms:W3CDTF">2015-04-24T13:26:27Z</dcterms:created>
  <dcterms:modified xsi:type="dcterms:W3CDTF">2015-10-19T19:48:44Z</dcterms:modified>
</cp:coreProperties>
</file>