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70" r:id="rId2"/>
    <p:sldId id="279" r:id="rId3"/>
  </p:sldIdLst>
  <p:sldSz cx="9144000" cy="6858000" type="screen4x3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D4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07" autoAdjust="0"/>
    <p:restoredTop sz="96433" autoAdjust="0"/>
  </p:normalViewPr>
  <p:slideViewPr>
    <p:cSldViewPr>
      <p:cViewPr varScale="1">
        <p:scale>
          <a:sx n="108" d="100"/>
          <a:sy n="108" d="100"/>
        </p:scale>
        <p:origin x="19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m-ictfs1\cytogene_res\David\Papers\Hugh%20McBride%20FXS%20and%20FXTAS%20case%20report%20paper\J%20Med%20Genet\FREE2%20data%20for%20the%20figure%20Aug%202014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m-ictfs1\cytogene_res\David\Papers\Hugh%20McBride%20FXS%20and%20FXTAS%20case%20report%20paper\J%20Med%20Genet\FMR1%20mRNA%20graph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233151411629104"/>
          <c:y val="6.9900964981607819E-2"/>
          <c:w val="0.83153937007874013"/>
          <c:h val="0.7761151210265383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summary!$K$2</c:f>
              <c:strCache>
                <c:ptCount val="1"/>
                <c:pt idx="0">
                  <c:v>mean FREE2</c:v>
                </c:pt>
              </c:strCache>
            </c:strRef>
          </c:tx>
          <c:spPr>
            <a:noFill/>
            <a:ln>
              <a:solidFill>
                <a:schemeClr val="tx1"/>
              </a:solidFill>
            </a:ln>
          </c:spPr>
          <c:invertIfNegative val="0"/>
          <c:dPt>
            <c:idx val="2"/>
            <c:invertIfNegative val="0"/>
            <c:bubble3D val="0"/>
          </c:dPt>
          <c:dPt>
            <c:idx val="4"/>
            <c:invertIfNegative val="0"/>
            <c:bubble3D val="0"/>
            <c:spPr>
              <a:solidFill>
                <a:srgbClr val="FF0000"/>
              </a:solidFill>
              <a:ln>
                <a:solidFill>
                  <a:schemeClr val="tx1"/>
                </a:solidFill>
              </a:ln>
            </c:spPr>
          </c:dPt>
          <c:dPt>
            <c:idx val="5"/>
            <c:invertIfNegative val="0"/>
            <c:bubble3D val="0"/>
            <c:spPr>
              <a:solidFill>
                <a:srgbClr val="FF0000"/>
              </a:solidFill>
              <a:ln>
                <a:solidFill>
                  <a:schemeClr val="tx1"/>
                </a:solidFill>
              </a:ln>
            </c:spPr>
          </c:dPt>
          <c:dPt>
            <c:idx val="6"/>
            <c:invertIfNegative val="0"/>
            <c:bubble3D val="0"/>
            <c:spPr>
              <a:solidFill>
                <a:srgbClr val="00B0F0"/>
              </a:solidFill>
              <a:ln>
                <a:solidFill>
                  <a:schemeClr val="tx1"/>
                </a:solidFill>
              </a:ln>
            </c:spPr>
          </c:dPt>
          <c:dPt>
            <c:idx val="7"/>
            <c:invertIfNegative val="0"/>
            <c:bubble3D val="0"/>
            <c:spPr>
              <a:solidFill>
                <a:srgbClr val="00B0F0"/>
              </a:solidFill>
              <a:ln>
                <a:solidFill>
                  <a:schemeClr val="tx1"/>
                </a:solidFill>
              </a:ln>
            </c:spPr>
          </c:dPt>
          <c:dPt>
            <c:idx val="8"/>
            <c:invertIfNegative val="0"/>
            <c:bubble3D val="0"/>
            <c:spPr>
              <a:solidFill>
                <a:srgbClr val="00B050"/>
              </a:solidFill>
              <a:ln>
                <a:solidFill>
                  <a:schemeClr val="tx1"/>
                </a:solidFill>
              </a:ln>
            </c:spPr>
          </c:dPt>
          <c:errBars>
            <c:errBarType val="both"/>
            <c:errValType val="cust"/>
            <c:noEndCap val="0"/>
            <c:plus>
              <c:numRef>
                <c:f>summary!$N$3:$N$6</c:f>
                <c:numCache>
                  <c:formatCode>General</c:formatCode>
                  <c:ptCount val="4"/>
                  <c:pt idx="0">
                    <c:v>3.7652360043412575E-2</c:v>
                  </c:pt>
                  <c:pt idx="1">
                    <c:v>2.8480585388936101E-2</c:v>
                  </c:pt>
                  <c:pt idx="2">
                    <c:v>0.2256212045500135</c:v>
                  </c:pt>
                  <c:pt idx="3">
                    <c:v>3.8161242897329958E-2</c:v>
                  </c:pt>
                </c:numCache>
              </c:numRef>
            </c:plus>
            <c:minus>
              <c:numRef>
                <c:f>summary!$N$3:$N$6</c:f>
                <c:numCache>
                  <c:formatCode>General</c:formatCode>
                  <c:ptCount val="4"/>
                  <c:pt idx="0">
                    <c:v>3.7652360043412575E-2</c:v>
                  </c:pt>
                  <c:pt idx="1">
                    <c:v>2.8480585388936101E-2</c:v>
                  </c:pt>
                  <c:pt idx="2">
                    <c:v>0.2256212045500135</c:v>
                  </c:pt>
                  <c:pt idx="3">
                    <c:v>3.8161242897329958E-2</c:v>
                  </c:pt>
                </c:numCache>
              </c:numRef>
            </c:minus>
          </c:errBars>
          <c:cat>
            <c:strRef>
              <c:f>summary!$J$3:$J$11</c:f>
              <c:strCache>
                <c:ptCount val="9"/>
                <c:pt idx="0">
                  <c:v>Control</c:v>
                </c:pt>
                <c:pt idx="1">
                  <c:v>PM</c:v>
                </c:pt>
                <c:pt idx="2">
                  <c:v>FM only / typical FXS</c:v>
                </c:pt>
                <c:pt idx="3">
                  <c:v>UFM (FSIQ&gt;70)</c:v>
                </c:pt>
                <c:pt idx="4">
                  <c:v>Case's blood 2014</c:v>
                </c:pt>
                <c:pt idx="5">
                  <c:v>Case's blood 2015</c:v>
                </c:pt>
                <c:pt idx="6">
                  <c:v>Case's buccal 2014</c:v>
                </c:pt>
                <c:pt idx="7">
                  <c:v>Case's buccal 2015</c:v>
                </c:pt>
                <c:pt idx="8">
                  <c:v>Case's saliva 2015</c:v>
                </c:pt>
              </c:strCache>
            </c:strRef>
          </c:cat>
          <c:val>
            <c:numRef>
              <c:f>summary!$K$3:$K$11</c:f>
              <c:numCache>
                <c:formatCode>General</c:formatCode>
                <c:ptCount val="9"/>
                <c:pt idx="0">
                  <c:v>3.0544117647058826E-2</c:v>
                </c:pt>
                <c:pt idx="1">
                  <c:v>3.3189102564102568E-2</c:v>
                </c:pt>
                <c:pt idx="2">
                  <c:v>0.79904635399043145</c:v>
                </c:pt>
                <c:pt idx="3">
                  <c:v>3.85E-2</c:v>
                </c:pt>
                <c:pt idx="4">
                  <c:v>0.39</c:v>
                </c:pt>
                <c:pt idx="5">
                  <c:v>0.41</c:v>
                </c:pt>
                <c:pt idx="6">
                  <c:v>0.47</c:v>
                </c:pt>
                <c:pt idx="7">
                  <c:v>0.46</c:v>
                </c:pt>
                <c:pt idx="8">
                  <c:v>0.43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0"/>
        <c:axId val="187575280"/>
        <c:axId val="188308512"/>
      </c:barChart>
      <c:catAx>
        <c:axId val="18757528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188308512"/>
        <c:crosses val="autoZero"/>
        <c:auto val="1"/>
        <c:lblAlgn val="ctr"/>
        <c:lblOffset val="100"/>
        <c:noMultiLvlLbl val="0"/>
      </c:catAx>
      <c:valAx>
        <c:axId val="188308512"/>
        <c:scaling>
          <c:orientation val="minMax"/>
          <c:max val="1.1000000000000001"/>
          <c:min val="0"/>
        </c:scaling>
        <c:delete val="0"/>
        <c:axPos val="l"/>
        <c:numFmt formatCode="General" sourceLinked="1"/>
        <c:majorTickMark val="out"/>
        <c:minorTickMark val="none"/>
        <c:tickLblPos val="nextTo"/>
        <c:crossAx val="187575280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'RNA graph data'!$B$30</c:f>
              <c:strCache>
                <c:ptCount val="1"/>
                <c:pt idx="0">
                  <c:v>FMR1 5' and 3'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invertIfNegative val="0"/>
          <c:dPt>
            <c:idx val="0"/>
            <c:invertIfNegative val="0"/>
            <c:bubble3D val="0"/>
            <c:spPr>
              <a:noFill/>
              <a:ln>
                <a:solidFill>
                  <a:schemeClr val="tx1"/>
                </a:solidFill>
              </a:ln>
            </c:spPr>
          </c:dPt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solidFill>
                  <a:schemeClr val="tx1"/>
                </a:solidFill>
              </a:ln>
            </c:spPr>
          </c:dPt>
          <c:dPt>
            <c:idx val="2"/>
            <c:invertIfNegative val="0"/>
            <c:bubble3D val="0"/>
            <c:spPr>
              <a:solidFill>
                <a:srgbClr val="FF0000"/>
              </a:solidFill>
              <a:ln>
                <a:solidFill>
                  <a:schemeClr val="tx1"/>
                </a:solidFill>
              </a:ln>
            </c:spPr>
          </c:dPt>
          <c:dPt>
            <c:idx val="4"/>
            <c:invertIfNegative val="0"/>
            <c:bubble3D val="0"/>
            <c:spPr>
              <a:solidFill>
                <a:srgbClr val="FF7C80"/>
              </a:solidFill>
              <a:ln>
                <a:solidFill>
                  <a:schemeClr val="tx1"/>
                </a:solidFill>
              </a:ln>
            </c:spPr>
          </c:dPt>
          <c:errBars>
            <c:errBarType val="both"/>
            <c:errValType val="cust"/>
            <c:noEndCap val="0"/>
            <c:plus>
              <c:numRef>
                <c:f>'RNA graph data'!$D$31:$D$34</c:f>
                <c:numCache>
                  <c:formatCode>General</c:formatCode>
                  <c:ptCount val="4"/>
                  <c:pt idx="0">
                    <c:v>0.13</c:v>
                  </c:pt>
                  <c:pt idx="1">
                    <c:v>0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plus>
            <c:minus>
              <c:numRef>
                <c:f>'RNA graph data'!$D$31:$D$34</c:f>
                <c:numCache>
                  <c:formatCode>General</c:formatCode>
                  <c:ptCount val="4"/>
                  <c:pt idx="0">
                    <c:v>0.13</c:v>
                  </c:pt>
                  <c:pt idx="1">
                    <c:v>0</c:v>
                  </c:pt>
                  <c:pt idx="2">
                    <c:v>0</c:v>
                  </c:pt>
                  <c:pt idx="3">
                    <c:v>0</c:v>
                  </c:pt>
                </c:numCache>
              </c:numRef>
            </c:minus>
          </c:errBars>
          <c:cat>
            <c:strRef>
              <c:f>'RNA graph data'!$A$31:$A$34</c:f>
              <c:strCache>
                <c:ptCount val="4"/>
                <c:pt idx="0">
                  <c:v>Control</c:v>
                </c:pt>
                <c:pt idx="1">
                  <c:v>FXS#1 PM/FM mosaic  </c:v>
                </c:pt>
                <c:pt idx="2">
                  <c:v>FXS#2 FM only </c:v>
                </c:pt>
                <c:pt idx="3">
                  <c:v>Case PBMCs</c:v>
                </c:pt>
              </c:strCache>
            </c:strRef>
          </c:cat>
          <c:val>
            <c:numRef>
              <c:f>'RNA graph data'!$B$31:$B$34</c:f>
              <c:numCache>
                <c:formatCode>General</c:formatCode>
                <c:ptCount val="4"/>
                <c:pt idx="0">
                  <c:v>0.96</c:v>
                </c:pt>
                <c:pt idx="1">
                  <c:v>0.14000000000000001</c:v>
                </c:pt>
                <c:pt idx="2">
                  <c:v>0.15</c:v>
                </c:pt>
                <c:pt idx="3">
                  <c:v>0.97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0"/>
        <c:axId val="189788304"/>
        <c:axId val="188418456"/>
      </c:barChart>
      <c:catAx>
        <c:axId val="18978830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800"/>
            </a:pPr>
            <a:endParaRPr lang="en-US"/>
          </a:p>
        </c:txPr>
        <c:crossAx val="188418456"/>
        <c:crosses val="autoZero"/>
        <c:auto val="1"/>
        <c:lblAlgn val="ctr"/>
        <c:lblOffset val="100"/>
        <c:noMultiLvlLbl val="0"/>
      </c:catAx>
      <c:valAx>
        <c:axId val="18841845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8978830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63EB57-ED92-4D82-9800-8E4A54E6A2D8}" type="datetimeFigureOut">
              <a:rPr lang="en-AU" smtClean="0"/>
              <a:pPr/>
              <a:t>28/04/2016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0D158E-38C2-49FD-885C-ED55D8F9E3E7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767493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 smtClean="0"/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0D158E-38C2-49FD-885C-ED55D8F9E3E7}" type="slidenum">
              <a:rPr lang="en-AU" smtClean="0"/>
              <a:pPr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598465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ABB15-3012-407B-B55F-EBC94F2593C2}" type="datetimeFigureOut">
              <a:rPr lang="en-AU" smtClean="0"/>
              <a:pPr/>
              <a:t>28/04/2016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3AD85-ABFA-4CD2-999C-3A4986B0F92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ABB15-3012-407B-B55F-EBC94F2593C2}" type="datetimeFigureOut">
              <a:rPr lang="en-AU" smtClean="0"/>
              <a:pPr/>
              <a:t>28/04/2016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3AD85-ABFA-4CD2-999C-3A4986B0F92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ABB15-3012-407B-B55F-EBC94F2593C2}" type="datetimeFigureOut">
              <a:rPr lang="en-AU" smtClean="0"/>
              <a:pPr/>
              <a:t>28/04/2016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3AD85-ABFA-4CD2-999C-3A4986B0F92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ABB15-3012-407B-B55F-EBC94F2593C2}" type="datetimeFigureOut">
              <a:rPr lang="en-AU" smtClean="0"/>
              <a:pPr/>
              <a:t>28/04/2016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3AD85-ABFA-4CD2-999C-3A4986B0F92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ABB15-3012-407B-B55F-EBC94F2593C2}" type="datetimeFigureOut">
              <a:rPr lang="en-AU" smtClean="0"/>
              <a:pPr/>
              <a:t>28/04/2016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3AD85-ABFA-4CD2-999C-3A4986B0F92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ABB15-3012-407B-B55F-EBC94F2593C2}" type="datetimeFigureOut">
              <a:rPr lang="en-AU" smtClean="0"/>
              <a:pPr/>
              <a:t>28/04/2016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3AD85-ABFA-4CD2-999C-3A4986B0F92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ABB15-3012-407B-B55F-EBC94F2593C2}" type="datetimeFigureOut">
              <a:rPr lang="en-AU" smtClean="0"/>
              <a:pPr/>
              <a:t>28/04/2016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3AD85-ABFA-4CD2-999C-3A4986B0F92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ABB15-3012-407B-B55F-EBC94F2593C2}" type="datetimeFigureOut">
              <a:rPr lang="en-AU" smtClean="0"/>
              <a:pPr/>
              <a:t>28/04/2016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3AD85-ABFA-4CD2-999C-3A4986B0F92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ABB15-3012-407B-B55F-EBC94F2593C2}" type="datetimeFigureOut">
              <a:rPr lang="en-AU" smtClean="0"/>
              <a:pPr/>
              <a:t>28/04/2016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3AD85-ABFA-4CD2-999C-3A4986B0F92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ABB15-3012-407B-B55F-EBC94F2593C2}" type="datetimeFigureOut">
              <a:rPr lang="en-AU" smtClean="0"/>
              <a:pPr/>
              <a:t>28/04/2016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3AD85-ABFA-4CD2-999C-3A4986B0F92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ABB15-3012-407B-B55F-EBC94F2593C2}" type="datetimeFigureOut">
              <a:rPr lang="en-AU" smtClean="0"/>
              <a:pPr/>
              <a:t>28/04/2016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3AD85-ABFA-4CD2-999C-3A4986B0F928}" type="slidenum">
              <a:rPr lang="en-AU" smtClean="0"/>
              <a:pPr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6ABB15-3012-407B-B55F-EBC94F2593C2}" type="datetimeFigureOut">
              <a:rPr lang="en-AU" smtClean="0"/>
              <a:pPr/>
              <a:t>28/04/2016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B3AD85-ABFA-4CD2-999C-3A4986B0F928}" type="slidenum">
              <a:rPr lang="en-AU" smtClean="0"/>
              <a:pPr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1.png"/><Relationship Id="rId21" Type="http://schemas.openxmlformats.org/officeDocument/2006/relationships/image" Target="../media/image19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24" Type="http://schemas.openxmlformats.org/officeDocument/2006/relationships/image" Target="../media/image22.png"/><Relationship Id="rId5" Type="http://schemas.openxmlformats.org/officeDocument/2006/relationships/image" Target="../media/image3.png"/><Relationship Id="rId15" Type="http://schemas.openxmlformats.org/officeDocument/2006/relationships/image" Target="../media/image13.png"/><Relationship Id="rId23" Type="http://schemas.openxmlformats.org/officeDocument/2006/relationships/image" Target="../media/image21.png"/><Relationship Id="rId10" Type="http://schemas.openxmlformats.org/officeDocument/2006/relationships/image" Target="../media/image8.png"/><Relationship Id="rId19" Type="http://schemas.openxmlformats.org/officeDocument/2006/relationships/image" Target="../media/image17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Relationship Id="rId22" Type="http://schemas.openxmlformats.org/officeDocument/2006/relationships/image" Target="../media/image2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0" name="Picture 22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616" y="3320158"/>
            <a:ext cx="1474449" cy="2786749"/>
          </a:xfrm>
          <a:prstGeom prst="rect">
            <a:avLst/>
          </a:prstGeom>
        </p:spPr>
      </p:pic>
      <p:sp>
        <p:nvSpPr>
          <p:cNvPr id="245" name="Right Brace 244"/>
          <p:cNvSpPr/>
          <p:nvPr/>
        </p:nvSpPr>
        <p:spPr>
          <a:xfrm rot="16200000">
            <a:off x="926342" y="2938638"/>
            <a:ext cx="90624" cy="630000"/>
          </a:xfrm>
          <a:prstGeom prst="rightBrace">
            <a:avLst/>
          </a:prstGeom>
          <a:solidFill>
            <a:srgbClr val="92D05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46" name="TextBox 52"/>
          <p:cNvSpPr txBox="1"/>
          <p:nvPr/>
        </p:nvSpPr>
        <p:spPr>
          <a:xfrm rot="16200000">
            <a:off x="330078" y="6110964"/>
            <a:ext cx="888741" cy="298399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800" dirty="0" smtClean="0"/>
              <a:t>FM-</a:t>
            </a:r>
            <a:r>
              <a:rPr lang="en-AU" sz="800" baseline="0" dirty="0" smtClean="0"/>
              <a:t> </a:t>
            </a:r>
            <a:r>
              <a:rPr lang="en-AU" sz="800" dirty="0"/>
              <a:t>female</a:t>
            </a:r>
          </a:p>
        </p:txBody>
      </p:sp>
      <p:sp>
        <p:nvSpPr>
          <p:cNvPr id="247" name="TextBox 53"/>
          <p:cNvSpPr txBox="1"/>
          <p:nvPr/>
        </p:nvSpPr>
        <p:spPr>
          <a:xfrm rot="16200000">
            <a:off x="539577" y="5969404"/>
            <a:ext cx="945085" cy="255105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800" dirty="0" smtClean="0"/>
              <a:t>N-male</a:t>
            </a:r>
            <a:endParaRPr lang="en-AU" sz="800" dirty="0"/>
          </a:p>
        </p:txBody>
      </p:sp>
      <p:sp>
        <p:nvSpPr>
          <p:cNvPr id="248" name="TextBox 53"/>
          <p:cNvSpPr txBox="1"/>
          <p:nvPr/>
        </p:nvSpPr>
        <p:spPr>
          <a:xfrm rot="16200000">
            <a:off x="755601" y="6176447"/>
            <a:ext cx="945085" cy="255105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800" dirty="0" smtClean="0"/>
              <a:t>Case’s blood</a:t>
            </a:r>
            <a:endParaRPr lang="en-AU" sz="800" dirty="0"/>
          </a:p>
        </p:txBody>
      </p:sp>
      <p:sp>
        <p:nvSpPr>
          <p:cNvPr id="249" name="TextBox 53"/>
          <p:cNvSpPr txBox="1"/>
          <p:nvPr/>
        </p:nvSpPr>
        <p:spPr>
          <a:xfrm rot="16200000">
            <a:off x="971625" y="6185428"/>
            <a:ext cx="945085" cy="255105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800" dirty="0" smtClean="0"/>
              <a:t>Case’s blood</a:t>
            </a:r>
            <a:endParaRPr lang="en-AU" sz="800" dirty="0"/>
          </a:p>
        </p:txBody>
      </p:sp>
      <p:sp>
        <p:nvSpPr>
          <p:cNvPr id="251" name="Right Brace 250"/>
          <p:cNvSpPr/>
          <p:nvPr/>
        </p:nvSpPr>
        <p:spPr>
          <a:xfrm rot="16200000">
            <a:off x="1625384" y="2938638"/>
            <a:ext cx="90624" cy="630000"/>
          </a:xfrm>
          <a:prstGeom prst="rightBrace">
            <a:avLst/>
          </a:prstGeom>
          <a:solidFill>
            <a:srgbClr val="0070C0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53" name="Rectangle 199"/>
          <p:cNvSpPr>
            <a:spLocks noChangeArrowheads="1"/>
          </p:cNvSpPr>
          <p:nvPr/>
        </p:nvSpPr>
        <p:spPr bwMode="auto">
          <a:xfrm>
            <a:off x="1185620" y="3001929"/>
            <a:ext cx="117818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AU" sz="1000" b="1" dirty="0">
                <a:latin typeface="Calibri" pitchFamily="34" charset="0"/>
              </a:rPr>
              <a:t>     </a:t>
            </a:r>
            <a:r>
              <a:rPr lang="en-AU" sz="1000" i="1" dirty="0" err="1" smtClean="0">
                <a:latin typeface="Calibri" pitchFamily="34" charset="0"/>
              </a:rPr>
              <a:t>EagI</a:t>
            </a:r>
            <a:r>
              <a:rPr lang="en-AU" sz="1000" i="1" dirty="0" smtClean="0">
                <a:latin typeface="Calibri" pitchFamily="34" charset="0"/>
              </a:rPr>
              <a:t> / </a:t>
            </a:r>
            <a:r>
              <a:rPr lang="en-AU" sz="1000" i="1" dirty="0" err="1" smtClean="0">
                <a:latin typeface="Calibri" pitchFamily="34" charset="0"/>
              </a:rPr>
              <a:t>EcoRI</a:t>
            </a:r>
            <a:endParaRPr lang="en-AU" sz="1000" dirty="0"/>
          </a:p>
        </p:txBody>
      </p:sp>
      <p:cxnSp>
        <p:nvCxnSpPr>
          <p:cNvPr id="256" name="Straight Connector 255"/>
          <p:cNvCxnSpPr/>
          <p:nvPr/>
        </p:nvCxnSpPr>
        <p:spPr>
          <a:xfrm>
            <a:off x="1329636" y="2996952"/>
            <a:ext cx="0" cy="37122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7" name="Rectangle 199"/>
          <p:cNvSpPr>
            <a:spLocks noChangeArrowheads="1"/>
          </p:cNvSpPr>
          <p:nvPr/>
        </p:nvSpPr>
        <p:spPr bwMode="auto">
          <a:xfrm>
            <a:off x="393532" y="3001929"/>
            <a:ext cx="117818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AU" sz="1000" i="1" dirty="0">
                <a:latin typeface="Calibri" pitchFamily="34" charset="0"/>
              </a:rPr>
              <a:t>     </a:t>
            </a:r>
            <a:r>
              <a:rPr lang="en-AU" sz="1000" i="1" dirty="0" err="1" smtClean="0">
                <a:latin typeface="Calibri" pitchFamily="34" charset="0"/>
              </a:rPr>
              <a:t>NruI</a:t>
            </a:r>
            <a:r>
              <a:rPr lang="en-AU" sz="1000" i="1" dirty="0" smtClean="0">
                <a:latin typeface="Calibri" pitchFamily="34" charset="0"/>
              </a:rPr>
              <a:t> / </a:t>
            </a:r>
            <a:r>
              <a:rPr lang="en-AU" sz="1000" i="1" dirty="0" err="1" smtClean="0">
                <a:latin typeface="Calibri" pitchFamily="34" charset="0"/>
              </a:rPr>
              <a:t>HindIII</a:t>
            </a:r>
            <a:endParaRPr lang="en-AU" sz="1000" dirty="0"/>
          </a:p>
        </p:txBody>
      </p:sp>
      <p:sp>
        <p:nvSpPr>
          <p:cNvPr id="260" name="TextBox 53"/>
          <p:cNvSpPr txBox="1"/>
          <p:nvPr/>
        </p:nvSpPr>
        <p:spPr>
          <a:xfrm rot="16200000">
            <a:off x="1367669" y="6149423"/>
            <a:ext cx="585045" cy="255105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800" dirty="0" smtClean="0"/>
              <a:t>N-male</a:t>
            </a:r>
            <a:endParaRPr lang="en-AU" sz="800" dirty="0"/>
          </a:p>
        </p:txBody>
      </p:sp>
      <p:sp>
        <p:nvSpPr>
          <p:cNvPr id="261" name="TextBox 52"/>
          <p:cNvSpPr txBox="1"/>
          <p:nvPr/>
        </p:nvSpPr>
        <p:spPr>
          <a:xfrm rot="16200000">
            <a:off x="1492573" y="6135609"/>
            <a:ext cx="888741" cy="298399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800" dirty="0" smtClean="0"/>
              <a:t>FM-</a:t>
            </a:r>
            <a:r>
              <a:rPr lang="en-AU" sz="800" baseline="0" dirty="0" smtClean="0"/>
              <a:t> </a:t>
            </a:r>
            <a:r>
              <a:rPr lang="en-AU" sz="800" dirty="0"/>
              <a:t>female</a:t>
            </a:r>
          </a:p>
        </p:txBody>
      </p:sp>
      <p:cxnSp>
        <p:nvCxnSpPr>
          <p:cNvPr id="264" name="Straight Arrow Connector 263"/>
          <p:cNvCxnSpPr/>
          <p:nvPr/>
        </p:nvCxnSpPr>
        <p:spPr>
          <a:xfrm>
            <a:off x="419592" y="4400278"/>
            <a:ext cx="180562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Straight Arrow Connector 264"/>
          <p:cNvCxnSpPr/>
          <p:nvPr/>
        </p:nvCxnSpPr>
        <p:spPr>
          <a:xfrm>
            <a:off x="419592" y="3933056"/>
            <a:ext cx="180562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1" name="Rectangle 5"/>
          <p:cNvSpPr>
            <a:spLocks noChangeArrowheads="1"/>
          </p:cNvSpPr>
          <p:nvPr/>
        </p:nvSpPr>
        <p:spPr bwMode="auto">
          <a:xfrm>
            <a:off x="81231" y="4365684"/>
            <a:ext cx="4328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7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    5,1Kb.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7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 46</a:t>
            </a:r>
            <a:r>
              <a:rPr kumimoji="0" lang="en-US" altLang="en-US" sz="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CGG M.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2" name="Rectangle 5"/>
          <p:cNvSpPr>
            <a:spLocks noChangeArrowheads="1"/>
          </p:cNvSpPr>
          <p:nvPr/>
        </p:nvSpPr>
        <p:spPr bwMode="auto">
          <a:xfrm>
            <a:off x="168056" y="5624414"/>
            <a:ext cx="248466" cy="10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2.7 Kb.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3" name="Rectangle 5"/>
          <p:cNvSpPr>
            <a:spLocks noChangeArrowheads="1"/>
          </p:cNvSpPr>
          <p:nvPr/>
        </p:nvSpPr>
        <p:spPr bwMode="auto">
          <a:xfrm>
            <a:off x="96056" y="5697542"/>
            <a:ext cx="448841" cy="10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30 CGG UM.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67" name="Rectangle 5"/>
          <p:cNvSpPr>
            <a:spLocks noChangeArrowheads="1"/>
          </p:cNvSpPr>
          <p:nvPr/>
        </p:nvSpPr>
        <p:spPr bwMode="auto">
          <a:xfrm>
            <a:off x="82471" y="3933056"/>
            <a:ext cx="434796" cy="10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7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846</a:t>
            </a:r>
            <a:r>
              <a:rPr lang="en-US" altLang="en-US" sz="70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kumimoji="0" lang="en-US" altLang="en-US" sz="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CGG M.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68" name="Rectangle 5"/>
          <p:cNvSpPr>
            <a:spLocks noChangeArrowheads="1"/>
          </p:cNvSpPr>
          <p:nvPr/>
        </p:nvSpPr>
        <p:spPr bwMode="auto">
          <a:xfrm>
            <a:off x="153138" y="3860508"/>
            <a:ext cx="226024" cy="10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US" altLang="en-US" sz="7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7,7</a:t>
            </a:r>
            <a:r>
              <a:rPr kumimoji="0" lang="en-US" altLang="en-US" sz="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Kb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00" name="Text Box 3481"/>
          <p:cNvSpPr txBox="1">
            <a:spLocks noChangeArrowheads="1"/>
          </p:cNvSpPr>
          <p:nvPr/>
        </p:nvSpPr>
        <p:spPr bwMode="auto">
          <a:xfrm>
            <a:off x="59552" y="3012183"/>
            <a:ext cx="39786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AU" sz="1400" b="1" dirty="0" smtClean="0"/>
              <a:t>(B)</a:t>
            </a:r>
            <a:endParaRPr lang="en-AU" sz="1400" b="1" dirty="0"/>
          </a:p>
        </p:txBody>
      </p:sp>
      <p:sp>
        <p:nvSpPr>
          <p:cNvPr id="402" name="Text Box 3481"/>
          <p:cNvSpPr txBox="1">
            <a:spLocks noChangeArrowheads="1"/>
          </p:cNvSpPr>
          <p:nvPr/>
        </p:nvSpPr>
        <p:spPr bwMode="auto">
          <a:xfrm>
            <a:off x="4860032" y="3049215"/>
            <a:ext cx="41069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AU" sz="1400" b="1" dirty="0" smtClean="0"/>
              <a:t>(D)</a:t>
            </a:r>
            <a:endParaRPr lang="en-AU" sz="1400" b="1" dirty="0"/>
          </a:p>
        </p:txBody>
      </p:sp>
      <p:sp>
        <p:nvSpPr>
          <p:cNvPr id="407" name="Rectangle 5"/>
          <p:cNvSpPr>
            <a:spLocks noChangeArrowheads="1"/>
          </p:cNvSpPr>
          <p:nvPr/>
        </p:nvSpPr>
        <p:spPr bwMode="auto">
          <a:xfrm>
            <a:off x="212804" y="5841558"/>
            <a:ext cx="205184" cy="10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dirty="0" smtClean="0">
                <a:ln>
                  <a:noFill/>
                </a:ln>
                <a:effectLst/>
                <a:latin typeface="Calibri" panose="020F0502020204030204" pitchFamily="34" charset="0"/>
              </a:rPr>
              <a:t>2.5Kb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74305" y="-57581"/>
            <a:ext cx="9453829" cy="3126541"/>
            <a:chOff x="-174305" y="-131200"/>
            <a:chExt cx="9453829" cy="3126541"/>
          </a:xfrm>
        </p:grpSpPr>
        <p:sp>
          <p:nvSpPr>
            <p:cNvPr id="110" name="Rectangle 2947"/>
            <p:cNvSpPr>
              <a:spLocks noChangeArrowheads="1"/>
            </p:cNvSpPr>
            <p:nvPr/>
          </p:nvSpPr>
          <p:spPr bwMode="auto">
            <a:xfrm>
              <a:off x="8511594" y="-131200"/>
              <a:ext cx="700833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 dirty="0"/>
                <a:t>Figure </a:t>
              </a:r>
              <a:r>
                <a:rPr lang="en-US" sz="1000" b="1" dirty="0" smtClean="0"/>
                <a:t> 1.</a:t>
              </a:r>
              <a:r>
                <a:rPr lang="en-US" sz="1000" dirty="0" smtClean="0"/>
                <a:t> </a:t>
              </a:r>
              <a:endParaRPr lang="en-AU" sz="1000" dirty="0"/>
            </a:p>
          </p:txBody>
        </p:sp>
        <p:sp>
          <p:nvSpPr>
            <p:cNvPr id="153" name="Text Box 3481"/>
            <p:cNvSpPr txBox="1">
              <a:spLocks noChangeArrowheads="1"/>
            </p:cNvSpPr>
            <p:nvPr/>
          </p:nvSpPr>
          <p:spPr bwMode="auto">
            <a:xfrm>
              <a:off x="34156" y="-120946"/>
              <a:ext cx="433388" cy="3079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AU" sz="1400" b="1" dirty="0"/>
                <a:t>(A)</a:t>
              </a:r>
            </a:p>
          </p:txBody>
        </p:sp>
        <p:sp>
          <p:nvSpPr>
            <p:cNvPr id="197" name="Text Box 20"/>
            <p:cNvSpPr txBox="1">
              <a:spLocks noChangeArrowheads="1"/>
            </p:cNvSpPr>
            <p:nvPr/>
          </p:nvSpPr>
          <p:spPr bwMode="auto">
            <a:xfrm>
              <a:off x="114151" y="1771785"/>
              <a:ext cx="284052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AU" sz="1000" b="1" dirty="0" smtClean="0"/>
                <a:t>5’</a:t>
              </a:r>
              <a:endParaRPr lang="en-AU" sz="1000" b="1" dirty="0"/>
            </a:p>
          </p:txBody>
        </p:sp>
        <p:sp>
          <p:nvSpPr>
            <p:cNvPr id="198" name="Text Box 20"/>
            <p:cNvSpPr txBox="1">
              <a:spLocks noChangeArrowheads="1"/>
            </p:cNvSpPr>
            <p:nvPr/>
          </p:nvSpPr>
          <p:spPr bwMode="auto">
            <a:xfrm>
              <a:off x="8920474" y="1777463"/>
              <a:ext cx="284052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AU" sz="1000" b="1" dirty="0" smtClean="0"/>
                <a:t>3’</a:t>
              </a:r>
              <a:endParaRPr lang="en-AU" sz="1000" b="1" dirty="0"/>
            </a:p>
          </p:txBody>
        </p:sp>
        <p:sp>
          <p:nvSpPr>
            <p:cNvPr id="4" name="Rectangle 146"/>
            <p:cNvSpPr>
              <a:spLocks noChangeArrowheads="1"/>
            </p:cNvSpPr>
            <p:nvPr/>
          </p:nvSpPr>
          <p:spPr bwMode="auto">
            <a:xfrm>
              <a:off x="781636" y="1950988"/>
              <a:ext cx="46355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AU" sz="800" b="1" dirty="0">
                  <a:latin typeface="Times New Roman" pitchFamily="18" charset="0"/>
                </a:rPr>
                <a:t>13,227</a:t>
              </a:r>
            </a:p>
            <a:p>
              <a:r>
                <a:rPr lang="en-AU" sz="1200" dirty="0">
                  <a:latin typeface="Times New Roman" pitchFamily="18" charset="0"/>
                </a:rPr>
                <a:t> </a:t>
              </a:r>
            </a:p>
          </p:txBody>
        </p:sp>
        <p:sp>
          <p:nvSpPr>
            <p:cNvPr id="5" name="Line 11"/>
            <p:cNvSpPr>
              <a:spLocks noChangeShapeType="1"/>
            </p:cNvSpPr>
            <p:nvPr/>
          </p:nvSpPr>
          <p:spPr bwMode="auto">
            <a:xfrm>
              <a:off x="8487361" y="1890663"/>
              <a:ext cx="0" cy="360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AU"/>
            </a:p>
          </p:txBody>
        </p:sp>
        <p:sp>
          <p:nvSpPr>
            <p:cNvPr id="6" name="Rectangle 12"/>
            <p:cNvSpPr>
              <a:spLocks noChangeArrowheads="1"/>
            </p:cNvSpPr>
            <p:nvPr/>
          </p:nvSpPr>
          <p:spPr bwMode="auto">
            <a:xfrm>
              <a:off x="8271461" y="2095451"/>
              <a:ext cx="59055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AU" sz="800" b="1">
                  <a:latin typeface="Times New Roman" pitchFamily="18" charset="0"/>
                </a:rPr>
                <a:t>     23,931</a:t>
              </a:r>
            </a:p>
            <a:p>
              <a:r>
                <a:rPr lang="en-AU" sz="1200">
                  <a:latin typeface="Times New Roman" pitchFamily="18" charset="0"/>
                </a:rPr>
                <a:t> </a:t>
              </a:r>
            </a:p>
          </p:txBody>
        </p:sp>
        <p:sp>
          <p:nvSpPr>
            <p:cNvPr id="7" name="Rectangle 13"/>
            <p:cNvSpPr>
              <a:spLocks noChangeArrowheads="1"/>
            </p:cNvSpPr>
            <p:nvPr/>
          </p:nvSpPr>
          <p:spPr bwMode="auto">
            <a:xfrm>
              <a:off x="331610" y="1838276"/>
              <a:ext cx="8658989" cy="142875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9" name="Rectangle 15"/>
            <p:cNvSpPr>
              <a:spLocks noChangeArrowheads="1"/>
            </p:cNvSpPr>
            <p:nvPr/>
          </p:nvSpPr>
          <p:spPr bwMode="auto">
            <a:xfrm>
              <a:off x="7622174" y="1839863"/>
              <a:ext cx="1079500" cy="142875"/>
            </a:xfrm>
            <a:prstGeom prst="rect">
              <a:avLst/>
            </a:prstGeom>
            <a:solidFill>
              <a:srgbClr val="FFA3E7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11" name="Rectangle 17"/>
            <p:cNvSpPr>
              <a:spLocks noChangeArrowheads="1"/>
            </p:cNvSpPr>
            <p:nvPr/>
          </p:nvSpPr>
          <p:spPr bwMode="auto">
            <a:xfrm>
              <a:off x="3299410" y="1838277"/>
              <a:ext cx="685801" cy="142874"/>
            </a:xfrm>
            <a:prstGeom prst="rect">
              <a:avLst/>
            </a:prstGeom>
            <a:solidFill>
              <a:srgbClr val="33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12" name="Text Box 18"/>
            <p:cNvSpPr txBox="1">
              <a:spLocks noChangeArrowheads="1"/>
            </p:cNvSpPr>
            <p:nvPr/>
          </p:nvSpPr>
          <p:spPr bwMode="auto">
            <a:xfrm>
              <a:off x="7695199" y="1804938"/>
              <a:ext cx="1584325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AU" sz="800" b="1">
                  <a:latin typeface="Times New Roman" pitchFamily="18" charset="0"/>
                </a:rPr>
                <a:t>ASFMR1 promoter</a:t>
              </a:r>
            </a:p>
          </p:txBody>
        </p:sp>
        <p:sp>
          <p:nvSpPr>
            <p:cNvPr id="13" name="Rectangle 19"/>
            <p:cNvSpPr>
              <a:spLocks noChangeArrowheads="1"/>
            </p:cNvSpPr>
            <p:nvPr/>
          </p:nvSpPr>
          <p:spPr bwMode="auto">
            <a:xfrm>
              <a:off x="2407138" y="1838276"/>
              <a:ext cx="570011" cy="146210"/>
            </a:xfrm>
            <a:prstGeom prst="rect">
              <a:avLst/>
            </a:prstGeom>
            <a:solidFill>
              <a:srgbClr val="FF00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14" name="Text Box 20"/>
            <p:cNvSpPr txBox="1">
              <a:spLocks noChangeArrowheads="1"/>
            </p:cNvSpPr>
            <p:nvPr/>
          </p:nvSpPr>
          <p:spPr bwMode="auto">
            <a:xfrm>
              <a:off x="3316608" y="1804938"/>
              <a:ext cx="561372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AU" sz="800" b="1" dirty="0">
                  <a:latin typeface="Times New Roman" pitchFamily="18" charset="0"/>
                </a:rPr>
                <a:t>FREE2  </a:t>
              </a:r>
            </a:p>
          </p:txBody>
        </p:sp>
        <p:sp>
          <p:nvSpPr>
            <p:cNvPr id="16" name="Rectangle 22"/>
            <p:cNvSpPr>
              <a:spLocks noChangeArrowheads="1"/>
            </p:cNvSpPr>
            <p:nvPr/>
          </p:nvSpPr>
          <p:spPr bwMode="auto">
            <a:xfrm>
              <a:off x="2761249" y="2057321"/>
              <a:ext cx="466794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AU" sz="800" b="1" dirty="0" smtClean="0">
                  <a:latin typeface="Times New Roman" pitchFamily="18" charset="0"/>
                </a:rPr>
                <a:t>13,862</a:t>
              </a:r>
              <a:endParaRPr lang="en-AU" sz="800" b="1" dirty="0">
                <a:latin typeface="Times New Roman" pitchFamily="18" charset="0"/>
              </a:endParaRPr>
            </a:p>
            <a:p>
              <a:r>
                <a:rPr lang="en-AU" sz="1200" dirty="0">
                  <a:latin typeface="Times New Roman" pitchFamily="18" charset="0"/>
                </a:rPr>
                <a:t> </a:t>
              </a:r>
            </a:p>
          </p:txBody>
        </p:sp>
        <p:sp>
          <p:nvSpPr>
            <p:cNvPr id="18" name="Text Box 24"/>
            <p:cNvSpPr txBox="1">
              <a:spLocks noChangeArrowheads="1"/>
            </p:cNvSpPr>
            <p:nvPr/>
          </p:nvSpPr>
          <p:spPr bwMode="auto">
            <a:xfrm>
              <a:off x="2402474" y="1812781"/>
              <a:ext cx="989012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AU" sz="800" b="1" dirty="0">
                  <a:latin typeface="Times New Roman" pitchFamily="18" charset="0"/>
                </a:rPr>
                <a:t>CGG (n)</a:t>
              </a:r>
            </a:p>
          </p:txBody>
        </p:sp>
        <p:sp>
          <p:nvSpPr>
            <p:cNvPr id="19" name="Line 25"/>
            <p:cNvSpPr>
              <a:spLocks noChangeShapeType="1"/>
            </p:cNvSpPr>
            <p:nvPr/>
          </p:nvSpPr>
          <p:spPr bwMode="auto">
            <a:xfrm>
              <a:off x="2113549" y="1555527"/>
              <a:ext cx="16192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AU"/>
            </a:p>
          </p:txBody>
        </p:sp>
        <p:sp>
          <p:nvSpPr>
            <p:cNvPr id="20" name="Text Box 26"/>
            <p:cNvSpPr txBox="1">
              <a:spLocks noChangeArrowheads="1"/>
            </p:cNvSpPr>
            <p:nvPr/>
          </p:nvSpPr>
          <p:spPr bwMode="auto">
            <a:xfrm>
              <a:off x="2380248" y="1339157"/>
              <a:ext cx="2054225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AU" sz="1000" i="1" dirty="0">
                  <a:solidFill>
                    <a:srgbClr val="0000FF"/>
                  </a:solidFill>
                  <a:latin typeface="Times New Roman" pitchFamily="18" charset="0"/>
                </a:rPr>
                <a:t>FMR1</a:t>
              </a:r>
              <a:r>
                <a:rPr lang="en-AU" sz="1000" dirty="0">
                  <a:solidFill>
                    <a:srgbClr val="0000FF"/>
                  </a:solidFill>
                  <a:latin typeface="Times New Roman" pitchFamily="18" charset="0"/>
                </a:rPr>
                <a:t> transcription</a:t>
              </a:r>
            </a:p>
          </p:txBody>
        </p:sp>
        <p:sp>
          <p:nvSpPr>
            <p:cNvPr id="21" name="Text Box 27"/>
            <p:cNvSpPr txBox="1">
              <a:spLocks noChangeArrowheads="1"/>
            </p:cNvSpPr>
            <p:nvPr/>
          </p:nvSpPr>
          <p:spPr bwMode="auto">
            <a:xfrm>
              <a:off x="7190374" y="2419623"/>
              <a:ext cx="2089150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AU" sz="1000" i="1" dirty="0">
                  <a:solidFill>
                    <a:srgbClr val="0000FF"/>
                  </a:solidFill>
                  <a:latin typeface="Times New Roman" pitchFamily="18" charset="0"/>
                </a:rPr>
                <a:t>ASFMR1</a:t>
              </a:r>
              <a:r>
                <a:rPr lang="en-AU" sz="1000" dirty="0">
                  <a:solidFill>
                    <a:srgbClr val="0000FF"/>
                  </a:solidFill>
                  <a:latin typeface="Times New Roman" pitchFamily="18" charset="0"/>
                </a:rPr>
                <a:t> transcription</a:t>
              </a:r>
            </a:p>
          </p:txBody>
        </p:sp>
        <p:grpSp>
          <p:nvGrpSpPr>
            <p:cNvPr id="22" name="Group 28"/>
            <p:cNvGrpSpPr>
              <a:grpSpLocks/>
            </p:cNvGrpSpPr>
            <p:nvPr/>
          </p:nvGrpSpPr>
          <p:grpSpPr bwMode="auto">
            <a:xfrm>
              <a:off x="7118936" y="2563763"/>
              <a:ext cx="1368425" cy="71438"/>
              <a:chOff x="4241" y="2387"/>
              <a:chExt cx="771" cy="136"/>
            </a:xfrm>
          </p:grpSpPr>
          <p:sp>
            <p:nvSpPr>
              <p:cNvPr id="23" name="Line 29"/>
              <p:cNvSpPr>
                <a:spLocks noChangeShapeType="1"/>
              </p:cNvSpPr>
              <p:nvPr/>
            </p:nvSpPr>
            <p:spPr bwMode="auto">
              <a:xfrm>
                <a:off x="5012" y="2387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24" name="Line 30"/>
              <p:cNvSpPr>
                <a:spLocks noChangeShapeType="1"/>
              </p:cNvSpPr>
              <p:nvPr/>
            </p:nvSpPr>
            <p:spPr bwMode="auto">
              <a:xfrm flipH="1">
                <a:off x="4241" y="2523"/>
                <a:ext cx="77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AU"/>
              </a:p>
            </p:txBody>
          </p:sp>
        </p:grpSp>
        <p:sp>
          <p:nvSpPr>
            <p:cNvPr id="25" name="Line 32"/>
            <p:cNvSpPr>
              <a:spLocks noChangeShapeType="1"/>
            </p:cNvSpPr>
            <p:nvPr/>
          </p:nvSpPr>
          <p:spPr bwMode="auto">
            <a:xfrm>
              <a:off x="7262356" y="1735088"/>
              <a:ext cx="0" cy="360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AU"/>
            </a:p>
          </p:txBody>
        </p:sp>
        <p:sp>
          <p:nvSpPr>
            <p:cNvPr id="26" name="Line 33"/>
            <p:cNvSpPr>
              <a:spLocks noChangeShapeType="1"/>
            </p:cNvSpPr>
            <p:nvPr/>
          </p:nvSpPr>
          <p:spPr bwMode="auto">
            <a:xfrm>
              <a:off x="8990599" y="1735088"/>
              <a:ext cx="0" cy="360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AU"/>
            </a:p>
          </p:txBody>
        </p:sp>
        <p:sp>
          <p:nvSpPr>
            <p:cNvPr id="27" name="Line 34"/>
            <p:cNvSpPr>
              <a:spLocks noChangeShapeType="1"/>
            </p:cNvSpPr>
            <p:nvPr/>
          </p:nvSpPr>
          <p:spPr bwMode="auto">
            <a:xfrm>
              <a:off x="3373924" y="1735088"/>
              <a:ext cx="0" cy="360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AU"/>
            </a:p>
          </p:txBody>
        </p:sp>
        <p:sp>
          <p:nvSpPr>
            <p:cNvPr id="28" name="Line 35"/>
            <p:cNvSpPr>
              <a:spLocks noChangeShapeType="1"/>
            </p:cNvSpPr>
            <p:nvPr/>
          </p:nvSpPr>
          <p:spPr bwMode="auto">
            <a:xfrm>
              <a:off x="2977149" y="1735088"/>
              <a:ext cx="0" cy="360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AU"/>
            </a:p>
          </p:txBody>
        </p:sp>
        <p:sp>
          <p:nvSpPr>
            <p:cNvPr id="29" name="AutoShape 36"/>
            <p:cNvSpPr>
              <a:spLocks/>
            </p:cNvSpPr>
            <p:nvPr/>
          </p:nvSpPr>
          <p:spPr bwMode="auto">
            <a:xfrm rot="5400000" flipV="1">
              <a:off x="3146878" y="2045811"/>
              <a:ext cx="95995" cy="414102"/>
            </a:xfrm>
            <a:prstGeom prst="rightBrace">
              <a:avLst>
                <a:gd name="adj1" fmla="val 37454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30" name="AutoShape 37"/>
            <p:cNvSpPr>
              <a:spLocks/>
            </p:cNvSpPr>
            <p:nvPr/>
          </p:nvSpPr>
          <p:spPr bwMode="auto">
            <a:xfrm rot="5400000" flipV="1">
              <a:off x="5353636" y="474614"/>
              <a:ext cx="180975" cy="3638550"/>
            </a:xfrm>
            <a:prstGeom prst="rightBrace">
              <a:avLst>
                <a:gd name="adj1" fmla="val 167544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31" name="AutoShape 38"/>
            <p:cNvSpPr>
              <a:spLocks/>
            </p:cNvSpPr>
            <p:nvPr/>
          </p:nvSpPr>
          <p:spPr bwMode="auto">
            <a:xfrm rot="5400000" flipV="1">
              <a:off x="7371349" y="2095451"/>
              <a:ext cx="144462" cy="360362"/>
            </a:xfrm>
            <a:prstGeom prst="rightBrace">
              <a:avLst>
                <a:gd name="adj1" fmla="val 20788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32" name="Text Box 39"/>
            <p:cNvSpPr txBox="1">
              <a:spLocks noChangeArrowheads="1"/>
            </p:cNvSpPr>
            <p:nvPr/>
          </p:nvSpPr>
          <p:spPr bwMode="auto">
            <a:xfrm>
              <a:off x="2987824" y="2275607"/>
              <a:ext cx="560387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AU" sz="1000" b="1" dirty="0">
                  <a:latin typeface="Times New Roman" pitchFamily="18" charset="0"/>
                </a:rPr>
                <a:t>Exon 1</a:t>
              </a:r>
            </a:p>
          </p:txBody>
        </p:sp>
        <p:sp>
          <p:nvSpPr>
            <p:cNvPr id="33" name="Text Box 40"/>
            <p:cNvSpPr txBox="1">
              <a:spLocks noChangeArrowheads="1"/>
            </p:cNvSpPr>
            <p:nvPr/>
          </p:nvSpPr>
          <p:spPr bwMode="auto">
            <a:xfrm>
              <a:off x="5174249" y="2312938"/>
              <a:ext cx="631825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AU" sz="1000" b="1" dirty="0">
                  <a:latin typeface="Times New Roman" pitchFamily="18" charset="0"/>
                </a:rPr>
                <a:t>Intron 1</a:t>
              </a:r>
            </a:p>
          </p:txBody>
        </p:sp>
        <p:sp>
          <p:nvSpPr>
            <p:cNvPr id="34" name="Text Box 41"/>
            <p:cNvSpPr txBox="1">
              <a:spLocks noChangeArrowheads="1"/>
            </p:cNvSpPr>
            <p:nvPr/>
          </p:nvSpPr>
          <p:spPr bwMode="auto">
            <a:xfrm>
              <a:off x="7190374" y="2274838"/>
              <a:ext cx="560387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AU" sz="1000" b="1">
                  <a:latin typeface="Times New Roman" pitchFamily="18" charset="0"/>
                </a:rPr>
                <a:t>Exon 2</a:t>
              </a:r>
            </a:p>
          </p:txBody>
        </p:sp>
        <p:grpSp>
          <p:nvGrpSpPr>
            <p:cNvPr id="35" name="Group 177"/>
            <p:cNvGrpSpPr>
              <a:grpSpLocks/>
            </p:cNvGrpSpPr>
            <p:nvPr/>
          </p:nvGrpSpPr>
          <p:grpSpPr bwMode="auto">
            <a:xfrm>
              <a:off x="2113549" y="1554113"/>
              <a:ext cx="215900" cy="288925"/>
              <a:chOff x="861" y="1260"/>
              <a:chExt cx="136" cy="310"/>
            </a:xfrm>
          </p:grpSpPr>
          <p:sp>
            <p:nvSpPr>
              <p:cNvPr id="36" name="Line 42"/>
              <p:cNvSpPr>
                <a:spLocks noChangeShapeType="1"/>
              </p:cNvSpPr>
              <p:nvPr/>
            </p:nvSpPr>
            <p:spPr bwMode="auto">
              <a:xfrm flipV="1">
                <a:off x="997" y="1260"/>
                <a:ext cx="0" cy="31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37" name="Line 43"/>
              <p:cNvSpPr>
                <a:spLocks noChangeShapeType="1"/>
              </p:cNvSpPr>
              <p:nvPr/>
            </p:nvSpPr>
            <p:spPr bwMode="auto">
              <a:xfrm flipV="1">
                <a:off x="952" y="1260"/>
                <a:ext cx="0" cy="31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38" name="Line 44"/>
              <p:cNvSpPr>
                <a:spLocks noChangeShapeType="1"/>
              </p:cNvSpPr>
              <p:nvPr/>
            </p:nvSpPr>
            <p:spPr bwMode="auto">
              <a:xfrm flipV="1">
                <a:off x="907" y="1260"/>
                <a:ext cx="0" cy="31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AU"/>
              </a:p>
            </p:txBody>
          </p:sp>
          <p:sp>
            <p:nvSpPr>
              <p:cNvPr id="39" name="Line 45"/>
              <p:cNvSpPr>
                <a:spLocks noChangeShapeType="1"/>
              </p:cNvSpPr>
              <p:nvPr/>
            </p:nvSpPr>
            <p:spPr bwMode="auto">
              <a:xfrm flipV="1">
                <a:off x="861" y="1260"/>
                <a:ext cx="0" cy="31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AU"/>
              </a:p>
            </p:txBody>
          </p:sp>
        </p:grpSp>
        <p:sp>
          <p:nvSpPr>
            <p:cNvPr id="40" name="Rectangle 46"/>
            <p:cNvSpPr>
              <a:spLocks noChangeArrowheads="1"/>
            </p:cNvSpPr>
            <p:nvPr/>
          </p:nvSpPr>
          <p:spPr bwMode="auto">
            <a:xfrm>
              <a:off x="1969086" y="1828497"/>
              <a:ext cx="431800" cy="154241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41" name="Line 47"/>
            <p:cNvSpPr>
              <a:spLocks noChangeShapeType="1"/>
            </p:cNvSpPr>
            <p:nvPr/>
          </p:nvSpPr>
          <p:spPr bwMode="auto">
            <a:xfrm>
              <a:off x="2402474" y="1735088"/>
              <a:ext cx="0" cy="360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AU"/>
            </a:p>
          </p:txBody>
        </p:sp>
        <p:sp>
          <p:nvSpPr>
            <p:cNvPr id="42" name="Line 48"/>
            <p:cNvSpPr>
              <a:spLocks noChangeShapeType="1"/>
            </p:cNvSpPr>
            <p:nvPr/>
          </p:nvSpPr>
          <p:spPr bwMode="auto">
            <a:xfrm>
              <a:off x="1969086" y="1735088"/>
              <a:ext cx="0" cy="3603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AU"/>
            </a:p>
          </p:txBody>
        </p:sp>
        <p:sp>
          <p:nvSpPr>
            <p:cNvPr id="43" name="AutoShape 49"/>
            <p:cNvSpPr>
              <a:spLocks/>
            </p:cNvSpPr>
            <p:nvPr/>
          </p:nvSpPr>
          <p:spPr bwMode="auto">
            <a:xfrm rot="16200000" flipV="1">
              <a:off x="2113365" y="1212258"/>
              <a:ext cx="144463" cy="433387"/>
            </a:xfrm>
            <a:prstGeom prst="rightBrace">
              <a:avLst>
                <a:gd name="adj1" fmla="val 25000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44" name="Text Box 50"/>
            <p:cNvSpPr txBox="1">
              <a:spLocks noChangeArrowheads="1"/>
            </p:cNvSpPr>
            <p:nvPr/>
          </p:nvSpPr>
          <p:spPr bwMode="auto">
            <a:xfrm>
              <a:off x="1788761" y="1122462"/>
              <a:ext cx="936625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AU" sz="1000" b="1" dirty="0" err="1">
                  <a:latin typeface="Times New Roman" pitchFamily="18" charset="0"/>
                </a:rPr>
                <a:t>CpG</a:t>
              </a:r>
              <a:r>
                <a:rPr lang="en-AU" sz="1000" b="1" dirty="0">
                  <a:latin typeface="Times New Roman" pitchFamily="18" charset="0"/>
                </a:rPr>
                <a:t> island</a:t>
              </a:r>
            </a:p>
          </p:txBody>
        </p:sp>
        <p:sp>
          <p:nvSpPr>
            <p:cNvPr id="45" name="Rectangle 52"/>
            <p:cNvSpPr>
              <a:spLocks noChangeArrowheads="1"/>
            </p:cNvSpPr>
            <p:nvPr/>
          </p:nvSpPr>
          <p:spPr bwMode="auto">
            <a:xfrm>
              <a:off x="7465011" y="1662063"/>
              <a:ext cx="59055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AU" sz="800" b="1">
                  <a:latin typeface="Times New Roman" pitchFamily="18" charset="0"/>
                </a:rPr>
                <a:t>     23,770</a:t>
              </a:r>
            </a:p>
            <a:p>
              <a:r>
                <a:rPr lang="en-AU" sz="1200">
                  <a:latin typeface="Times New Roman" pitchFamily="18" charset="0"/>
                </a:rPr>
                <a:t> </a:t>
              </a:r>
            </a:p>
          </p:txBody>
        </p:sp>
        <p:sp>
          <p:nvSpPr>
            <p:cNvPr id="46" name="Rectangle 53"/>
            <p:cNvSpPr>
              <a:spLocks noChangeArrowheads="1"/>
            </p:cNvSpPr>
            <p:nvPr/>
          </p:nvSpPr>
          <p:spPr bwMode="auto">
            <a:xfrm>
              <a:off x="3157900" y="2057351"/>
              <a:ext cx="46355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AU" sz="800" b="1" dirty="0">
                  <a:latin typeface="Times New Roman" pitchFamily="18" charset="0"/>
                </a:rPr>
                <a:t>14,012</a:t>
              </a:r>
            </a:p>
            <a:p>
              <a:r>
                <a:rPr lang="en-AU" sz="1200" dirty="0">
                  <a:latin typeface="Times New Roman" pitchFamily="18" charset="0"/>
                </a:rPr>
                <a:t> </a:t>
              </a:r>
            </a:p>
          </p:txBody>
        </p:sp>
        <p:sp>
          <p:nvSpPr>
            <p:cNvPr id="47" name="Rectangle 54"/>
            <p:cNvSpPr>
              <a:spLocks noChangeArrowheads="1"/>
            </p:cNvSpPr>
            <p:nvPr/>
          </p:nvSpPr>
          <p:spPr bwMode="auto">
            <a:xfrm>
              <a:off x="6888749" y="2057351"/>
              <a:ext cx="59055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AU" sz="800" b="1">
                  <a:latin typeface="Times New Roman" pitchFamily="18" charset="0"/>
                </a:rPr>
                <a:t>     23,715</a:t>
              </a:r>
            </a:p>
            <a:p>
              <a:r>
                <a:rPr lang="en-AU" sz="1200">
                  <a:latin typeface="Times New Roman" pitchFamily="18" charset="0"/>
                </a:rPr>
                <a:t> </a:t>
              </a:r>
            </a:p>
          </p:txBody>
        </p:sp>
        <p:sp>
          <p:nvSpPr>
            <p:cNvPr id="48" name="Rectangle 55"/>
            <p:cNvSpPr>
              <a:spLocks noChangeArrowheads="1"/>
            </p:cNvSpPr>
            <p:nvPr/>
          </p:nvSpPr>
          <p:spPr bwMode="auto">
            <a:xfrm>
              <a:off x="8631824" y="2035126"/>
              <a:ext cx="59055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AU" sz="800" b="1">
                  <a:latin typeface="Times New Roman" pitchFamily="18" charset="0"/>
                </a:rPr>
                <a:t>     27,322</a:t>
              </a:r>
            </a:p>
            <a:p>
              <a:r>
                <a:rPr lang="en-AU" sz="1200">
                  <a:latin typeface="Times New Roman" pitchFamily="18" charset="0"/>
                </a:rPr>
                <a:t> </a:t>
              </a:r>
            </a:p>
          </p:txBody>
        </p:sp>
        <p:sp>
          <p:nvSpPr>
            <p:cNvPr id="49" name="Line 56"/>
            <p:cNvSpPr>
              <a:spLocks noChangeShapeType="1"/>
            </p:cNvSpPr>
            <p:nvPr/>
          </p:nvSpPr>
          <p:spPr bwMode="auto">
            <a:xfrm>
              <a:off x="7623761" y="1733501"/>
              <a:ext cx="0" cy="3603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AU"/>
            </a:p>
          </p:txBody>
        </p:sp>
        <p:sp>
          <p:nvSpPr>
            <p:cNvPr id="50" name="Rectangle 57"/>
            <p:cNvSpPr>
              <a:spLocks noChangeArrowheads="1"/>
            </p:cNvSpPr>
            <p:nvPr/>
          </p:nvSpPr>
          <p:spPr bwMode="auto">
            <a:xfrm>
              <a:off x="7263399" y="2057351"/>
              <a:ext cx="59055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AU" sz="800" b="1">
                  <a:latin typeface="Times New Roman" pitchFamily="18" charset="0"/>
                </a:rPr>
                <a:t>     23,767</a:t>
              </a:r>
            </a:p>
            <a:p>
              <a:r>
                <a:rPr lang="en-AU" sz="1200">
                  <a:latin typeface="Times New Roman" pitchFamily="18" charset="0"/>
                </a:rPr>
                <a:t> </a:t>
              </a:r>
            </a:p>
          </p:txBody>
        </p:sp>
        <p:sp>
          <p:nvSpPr>
            <p:cNvPr id="51" name="AutoShape 58"/>
            <p:cNvSpPr>
              <a:spLocks/>
            </p:cNvSpPr>
            <p:nvPr/>
          </p:nvSpPr>
          <p:spPr bwMode="auto">
            <a:xfrm rot="5400000" flipV="1">
              <a:off x="8295274" y="1652538"/>
              <a:ext cx="95250" cy="1295400"/>
            </a:xfrm>
            <a:prstGeom prst="rightBrace">
              <a:avLst>
                <a:gd name="adj1" fmla="val 113333"/>
                <a:gd name="adj2" fmla="val 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52" name="Text Box 59"/>
            <p:cNvSpPr txBox="1">
              <a:spLocks noChangeArrowheads="1"/>
            </p:cNvSpPr>
            <p:nvPr/>
          </p:nvSpPr>
          <p:spPr bwMode="auto">
            <a:xfrm>
              <a:off x="7926974" y="2274838"/>
              <a:ext cx="631825" cy="2444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AU" sz="1000" b="1">
                  <a:latin typeface="Times New Roman" pitchFamily="18" charset="0"/>
                </a:rPr>
                <a:t>Intron 2</a:t>
              </a:r>
            </a:p>
          </p:txBody>
        </p:sp>
        <p:sp>
          <p:nvSpPr>
            <p:cNvPr id="53" name="Line 60"/>
            <p:cNvSpPr>
              <a:spLocks noChangeShapeType="1"/>
            </p:cNvSpPr>
            <p:nvPr/>
          </p:nvSpPr>
          <p:spPr bwMode="auto">
            <a:xfrm flipV="1">
              <a:off x="8487361" y="2322463"/>
              <a:ext cx="0" cy="2889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AU"/>
            </a:p>
          </p:txBody>
        </p:sp>
        <p:sp>
          <p:nvSpPr>
            <p:cNvPr id="54" name="Rectangle 61"/>
            <p:cNvSpPr>
              <a:spLocks noChangeArrowheads="1"/>
            </p:cNvSpPr>
            <p:nvPr/>
          </p:nvSpPr>
          <p:spPr bwMode="auto">
            <a:xfrm>
              <a:off x="8450849" y="1590626"/>
              <a:ext cx="59055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AU" sz="800" b="1" dirty="0">
                  <a:latin typeface="Times New Roman" pitchFamily="18" charset="0"/>
                </a:rPr>
                <a:t>     24,027</a:t>
              </a:r>
            </a:p>
            <a:p>
              <a:r>
                <a:rPr lang="en-AU" sz="1200" dirty="0">
                  <a:latin typeface="Times New Roman" pitchFamily="18" charset="0"/>
                </a:rPr>
                <a:t> </a:t>
              </a:r>
            </a:p>
          </p:txBody>
        </p:sp>
        <p:sp>
          <p:nvSpPr>
            <p:cNvPr id="55" name="Line 62"/>
            <p:cNvSpPr>
              <a:spLocks noChangeShapeType="1"/>
            </p:cNvSpPr>
            <p:nvPr/>
          </p:nvSpPr>
          <p:spPr bwMode="auto">
            <a:xfrm>
              <a:off x="8703261" y="1746201"/>
              <a:ext cx="0" cy="3603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AU"/>
            </a:p>
          </p:txBody>
        </p:sp>
        <p:sp>
          <p:nvSpPr>
            <p:cNvPr id="66" name="Rectangle 137"/>
            <p:cNvSpPr>
              <a:spLocks noChangeArrowheads="1"/>
            </p:cNvSpPr>
            <p:nvPr/>
          </p:nvSpPr>
          <p:spPr bwMode="auto">
            <a:xfrm>
              <a:off x="999124" y="1838276"/>
              <a:ext cx="935037" cy="142875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AU"/>
            </a:p>
          </p:txBody>
        </p:sp>
        <p:sp>
          <p:nvSpPr>
            <p:cNvPr id="67" name="Text Box 138"/>
            <p:cNvSpPr txBox="1">
              <a:spLocks noChangeArrowheads="1"/>
            </p:cNvSpPr>
            <p:nvPr/>
          </p:nvSpPr>
          <p:spPr bwMode="auto">
            <a:xfrm>
              <a:off x="1141999" y="1803351"/>
              <a:ext cx="506412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AU" sz="800" b="1">
                  <a:latin typeface="Times New Roman" pitchFamily="18" charset="0"/>
                </a:rPr>
                <a:t>FREE1</a:t>
              </a:r>
            </a:p>
          </p:txBody>
        </p:sp>
        <p:sp>
          <p:nvSpPr>
            <p:cNvPr id="68" name="Line 139"/>
            <p:cNvSpPr>
              <a:spLocks noChangeShapeType="1"/>
            </p:cNvSpPr>
            <p:nvPr/>
          </p:nvSpPr>
          <p:spPr bwMode="auto">
            <a:xfrm>
              <a:off x="1070561" y="1676351"/>
              <a:ext cx="0" cy="144462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AU"/>
            </a:p>
          </p:txBody>
        </p:sp>
        <p:sp>
          <p:nvSpPr>
            <p:cNvPr id="69" name="Text Box 140"/>
            <p:cNvSpPr txBox="1">
              <a:spLocks noChangeArrowheads="1"/>
            </p:cNvSpPr>
            <p:nvPr/>
          </p:nvSpPr>
          <p:spPr bwMode="auto">
            <a:xfrm>
              <a:off x="925652" y="1339503"/>
              <a:ext cx="1081087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AU" sz="800" b="1" dirty="0">
                  <a:latin typeface="Times New Roman" pitchFamily="18" charset="0"/>
                </a:rPr>
                <a:t>5’ epigenetic boundary</a:t>
              </a:r>
            </a:p>
          </p:txBody>
        </p:sp>
        <p:sp>
          <p:nvSpPr>
            <p:cNvPr id="71" name="Rectangle 147"/>
            <p:cNvSpPr>
              <a:spLocks noChangeArrowheads="1"/>
            </p:cNvSpPr>
            <p:nvPr/>
          </p:nvSpPr>
          <p:spPr bwMode="auto">
            <a:xfrm>
              <a:off x="1573799" y="1950988"/>
              <a:ext cx="46355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r>
                <a:rPr lang="en-AU" sz="800" b="1">
                  <a:latin typeface="Times New Roman" pitchFamily="18" charset="0"/>
                </a:rPr>
                <a:t>13,440</a:t>
              </a:r>
            </a:p>
            <a:p>
              <a:r>
                <a:rPr lang="en-AU" sz="1200">
                  <a:latin typeface="Times New Roman" pitchFamily="18" charset="0"/>
                </a:rPr>
                <a:t> </a:t>
              </a:r>
            </a:p>
          </p:txBody>
        </p:sp>
        <p:sp>
          <p:nvSpPr>
            <p:cNvPr id="72" name="Text Box 151"/>
            <p:cNvSpPr txBox="1">
              <a:spLocks noChangeArrowheads="1"/>
            </p:cNvSpPr>
            <p:nvPr/>
          </p:nvSpPr>
          <p:spPr bwMode="auto">
            <a:xfrm>
              <a:off x="1789103" y="2131591"/>
              <a:ext cx="720725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AU" sz="800" i="1" dirty="0" err="1"/>
                <a:t>Nru</a:t>
              </a:r>
              <a:r>
                <a:rPr lang="en-AU" sz="800" dirty="0" err="1"/>
                <a:t>I</a:t>
              </a:r>
              <a:endParaRPr lang="en-AU" sz="800" dirty="0"/>
            </a:p>
          </p:txBody>
        </p:sp>
        <p:sp>
          <p:nvSpPr>
            <p:cNvPr id="73" name="Text Box 152"/>
            <p:cNvSpPr txBox="1">
              <a:spLocks noChangeArrowheads="1"/>
            </p:cNvSpPr>
            <p:nvPr/>
          </p:nvSpPr>
          <p:spPr bwMode="auto">
            <a:xfrm>
              <a:off x="1934161" y="2278013"/>
              <a:ext cx="720725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AU" sz="800" i="1"/>
                <a:t>Eag</a:t>
              </a:r>
              <a:r>
                <a:rPr lang="en-AU" sz="800"/>
                <a:t>I</a:t>
              </a:r>
            </a:p>
          </p:txBody>
        </p:sp>
        <p:sp>
          <p:nvSpPr>
            <p:cNvPr id="75" name="Line 159"/>
            <p:cNvSpPr>
              <a:spLocks noChangeShapeType="1"/>
            </p:cNvSpPr>
            <p:nvPr/>
          </p:nvSpPr>
          <p:spPr bwMode="auto">
            <a:xfrm flipV="1">
              <a:off x="2005599" y="1987501"/>
              <a:ext cx="0" cy="22304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AU"/>
            </a:p>
          </p:txBody>
        </p:sp>
        <p:sp>
          <p:nvSpPr>
            <p:cNvPr id="76" name="Line 160"/>
            <p:cNvSpPr>
              <a:spLocks noChangeShapeType="1"/>
            </p:cNvSpPr>
            <p:nvPr/>
          </p:nvSpPr>
          <p:spPr bwMode="auto">
            <a:xfrm flipV="1">
              <a:off x="2078624" y="1987501"/>
              <a:ext cx="0" cy="36036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AU"/>
            </a:p>
          </p:txBody>
        </p:sp>
        <p:sp>
          <p:nvSpPr>
            <p:cNvPr id="102" name="Rectangle 199"/>
            <p:cNvSpPr>
              <a:spLocks noChangeArrowheads="1"/>
            </p:cNvSpPr>
            <p:nvPr/>
          </p:nvSpPr>
          <p:spPr bwMode="auto">
            <a:xfrm>
              <a:off x="3597861" y="2024013"/>
              <a:ext cx="857250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AU" sz="800" b="1"/>
                <a:t>     14,192</a:t>
              </a:r>
              <a:endParaRPr lang="en-AU" sz="1200"/>
            </a:p>
          </p:txBody>
        </p:sp>
        <p:sp>
          <p:nvSpPr>
            <p:cNvPr id="103" name="Line 200"/>
            <p:cNvSpPr>
              <a:spLocks noChangeShapeType="1"/>
            </p:cNvSpPr>
            <p:nvPr/>
          </p:nvSpPr>
          <p:spPr bwMode="auto">
            <a:xfrm flipV="1">
              <a:off x="3991561" y="1987501"/>
              <a:ext cx="0" cy="714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AU"/>
            </a:p>
          </p:txBody>
        </p:sp>
        <p:sp>
          <p:nvSpPr>
            <p:cNvPr id="106" name="Rectangle 203"/>
            <p:cNvSpPr>
              <a:spLocks noChangeArrowheads="1"/>
            </p:cNvSpPr>
            <p:nvPr/>
          </p:nvSpPr>
          <p:spPr bwMode="auto">
            <a:xfrm>
              <a:off x="2943811" y="1590626"/>
              <a:ext cx="574675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r>
                <a:rPr lang="en-AU" sz="800" b="1" dirty="0">
                  <a:latin typeface="Times New Roman" pitchFamily="18" charset="0"/>
                </a:rPr>
                <a:t>13,950</a:t>
              </a:r>
            </a:p>
            <a:p>
              <a:r>
                <a:rPr lang="en-AU" sz="1200" dirty="0">
                  <a:latin typeface="Times New Roman" pitchFamily="18" charset="0"/>
                </a:rPr>
                <a:t> </a:t>
              </a:r>
            </a:p>
          </p:txBody>
        </p:sp>
        <p:sp>
          <p:nvSpPr>
            <p:cNvPr id="107" name="Line 204"/>
            <p:cNvSpPr>
              <a:spLocks noChangeShapeType="1"/>
            </p:cNvSpPr>
            <p:nvPr/>
          </p:nvSpPr>
          <p:spPr bwMode="auto">
            <a:xfrm>
              <a:off x="3301916" y="1771601"/>
              <a:ext cx="0" cy="714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AU"/>
            </a:p>
          </p:txBody>
        </p:sp>
        <p:sp>
          <p:nvSpPr>
            <p:cNvPr id="154" name="Line 159"/>
            <p:cNvSpPr>
              <a:spLocks noChangeShapeType="1"/>
            </p:cNvSpPr>
            <p:nvPr/>
          </p:nvSpPr>
          <p:spPr bwMode="auto">
            <a:xfrm flipH="1" flipV="1">
              <a:off x="2365812" y="2503981"/>
              <a:ext cx="3370" cy="1440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155" name="Line 159"/>
            <p:cNvSpPr>
              <a:spLocks noChangeShapeType="1"/>
            </p:cNvSpPr>
            <p:nvPr/>
          </p:nvSpPr>
          <p:spPr bwMode="auto">
            <a:xfrm flipH="1" flipV="1">
              <a:off x="3010514" y="2503981"/>
              <a:ext cx="3370" cy="1440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AU"/>
            </a:p>
          </p:txBody>
        </p:sp>
        <p:sp>
          <p:nvSpPr>
            <p:cNvPr id="156" name="TextBox 155"/>
            <p:cNvSpPr txBox="1"/>
            <p:nvPr/>
          </p:nvSpPr>
          <p:spPr>
            <a:xfrm>
              <a:off x="2149788" y="2605104"/>
              <a:ext cx="45717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000" i="1" dirty="0" err="1" smtClean="0"/>
                <a:t>HpaII</a:t>
              </a:r>
              <a:endParaRPr lang="en-AU" sz="1000" i="1" dirty="0"/>
            </a:p>
          </p:txBody>
        </p:sp>
        <p:sp>
          <p:nvSpPr>
            <p:cNvPr id="157" name="TextBox 156"/>
            <p:cNvSpPr txBox="1"/>
            <p:nvPr/>
          </p:nvSpPr>
          <p:spPr>
            <a:xfrm>
              <a:off x="2797860" y="2605104"/>
              <a:ext cx="45717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1000" i="1" dirty="0" err="1" smtClean="0"/>
                <a:t>HpaII</a:t>
              </a:r>
              <a:endParaRPr lang="en-AU" sz="1000" i="1" dirty="0"/>
            </a:p>
          </p:txBody>
        </p:sp>
        <p:sp>
          <p:nvSpPr>
            <p:cNvPr id="158" name="TextBox 157"/>
            <p:cNvSpPr txBox="1"/>
            <p:nvPr/>
          </p:nvSpPr>
          <p:spPr>
            <a:xfrm>
              <a:off x="2123728" y="2779897"/>
              <a:ext cx="1366080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AU" sz="800" dirty="0" smtClean="0">
                  <a:solidFill>
                    <a:srgbClr val="FF0000"/>
                  </a:solidFill>
                </a:rPr>
                <a:t>Targeted by </a:t>
              </a:r>
              <a:r>
                <a:rPr lang="en-AU" sz="800" dirty="0" err="1" smtClean="0">
                  <a:solidFill>
                    <a:srgbClr val="FF0000"/>
                  </a:solidFill>
                </a:rPr>
                <a:t>Amplidex</a:t>
              </a:r>
              <a:r>
                <a:rPr lang="en-AU" sz="800" dirty="0" smtClean="0">
                  <a:solidFill>
                    <a:srgbClr val="FF0000"/>
                  </a:solidFill>
                </a:rPr>
                <a:t> </a:t>
              </a:r>
              <a:r>
                <a:rPr lang="en-AU" sz="800" dirty="0" err="1" smtClean="0">
                  <a:solidFill>
                    <a:srgbClr val="FF0000"/>
                  </a:solidFill>
                </a:rPr>
                <a:t>mPCR</a:t>
              </a:r>
              <a:endParaRPr lang="en-AU" sz="800" dirty="0">
                <a:solidFill>
                  <a:srgbClr val="FF0000"/>
                </a:solidFill>
              </a:endParaRPr>
            </a:p>
          </p:txBody>
        </p:sp>
        <p:sp>
          <p:nvSpPr>
            <p:cNvPr id="159" name="AutoShape 37"/>
            <p:cNvSpPr>
              <a:spLocks/>
            </p:cNvSpPr>
            <p:nvPr/>
          </p:nvSpPr>
          <p:spPr bwMode="auto">
            <a:xfrm rot="5400000" flipV="1">
              <a:off x="2651709" y="2486438"/>
              <a:ext cx="47510" cy="671423"/>
            </a:xfrm>
            <a:prstGeom prst="rightBrace">
              <a:avLst>
                <a:gd name="adj1" fmla="val 169106"/>
                <a:gd name="adj2" fmla="val 50000"/>
              </a:avLst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it-IT">
                <a:solidFill>
                  <a:srgbClr val="FF0000"/>
                </a:solidFill>
                <a:latin typeface="Calibri" pitchFamily="34" charset="0"/>
              </a:endParaRPr>
            </a:p>
          </p:txBody>
        </p:sp>
        <p:cxnSp>
          <p:nvCxnSpPr>
            <p:cNvPr id="169" name="Straight Arrow Connector 168"/>
            <p:cNvCxnSpPr/>
            <p:nvPr/>
          </p:nvCxnSpPr>
          <p:spPr>
            <a:xfrm flipH="1">
              <a:off x="3347888" y="2564904"/>
              <a:ext cx="216000" cy="0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Arrow Connector 169"/>
            <p:cNvCxnSpPr/>
            <p:nvPr/>
          </p:nvCxnSpPr>
          <p:spPr>
            <a:xfrm>
              <a:off x="2123728" y="2564904"/>
              <a:ext cx="216000" cy="0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1" name="Rectangle 170"/>
            <p:cNvSpPr/>
            <p:nvPr/>
          </p:nvSpPr>
          <p:spPr>
            <a:xfrm flipV="1">
              <a:off x="331610" y="476671"/>
              <a:ext cx="6762032" cy="50637"/>
            </a:xfrm>
            <a:prstGeom prst="rect">
              <a:avLst/>
            </a:prstGeom>
            <a:solidFill>
              <a:srgbClr val="0070C0"/>
            </a:solidFill>
            <a:ln w="3175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grpSp>
          <p:nvGrpSpPr>
            <p:cNvPr id="174" name="Group 173"/>
            <p:cNvGrpSpPr/>
            <p:nvPr/>
          </p:nvGrpSpPr>
          <p:grpSpPr>
            <a:xfrm rot="10800000">
              <a:off x="2538206" y="2332779"/>
              <a:ext cx="381793" cy="160116"/>
              <a:chOff x="3372991" y="2492896"/>
              <a:chExt cx="550937" cy="97673"/>
            </a:xfrm>
          </p:grpSpPr>
          <p:grpSp>
            <p:nvGrpSpPr>
              <p:cNvPr id="175" name="Group 174"/>
              <p:cNvGrpSpPr/>
              <p:nvPr/>
            </p:nvGrpSpPr>
            <p:grpSpPr>
              <a:xfrm>
                <a:off x="3733032" y="2492896"/>
                <a:ext cx="190896" cy="97673"/>
                <a:chOff x="3563888" y="2492896"/>
                <a:chExt cx="507426" cy="216024"/>
              </a:xfrm>
            </p:grpSpPr>
            <p:cxnSp>
              <p:nvCxnSpPr>
                <p:cNvPr id="182" name="Straight Arrow Connector 181"/>
                <p:cNvCxnSpPr/>
                <p:nvPr/>
              </p:nvCxnSpPr>
              <p:spPr>
                <a:xfrm flipH="1">
                  <a:off x="3563888" y="2492896"/>
                  <a:ext cx="396704" cy="0"/>
                </a:xfrm>
                <a:prstGeom prst="straightConnector1">
                  <a:avLst/>
                </a:prstGeom>
                <a:ln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3" name="Straight Connector 182"/>
                <p:cNvCxnSpPr/>
                <p:nvPr/>
              </p:nvCxnSpPr>
              <p:spPr>
                <a:xfrm>
                  <a:off x="3960592" y="2492896"/>
                  <a:ext cx="110722" cy="216024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76" name="Group 175"/>
              <p:cNvGrpSpPr/>
              <p:nvPr/>
            </p:nvGrpSpPr>
            <p:grpSpPr>
              <a:xfrm>
                <a:off x="3542135" y="2492896"/>
                <a:ext cx="190896" cy="97673"/>
                <a:chOff x="3563888" y="2492896"/>
                <a:chExt cx="507426" cy="216024"/>
              </a:xfrm>
            </p:grpSpPr>
            <p:cxnSp>
              <p:nvCxnSpPr>
                <p:cNvPr id="180" name="Straight Arrow Connector 179"/>
                <p:cNvCxnSpPr/>
                <p:nvPr/>
              </p:nvCxnSpPr>
              <p:spPr>
                <a:xfrm flipH="1">
                  <a:off x="3563888" y="2492896"/>
                  <a:ext cx="396704" cy="0"/>
                </a:xfrm>
                <a:prstGeom prst="straightConnector1">
                  <a:avLst/>
                </a:prstGeom>
                <a:ln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1" name="Straight Connector 180"/>
                <p:cNvCxnSpPr/>
                <p:nvPr/>
              </p:nvCxnSpPr>
              <p:spPr>
                <a:xfrm>
                  <a:off x="3960592" y="2492896"/>
                  <a:ext cx="110722" cy="216024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77" name="Group 176"/>
              <p:cNvGrpSpPr/>
              <p:nvPr/>
            </p:nvGrpSpPr>
            <p:grpSpPr>
              <a:xfrm>
                <a:off x="3372991" y="2492896"/>
                <a:ext cx="190896" cy="97673"/>
                <a:chOff x="3563888" y="2492896"/>
                <a:chExt cx="507426" cy="216024"/>
              </a:xfrm>
            </p:grpSpPr>
            <p:cxnSp>
              <p:nvCxnSpPr>
                <p:cNvPr id="178" name="Straight Arrow Connector 177"/>
                <p:cNvCxnSpPr/>
                <p:nvPr/>
              </p:nvCxnSpPr>
              <p:spPr>
                <a:xfrm flipH="1">
                  <a:off x="3563888" y="2492896"/>
                  <a:ext cx="396704" cy="0"/>
                </a:xfrm>
                <a:prstGeom prst="straightConnector1">
                  <a:avLst/>
                </a:prstGeom>
                <a:ln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9" name="Straight Connector 178"/>
                <p:cNvCxnSpPr/>
                <p:nvPr/>
              </p:nvCxnSpPr>
              <p:spPr>
                <a:xfrm>
                  <a:off x="3960592" y="2492896"/>
                  <a:ext cx="110722" cy="216024"/>
                </a:xfrm>
                <a:prstGeom prst="line">
                  <a:avLst/>
                </a:prstGeom>
                <a:ln>
                  <a:solidFill>
                    <a:srgbClr val="FF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91" name="Rectangle 199"/>
            <p:cNvSpPr>
              <a:spLocks noChangeArrowheads="1"/>
            </p:cNvSpPr>
            <p:nvPr/>
          </p:nvSpPr>
          <p:spPr bwMode="auto">
            <a:xfrm>
              <a:off x="-108520" y="260648"/>
              <a:ext cx="1178188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r>
                <a:rPr lang="en-AU" sz="800" b="1" dirty="0">
                  <a:latin typeface="Calibri" pitchFamily="34" charset="0"/>
                </a:rPr>
                <a:t>     </a:t>
              </a:r>
              <a:r>
                <a:rPr lang="en-AU" sz="800" i="1" dirty="0" err="1" smtClean="0">
                  <a:latin typeface="Calibri" pitchFamily="34" charset="0"/>
                </a:rPr>
                <a:t>EcoRI</a:t>
              </a:r>
              <a:r>
                <a:rPr lang="en-AU" sz="800" b="1" dirty="0" smtClean="0">
                  <a:latin typeface="Calibri" pitchFamily="34" charset="0"/>
                </a:rPr>
                <a:t> </a:t>
              </a:r>
              <a:r>
                <a:rPr lang="en-AU" sz="800" b="1" dirty="0" smtClean="0"/>
                <a:t>11,114</a:t>
              </a:r>
              <a:endParaRPr lang="en-AU" sz="800" dirty="0"/>
            </a:p>
          </p:txBody>
        </p:sp>
        <p:sp>
          <p:nvSpPr>
            <p:cNvPr id="202" name="Rectangle 201"/>
            <p:cNvSpPr/>
            <p:nvPr/>
          </p:nvSpPr>
          <p:spPr>
            <a:xfrm flipV="1">
              <a:off x="1968904" y="702890"/>
              <a:ext cx="4789968" cy="49805"/>
            </a:xfrm>
            <a:prstGeom prst="rect">
              <a:avLst/>
            </a:prstGeom>
            <a:solidFill>
              <a:srgbClr val="92D050"/>
            </a:solidFill>
            <a:ln w="31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03" name="Rectangle 202"/>
            <p:cNvSpPr/>
            <p:nvPr/>
          </p:nvSpPr>
          <p:spPr>
            <a:xfrm flipV="1">
              <a:off x="2078623" y="398116"/>
              <a:ext cx="5015020" cy="51802"/>
            </a:xfrm>
            <a:prstGeom prst="rect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04" name="Rectangle 199"/>
            <p:cNvSpPr>
              <a:spLocks noChangeArrowheads="1"/>
            </p:cNvSpPr>
            <p:nvPr/>
          </p:nvSpPr>
          <p:spPr bwMode="auto">
            <a:xfrm>
              <a:off x="1403648" y="259617"/>
              <a:ext cx="1178188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r>
                <a:rPr lang="en-AU" sz="800" b="1" dirty="0">
                  <a:latin typeface="Calibri" pitchFamily="34" charset="0"/>
                </a:rPr>
                <a:t>     </a:t>
              </a:r>
              <a:r>
                <a:rPr lang="en-AU" sz="800" i="1" dirty="0" err="1" smtClean="0">
                  <a:latin typeface="Calibri" pitchFamily="34" charset="0"/>
                </a:rPr>
                <a:t>EagI</a:t>
              </a:r>
              <a:r>
                <a:rPr lang="en-AU" sz="800" i="1" dirty="0" smtClean="0">
                  <a:latin typeface="Calibri" pitchFamily="34" charset="0"/>
                </a:rPr>
                <a:t> </a:t>
              </a:r>
              <a:r>
                <a:rPr lang="en-AU" sz="800" b="1" dirty="0" smtClean="0"/>
                <a:t>13,549</a:t>
              </a:r>
              <a:endParaRPr lang="en-AU" sz="800" dirty="0"/>
            </a:p>
          </p:txBody>
        </p:sp>
        <p:sp>
          <p:nvSpPr>
            <p:cNvPr id="205" name="Rectangle 199"/>
            <p:cNvSpPr>
              <a:spLocks noChangeArrowheads="1"/>
            </p:cNvSpPr>
            <p:nvPr/>
          </p:nvSpPr>
          <p:spPr bwMode="auto">
            <a:xfrm>
              <a:off x="1501716" y="549260"/>
              <a:ext cx="1178188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r>
                <a:rPr lang="en-AU" sz="800" dirty="0">
                  <a:latin typeface="Calibri" pitchFamily="34" charset="0"/>
                </a:rPr>
                <a:t>     </a:t>
              </a:r>
              <a:r>
                <a:rPr lang="en-AU" sz="800" i="1" dirty="0" err="1" smtClean="0">
                  <a:latin typeface="Calibri" pitchFamily="34" charset="0"/>
                </a:rPr>
                <a:t>NruI</a:t>
              </a:r>
              <a:r>
                <a:rPr lang="en-AU" sz="800" dirty="0" smtClean="0">
                  <a:latin typeface="Calibri" pitchFamily="34" charset="0"/>
                </a:rPr>
                <a:t> </a:t>
              </a:r>
              <a:r>
                <a:rPr lang="en-AU" sz="800" b="1" dirty="0" smtClean="0"/>
                <a:t>13,450</a:t>
              </a:r>
              <a:endParaRPr lang="en-AU" sz="800" dirty="0"/>
            </a:p>
          </p:txBody>
        </p:sp>
        <p:sp>
          <p:nvSpPr>
            <p:cNvPr id="209" name="Text Box 151"/>
            <p:cNvSpPr txBox="1">
              <a:spLocks noChangeArrowheads="1"/>
            </p:cNvSpPr>
            <p:nvPr/>
          </p:nvSpPr>
          <p:spPr bwMode="auto">
            <a:xfrm>
              <a:off x="7019964" y="260648"/>
              <a:ext cx="907010" cy="2143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AU" sz="800" i="1" dirty="0" err="1" smtClean="0"/>
                <a:t>EroR</a:t>
              </a:r>
              <a:r>
                <a:rPr lang="en-AU" sz="800" dirty="0" err="1" smtClean="0"/>
                <a:t>I</a:t>
              </a:r>
              <a:endParaRPr lang="en-AU" sz="800" dirty="0"/>
            </a:p>
          </p:txBody>
        </p:sp>
        <p:sp>
          <p:nvSpPr>
            <p:cNvPr id="211" name="Rectangle 199"/>
            <p:cNvSpPr>
              <a:spLocks noChangeArrowheads="1"/>
            </p:cNvSpPr>
            <p:nvPr/>
          </p:nvSpPr>
          <p:spPr bwMode="auto">
            <a:xfrm>
              <a:off x="6924139" y="405244"/>
              <a:ext cx="1178188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r>
                <a:rPr lang="en-AU" sz="800" b="1" dirty="0">
                  <a:latin typeface="Calibri" pitchFamily="34" charset="0"/>
                </a:rPr>
                <a:t>     </a:t>
              </a:r>
              <a:r>
                <a:rPr lang="en-AU" sz="800" b="1" dirty="0" smtClean="0"/>
                <a:t>16,342</a:t>
              </a:r>
              <a:endParaRPr lang="en-AU" sz="800" b="1" dirty="0"/>
            </a:p>
          </p:txBody>
        </p:sp>
        <p:sp>
          <p:nvSpPr>
            <p:cNvPr id="322" name="Rounded Rectangle 321"/>
            <p:cNvSpPr/>
            <p:nvPr/>
          </p:nvSpPr>
          <p:spPr>
            <a:xfrm>
              <a:off x="3153485" y="1189684"/>
              <a:ext cx="1301626" cy="84786"/>
            </a:xfrm>
            <a:prstGeom prst="roundRect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404" name="Rectangle 199"/>
            <p:cNvSpPr>
              <a:spLocks noChangeArrowheads="1"/>
            </p:cNvSpPr>
            <p:nvPr/>
          </p:nvSpPr>
          <p:spPr bwMode="auto">
            <a:xfrm>
              <a:off x="4340554" y="1108270"/>
              <a:ext cx="1178188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r>
                <a:rPr lang="en-AU" sz="800" b="1" dirty="0">
                  <a:latin typeface="Calibri" pitchFamily="34" charset="0"/>
                </a:rPr>
                <a:t>   </a:t>
              </a:r>
              <a:r>
                <a:rPr lang="en-AU" sz="800" i="1" dirty="0" smtClean="0">
                  <a:latin typeface="Calibri" pitchFamily="34" charset="0"/>
                </a:rPr>
                <a:t> </a:t>
              </a:r>
              <a:r>
                <a:rPr lang="en-AU" sz="800" b="1" dirty="0" smtClean="0"/>
                <a:t>14,461</a:t>
              </a:r>
              <a:endParaRPr lang="en-AU" sz="800" dirty="0"/>
            </a:p>
          </p:txBody>
        </p:sp>
        <p:sp>
          <p:nvSpPr>
            <p:cNvPr id="405" name="Rectangle 199"/>
            <p:cNvSpPr>
              <a:spLocks noChangeArrowheads="1"/>
            </p:cNvSpPr>
            <p:nvPr/>
          </p:nvSpPr>
          <p:spPr bwMode="auto">
            <a:xfrm>
              <a:off x="2651965" y="1132863"/>
              <a:ext cx="1178188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r>
                <a:rPr lang="en-AU" sz="800" b="1" dirty="0">
                  <a:latin typeface="Calibri" pitchFamily="34" charset="0"/>
                </a:rPr>
                <a:t>   </a:t>
              </a:r>
              <a:r>
                <a:rPr lang="en-AU" sz="800" i="1" dirty="0" smtClean="0">
                  <a:latin typeface="Calibri" pitchFamily="34" charset="0"/>
                </a:rPr>
                <a:t> </a:t>
              </a:r>
              <a:r>
                <a:rPr lang="en-AU" sz="800" b="1" dirty="0" smtClean="0"/>
                <a:t>13,925</a:t>
              </a:r>
              <a:endParaRPr lang="en-AU" sz="800" dirty="0"/>
            </a:p>
          </p:txBody>
        </p:sp>
        <p:sp>
          <p:nvSpPr>
            <p:cNvPr id="406" name="Rectangle 199"/>
            <p:cNvSpPr>
              <a:spLocks noChangeArrowheads="1"/>
            </p:cNvSpPr>
            <p:nvPr/>
          </p:nvSpPr>
          <p:spPr bwMode="auto">
            <a:xfrm>
              <a:off x="4671768" y="1113405"/>
              <a:ext cx="1178188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r>
                <a:rPr lang="en-AU" sz="800" b="1" dirty="0">
                  <a:latin typeface="Calibri" pitchFamily="34" charset="0"/>
                </a:rPr>
                <a:t>   </a:t>
              </a:r>
              <a:r>
                <a:rPr lang="en-AU" sz="800" i="1" dirty="0" smtClean="0">
                  <a:latin typeface="Calibri" pitchFamily="34" charset="0"/>
                </a:rPr>
                <a:t> Pfxa3 probe</a:t>
              </a:r>
              <a:endParaRPr lang="en-AU" sz="800" dirty="0"/>
            </a:p>
          </p:txBody>
        </p:sp>
        <p:sp>
          <p:nvSpPr>
            <p:cNvPr id="444" name="Rectangle 443"/>
            <p:cNvSpPr/>
            <p:nvPr/>
          </p:nvSpPr>
          <p:spPr>
            <a:xfrm flipV="1">
              <a:off x="129084" y="790991"/>
              <a:ext cx="6629788" cy="48074"/>
            </a:xfrm>
            <a:prstGeom prst="rect">
              <a:avLst/>
            </a:prstGeom>
            <a:solidFill>
              <a:srgbClr val="92D050"/>
            </a:solidFill>
            <a:ln w="3175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445" name="Rectangle 199"/>
            <p:cNvSpPr>
              <a:spLocks noChangeArrowheads="1"/>
            </p:cNvSpPr>
            <p:nvPr/>
          </p:nvSpPr>
          <p:spPr bwMode="auto">
            <a:xfrm>
              <a:off x="-174305" y="607905"/>
              <a:ext cx="1178188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r>
                <a:rPr lang="en-AU" sz="800" b="1" dirty="0">
                  <a:latin typeface="Calibri" pitchFamily="34" charset="0"/>
                </a:rPr>
                <a:t>     </a:t>
              </a:r>
              <a:r>
                <a:rPr lang="en-AU" sz="800" i="1" dirty="0" err="1" smtClean="0">
                  <a:latin typeface="Calibri" pitchFamily="34" charset="0"/>
                </a:rPr>
                <a:t>HindIII</a:t>
              </a:r>
              <a:r>
                <a:rPr lang="en-AU" sz="800" i="1" dirty="0" smtClean="0">
                  <a:latin typeface="Calibri" pitchFamily="34" charset="0"/>
                </a:rPr>
                <a:t> </a:t>
              </a:r>
              <a:r>
                <a:rPr lang="en-AU" sz="800" b="1" dirty="0" smtClean="0">
                  <a:latin typeface="Calibri" pitchFamily="34" charset="0"/>
                </a:rPr>
                <a:t>10,883</a:t>
              </a:r>
              <a:endParaRPr lang="en-AU" sz="800" b="1" dirty="0"/>
            </a:p>
          </p:txBody>
        </p:sp>
        <p:sp>
          <p:nvSpPr>
            <p:cNvPr id="447" name="Rectangle 446"/>
            <p:cNvSpPr/>
            <p:nvPr/>
          </p:nvSpPr>
          <p:spPr>
            <a:xfrm flipV="1">
              <a:off x="1934160" y="1000906"/>
              <a:ext cx="2520951" cy="50208"/>
            </a:xfrm>
            <a:prstGeom prst="rect">
              <a:avLst/>
            </a:prstGeom>
            <a:solidFill>
              <a:srgbClr val="5BD4FF"/>
            </a:solidFill>
            <a:ln w="3175"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448" name="Rectangle 199"/>
            <p:cNvSpPr>
              <a:spLocks noChangeArrowheads="1"/>
            </p:cNvSpPr>
            <p:nvPr/>
          </p:nvSpPr>
          <p:spPr bwMode="auto">
            <a:xfrm>
              <a:off x="1475656" y="835101"/>
              <a:ext cx="1178188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r>
                <a:rPr lang="en-AU" sz="800" b="1" dirty="0">
                  <a:latin typeface="Calibri" pitchFamily="34" charset="0"/>
                </a:rPr>
                <a:t>    </a:t>
              </a:r>
              <a:r>
                <a:rPr lang="en-AU" sz="800" i="1" dirty="0">
                  <a:latin typeface="Calibri" pitchFamily="34" charset="0"/>
                </a:rPr>
                <a:t> </a:t>
              </a:r>
              <a:r>
                <a:rPr lang="en-AU" sz="800" i="1" dirty="0" err="1" smtClean="0">
                  <a:latin typeface="Calibri" pitchFamily="34" charset="0"/>
                </a:rPr>
                <a:t>PstI</a:t>
              </a:r>
              <a:r>
                <a:rPr lang="en-AU" sz="800" i="1" dirty="0" smtClean="0">
                  <a:latin typeface="Calibri" pitchFamily="34" charset="0"/>
                </a:rPr>
                <a:t>  </a:t>
              </a:r>
              <a:r>
                <a:rPr lang="en-AU" sz="800" b="1" dirty="0" smtClean="0">
                  <a:latin typeface="Calibri" pitchFamily="34" charset="0"/>
                </a:rPr>
                <a:t>13430</a:t>
              </a:r>
              <a:endParaRPr lang="en-AU" sz="800" dirty="0"/>
            </a:p>
          </p:txBody>
        </p:sp>
        <p:sp>
          <p:nvSpPr>
            <p:cNvPr id="449" name="Rectangle 199"/>
            <p:cNvSpPr>
              <a:spLocks noChangeArrowheads="1"/>
            </p:cNvSpPr>
            <p:nvPr/>
          </p:nvSpPr>
          <p:spPr bwMode="auto">
            <a:xfrm>
              <a:off x="3982345" y="832074"/>
              <a:ext cx="1178188" cy="2154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r>
                <a:rPr lang="en-AU" sz="800" b="1" dirty="0">
                  <a:latin typeface="Calibri" pitchFamily="34" charset="0"/>
                </a:rPr>
                <a:t>    </a:t>
              </a:r>
              <a:r>
                <a:rPr lang="en-AU" sz="800" i="1" dirty="0">
                  <a:latin typeface="Calibri" pitchFamily="34" charset="0"/>
                </a:rPr>
                <a:t> </a:t>
              </a:r>
              <a:r>
                <a:rPr lang="en-AU" sz="800" i="1" dirty="0" err="1" smtClean="0">
                  <a:latin typeface="Calibri" pitchFamily="34" charset="0"/>
                </a:rPr>
                <a:t>PstI</a:t>
              </a:r>
              <a:r>
                <a:rPr lang="en-AU" sz="800" i="1" dirty="0" smtClean="0">
                  <a:latin typeface="Calibri" pitchFamily="34" charset="0"/>
                </a:rPr>
                <a:t>  </a:t>
              </a:r>
              <a:r>
                <a:rPr lang="en-AU" sz="800" b="1" dirty="0" smtClean="0">
                  <a:latin typeface="Calibri" pitchFamily="34" charset="0"/>
                </a:rPr>
                <a:t>14,461</a:t>
              </a:r>
              <a:endParaRPr lang="en-AU" sz="800" dirty="0"/>
            </a:p>
          </p:txBody>
        </p:sp>
      </p:grpSp>
      <p:sp>
        <p:nvSpPr>
          <p:cNvPr id="199" name="Rectangle 199"/>
          <p:cNvSpPr>
            <a:spLocks noChangeArrowheads="1"/>
          </p:cNvSpPr>
          <p:nvPr/>
        </p:nvSpPr>
        <p:spPr bwMode="auto">
          <a:xfrm>
            <a:off x="2081885" y="2108751"/>
            <a:ext cx="127892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AU" sz="800" b="1" dirty="0">
                <a:latin typeface="Calibri" pitchFamily="34" charset="0"/>
              </a:rPr>
              <a:t>     </a:t>
            </a:r>
            <a:r>
              <a:rPr lang="en-AU" sz="800" b="1" dirty="0" smtClean="0"/>
              <a:t>13,758</a:t>
            </a:r>
            <a:endParaRPr lang="en-AU" sz="800" dirty="0"/>
          </a:p>
        </p:txBody>
      </p:sp>
      <p:sp>
        <p:nvSpPr>
          <p:cNvPr id="200" name="Rectangle 199"/>
          <p:cNvSpPr>
            <a:spLocks noChangeArrowheads="1"/>
          </p:cNvSpPr>
          <p:nvPr/>
        </p:nvSpPr>
        <p:spPr bwMode="auto">
          <a:xfrm>
            <a:off x="421596" y="72000"/>
            <a:ext cx="163012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AU" sz="800" b="1" dirty="0" smtClean="0"/>
              <a:t>11,694 Omni SNP#5</a:t>
            </a:r>
            <a:endParaRPr lang="en-AU" sz="800" dirty="0"/>
          </a:p>
        </p:txBody>
      </p:sp>
      <p:sp>
        <p:nvSpPr>
          <p:cNvPr id="57" name="Down Arrow 56"/>
          <p:cNvSpPr/>
          <p:nvPr/>
        </p:nvSpPr>
        <p:spPr>
          <a:xfrm>
            <a:off x="637611" y="260068"/>
            <a:ext cx="117965" cy="144596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01" name="Rectangle 200"/>
          <p:cNvSpPr>
            <a:spLocks noChangeArrowheads="1"/>
          </p:cNvSpPr>
          <p:nvPr/>
        </p:nvSpPr>
        <p:spPr bwMode="auto">
          <a:xfrm>
            <a:off x="3949988" y="72000"/>
            <a:ext cx="163012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AU" sz="800" b="1" dirty="0" smtClean="0"/>
              <a:t>14,321 Omi SNP#3</a:t>
            </a:r>
            <a:endParaRPr lang="en-AU" sz="800" dirty="0"/>
          </a:p>
        </p:txBody>
      </p:sp>
      <p:sp>
        <p:nvSpPr>
          <p:cNvPr id="207" name="Down Arrow 206"/>
          <p:cNvSpPr/>
          <p:nvPr/>
        </p:nvSpPr>
        <p:spPr>
          <a:xfrm>
            <a:off x="4166003" y="260068"/>
            <a:ext cx="117965" cy="144596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23" name="Rectangle 199"/>
          <p:cNvSpPr>
            <a:spLocks noChangeArrowheads="1"/>
          </p:cNvSpPr>
          <p:nvPr/>
        </p:nvSpPr>
        <p:spPr bwMode="auto">
          <a:xfrm>
            <a:off x="6624917" y="733508"/>
            <a:ext cx="117818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AU" sz="800" b="1" dirty="0">
                <a:latin typeface="Calibri" pitchFamily="34" charset="0"/>
              </a:rPr>
              <a:t>     </a:t>
            </a:r>
            <a:r>
              <a:rPr lang="en-AU" sz="800" i="1" dirty="0" err="1" smtClean="0">
                <a:latin typeface="Calibri" pitchFamily="34" charset="0"/>
              </a:rPr>
              <a:t>HindIII</a:t>
            </a:r>
            <a:r>
              <a:rPr lang="en-AU" sz="800" dirty="0" smtClean="0">
                <a:latin typeface="Calibri" pitchFamily="34" charset="0"/>
              </a:rPr>
              <a:t> </a:t>
            </a:r>
            <a:r>
              <a:rPr lang="en-AU" sz="800" b="1" dirty="0" smtClean="0">
                <a:latin typeface="Calibri" pitchFamily="34" charset="0"/>
              </a:rPr>
              <a:t>16,107</a:t>
            </a:r>
            <a:endParaRPr lang="en-AU" sz="800" b="1" dirty="0"/>
          </a:p>
        </p:txBody>
      </p:sp>
      <p:cxnSp>
        <p:nvCxnSpPr>
          <p:cNvPr id="225" name="Straight Arrow Connector 224"/>
          <p:cNvCxnSpPr/>
          <p:nvPr/>
        </p:nvCxnSpPr>
        <p:spPr>
          <a:xfrm>
            <a:off x="422213" y="5518275"/>
            <a:ext cx="180562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7" name="Rectangle 5"/>
          <p:cNvSpPr>
            <a:spLocks noChangeArrowheads="1"/>
          </p:cNvSpPr>
          <p:nvPr/>
        </p:nvSpPr>
        <p:spPr bwMode="auto">
          <a:xfrm>
            <a:off x="155759" y="5481518"/>
            <a:ext cx="248466" cy="10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2</a:t>
            </a:r>
            <a:r>
              <a:rPr lang="en-US" altLang="en-US" sz="7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,9</a:t>
            </a:r>
            <a:r>
              <a:rPr kumimoji="0" lang="en-US" altLang="en-US" sz="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Kb.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228" name="Straight Arrow Connector 227"/>
          <p:cNvCxnSpPr/>
          <p:nvPr/>
        </p:nvCxnSpPr>
        <p:spPr>
          <a:xfrm>
            <a:off x="425844" y="4734385"/>
            <a:ext cx="180562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9" name="Rectangle 5"/>
          <p:cNvSpPr>
            <a:spLocks noChangeArrowheads="1"/>
          </p:cNvSpPr>
          <p:nvPr/>
        </p:nvSpPr>
        <p:spPr bwMode="auto">
          <a:xfrm>
            <a:off x="59552" y="4698000"/>
            <a:ext cx="33823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7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    4.5Kb.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7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 FM </a:t>
            </a:r>
            <a:r>
              <a:rPr kumimoji="0" lang="en-US" altLang="en-US" sz="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UM.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232" name="Straight Connector 231"/>
          <p:cNvCxnSpPr/>
          <p:nvPr/>
        </p:nvCxnSpPr>
        <p:spPr>
          <a:xfrm>
            <a:off x="635616" y="4725144"/>
            <a:ext cx="684000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Straight Connector 234"/>
          <p:cNvCxnSpPr/>
          <p:nvPr/>
        </p:nvCxnSpPr>
        <p:spPr>
          <a:xfrm>
            <a:off x="635616" y="4293096"/>
            <a:ext cx="684000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Straight Arrow Connector 235"/>
          <p:cNvCxnSpPr/>
          <p:nvPr/>
        </p:nvCxnSpPr>
        <p:spPr>
          <a:xfrm>
            <a:off x="430998" y="4293096"/>
            <a:ext cx="180562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9" name="Rectangle 5"/>
          <p:cNvSpPr>
            <a:spLocks noChangeArrowheads="1"/>
          </p:cNvSpPr>
          <p:nvPr/>
        </p:nvSpPr>
        <p:spPr bwMode="auto">
          <a:xfrm>
            <a:off x="108577" y="4147960"/>
            <a:ext cx="34624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7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7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4.7Kb</a:t>
            </a:r>
            <a:r>
              <a:rPr kumimoji="0" lang="en-US" altLang="en-US" sz="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M.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240" name="Straight Connector 239"/>
          <p:cNvCxnSpPr/>
          <p:nvPr/>
        </p:nvCxnSpPr>
        <p:spPr>
          <a:xfrm>
            <a:off x="635616" y="4149080"/>
            <a:ext cx="684000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Straight Arrow Connector 240"/>
          <p:cNvCxnSpPr/>
          <p:nvPr/>
        </p:nvCxnSpPr>
        <p:spPr>
          <a:xfrm>
            <a:off x="430998" y="4149080"/>
            <a:ext cx="180562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3" name="Rectangle 5"/>
          <p:cNvSpPr>
            <a:spLocks noChangeArrowheads="1"/>
          </p:cNvSpPr>
          <p:nvPr/>
        </p:nvSpPr>
        <p:spPr bwMode="auto">
          <a:xfrm>
            <a:off x="90861" y="3995059"/>
            <a:ext cx="36708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7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7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 6.5Kb</a:t>
            </a:r>
            <a:r>
              <a:rPr kumimoji="0" lang="en-US" altLang="en-US" sz="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M.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62" name="Group 61"/>
          <p:cNvGrpSpPr/>
          <p:nvPr/>
        </p:nvGrpSpPr>
        <p:grpSpPr>
          <a:xfrm>
            <a:off x="2075776" y="3968810"/>
            <a:ext cx="565185" cy="180270"/>
            <a:chOff x="2987824" y="4012908"/>
            <a:chExt cx="565185" cy="180270"/>
          </a:xfrm>
        </p:grpSpPr>
        <p:cxnSp>
          <p:nvCxnSpPr>
            <p:cNvPr id="255" name="Straight Arrow Connector 254"/>
            <p:cNvCxnSpPr/>
            <p:nvPr/>
          </p:nvCxnSpPr>
          <p:spPr>
            <a:xfrm flipH="1">
              <a:off x="2987824" y="4085456"/>
              <a:ext cx="180562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2" name="Rectangle 5"/>
            <p:cNvSpPr>
              <a:spLocks noChangeArrowheads="1"/>
            </p:cNvSpPr>
            <p:nvPr/>
          </p:nvSpPr>
          <p:spPr bwMode="auto">
            <a:xfrm>
              <a:off x="3118213" y="4085456"/>
              <a:ext cx="434796" cy="107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700" dirty="0" smtClean="0">
                  <a:solidFill>
                    <a:srgbClr val="000000"/>
                  </a:solidFill>
                  <a:latin typeface="Calibri" panose="020F0502020204030204" pitchFamily="34" charset="0"/>
                </a:rPr>
                <a:t>763 </a:t>
              </a: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CGG M.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3" name="Rectangle 5"/>
            <p:cNvSpPr>
              <a:spLocks noChangeArrowheads="1"/>
            </p:cNvSpPr>
            <p:nvPr/>
          </p:nvSpPr>
          <p:spPr bwMode="auto">
            <a:xfrm>
              <a:off x="3188880" y="4012908"/>
              <a:ext cx="226024" cy="107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r>
                <a:rPr lang="en-US" altLang="en-US" sz="700" dirty="0" smtClean="0">
                  <a:solidFill>
                    <a:srgbClr val="000000"/>
                  </a:solidFill>
                  <a:latin typeface="Calibri" panose="020F0502020204030204" pitchFamily="34" charset="0"/>
                </a:rPr>
                <a:t>7,1</a:t>
              </a: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Kb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266" name="Group 265"/>
          <p:cNvGrpSpPr/>
          <p:nvPr/>
        </p:nvGrpSpPr>
        <p:grpSpPr>
          <a:xfrm>
            <a:off x="2075776" y="4400858"/>
            <a:ext cx="565185" cy="180270"/>
            <a:chOff x="2987824" y="4012908"/>
            <a:chExt cx="565185" cy="180270"/>
          </a:xfrm>
        </p:grpSpPr>
        <p:cxnSp>
          <p:nvCxnSpPr>
            <p:cNvPr id="268" name="Straight Arrow Connector 267"/>
            <p:cNvCxnSpPr/>
            <p:nvPr/>
          </p:nvCxnSpPr>
          <p:spPr>
            <a:xfrm flipH="1">
              <a:off x="2987824" y="4085456"/>
              <a:ext cx="180562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9" name="Rectangle 5"/>
            <p:cNvSpPr>
              <a:spLocks noChangeArrowheads="1"/>
            </p:cNvSpPr>
            <p:nvPr/>
          </p:nvSpPr>
          <p:spPr bwMode="auto">
            <a:xfrm>
              <a:off x="3118213" y="4085456"/>
              <a:ext cx="434796" cy="107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700" dirty="0" smtClean="0">
                  <a:solidFill>
                    <a:srgbClr val="000000"/>
                  </a:solidFill>
                  <a:latin typeface="Calibri" panose="020F0502020204030204" pitchFamily="34" charset="0"/>
                </a:rPr>
                <a:t>46 </a:t>
              </a: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CGG M.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3" name="Rectangle 5"/>
            <p:cNvSpPr>
              <a:spLocks noChangeArrowheads="1"/>
            </p:cNvSpPr>
            <p:nvPr/>
          </p:nvSpPr>
          <p:spPr bwMode="auto">
            <a:xfrm>
              <a:off x="3188880" y="4012908"/>
              <a:ext cx="246862" cy="107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4.9 Kb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cxnSp>
        <p:nvCxnSpPr>
          <p:cNvPr id="274" name="Straight Arrow Connector 273"/>
          <p:cNvCxnSpPr/>
          <p:nvPr/>
        </p:nvCxnSpPr>
        <p:spPr>
          <a:xfrm>
            <a:off x="419592" y="5877272"/>
            <a:ext cx="180562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Straight Connector 274"/>
          <p:cNvCxnSpPr/>
          <p:nvPr/>
        </p:nvCxnSpPr>
        <p:spPr>
          <a:xfrm>
            <a:off x="635616" y="5877272"/>
            <a:ext cx="504000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Straight Connector 275"/>
          <p:cNvCxnSpPr/>
          <p:nvPr/>
        </p:nvCxnSpPr>
        <p:spPr>
          <a:xfrm>
            <a:off x="1511720" y="5781600"/>
            <a:ext cx="540000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7" name="Group 276"/>
          <p:cNvGrpSpPr/>
          <p:nvPr/>
        </p:nvGrpSpPr>
        <p:grpSpPr>
          <a:xfrm>
            <a:off x="2075776" y="5733256"/>
            <a:ext cx="447918" cy="107722"/>
            <a:chOff x="2987824" y="4040164"/>
            <a:chExt cx="447918" cy="107722"/>
          </a:xfrm>
        </p:grpSpPr>
        <p:cxnSp>
          <p:nvCxnSpPr>
            <p:cNvPr id="278" name="Straight Arrow Connector 277"/>
            <p:cNvCxnSpPr/>
            <p:nvPr/>
          </p:nvCxnSpPr>
          <p:spPr>
            <a:xfrm flipH="1">
              <a:off x="2987824" y="4085456"/>
              <a:ext cx="180562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0" name="Rectangle 5"/>
            <p:cNvSpPr>
              <a:spLocks noChangeArrowheads="1"/>
            </p:cNvSpPr>
            <p:nvPr/>
          </p:nvSpPr>
          <p:spPr bwMode="auto">
            <a:xfrm>
              <a:off x="3188880" y="4040164"/>
              <a:ext cx="246862" cy="107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2.6 Kb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cxnSp>
        <p:nvCxnSpPr>
          <p:cNvPr id="282" name="Straight Arrow Connector 281"/>
          <p:cNvCxnSpPr/>
          <p:nvPr/>
        </p:nvCxnSpPr>
        <p:spPr>
          <a:xfrm flipH="1">
            <a:off x="2075776" y="5616000"/>
            <a:ext cx="224855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3" name="Rectangle 5"/>
          <p:cNvSpPr>
            <a:spLocks noChangeArrowheads="1"/>
          </p:cNvSpPr>
          <p:nvPr/>
        </p:nvSpPr>
        <p:spPr bwMode="auto">
          <a:xfrm>
            <a:off x="2238150" y="5616000"/>
            <a:ext cx="54145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7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30 </a:t>
            </a:r>
            <a:r>
              <a:rPr kumimoji="0" lang="en-US" altLang="en-US" sz="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CGG UM.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4" name="Rectangle 5"/>
          <p:cNvSpPr>
            <a:spLocks noChangeArrowheads="1"/>
          </p:cNvSpPr>
          <p:nvPr/>
        </p:nvSpPr>
        <p:spPr bwMode="auto">
          <a:xfrm>
            <a:off x="2326152" y="5553526"/>
            <a:ext cx="246862" cy="107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2.8 Kb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285" name="Straight Arrow Connector 284"/>
          <p:cNvCxnSpPr/>
          <p:nvPr/>
        </p:nvCxnSpPr>
        <p:spPr>
          <a:xfrm>
            <a:off x="419592" y="5688000"/>
            <a:ext cx="180562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6" name="Group 285"/>
          <p:cNvGrpSpPr/>
          <p:nvPr/>
        </p:nvGrpSpPr>
        <p:grpSpPr>
          <a:xfrm>
            <a:off x="2075776" y="4725144"/>
            <a:ext cx="764855" cy="180270"/>
            <a:chOff x="2987824" y="4012908"/>
            <a:chExt cx="618773" cy="180270"/>
          </a:xfrm>
        </p:grpSpPr>
        <p:cxnSp>
          <p:nvCxnSpPr>
            <p:cNvPr id="287" name="Straight Arrow Connector 286"/>
            <p:cNvCxnSpPr/>
            <p:nvPr/>
          </p:nvCxnSpPr>
          <p:spPr>
            <a:xfrm flipH="1">
              <a:off x="2987824" y="4085456"/>
              <a:ext cx="180562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8" name="Rectangle 5"/>
            <p:cNvSpPr>
              <a:spLocks noChangeArrowheads="1"/>
            </p:cNvSpPr>
            <p:nvPr/>
          </p:nvSpPr>
          <p:spPr bwMode="auto">
            <a:xfrm>
              <a:off x="3118212" y="4085456"/>
              <a:ext cx="488385" cy="107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 FM UM.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9" name="Rectangle 5"/>
            <p:cNvSpPr>
              <a:spLocks noChangeArrowheads="1"/>
            </p:cNvSpPr>
            <p:nvPr/>
          </p:nvSpPr>
          <p:spPr bwMode="auto">
            <a:xfrm>
              <a:off x="3188880" y="4012908"/>
              <a:ext cx="199713" cy="107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4.4 Kb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290" name="Group 289"/>
          <p:cNvGrpSpPr/>
          <p:nvPr/>
        </p:nvGrpSpPr>
        <p:grpSpPr>
          <a:xfrm>
            <a:off x="2103005" y="5409510"/>
            <a:ext cx="475224" cy="107722"/>
            <a:chOff x="2987824" y="4048662"/>
            <a:chExt cx="384460" cy="107722"/>
          </a:xfrm>
        </p:grpSpPr>
        <p:cxnSp>
          <p:nvCxnSpPr>
            <p:cNvPr id="291" name="Straight Arrow Connector 290"/>
            <p:cNvCxnSpPr/>
            <p:nvPr/>
          </p:nvCxnSpPr>
          <p:spPr>
            <a:xfrm flipH="1">
              <a:off x="2987824" y="4085456"/>
              <a:ext cx="180562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3" name="Rectangle 5"/>
            <p:cNvSpPr>
              <a:spLocks noChangeArrowheads="1"/>
            </p:cNvSpPr>
            <p:nvPr/>
          </p:nvSpPr>
          <p:spPr bwMode="auto">
            <a:xfrm>
              <a:off x="3172570" y="4048662"/>
              <a:ext cx="199714" cy="107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3.0 Kb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2637177" y="2981624"/>
            <a:ext cx="2366871" cy="3938934"/>
            <a:chOff x="4335343" y="2981624"/>
            <a:chExt cx="2366871" cy="3938934"/>
          </a:xfrm>
        </p:grpSpPr>
        <p:pic>
          <p:nvPicPr>
            <p:cNvPr id="231" name="Picture 230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047957" y="3320158"/>
              <a:ext cx="1576931" cy="2786749"/>
            </a:xfrm>
            <a:prstGeom prst="rect">
              <a:avLst/>
            </a:prstGeom>
          </p:spPr>
        </p:pic>
        <p:cxnSp>
          <p:nvCxnSpPr>
            <p:cNvPr id="233" name="Straight Arrow Connector 232"/>
            <p:cNvCxnSpPr/>
            <p:nvPr/>
          </p:nvCxnSpPr>
          <p:spPr>
            <a:xfrm>
              <a:off x="4868576" y="5840438"/>
              <a:ext cx="180562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Arrow Connector 236"/>
            <p:cNvCxnSpPr/>
            <p:nvPr/>
          </p:nvCxnSpPr>
          <p:spPr>
            <a:xfrm>
              <a:off x="4870263" y="5984454"/>
              <a:ext cx="180562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Arrow Connector 243"/>
            <p:cNvCxnSpPr/>
            <p:nvPr/>
          </p:nvCxnSpPr>
          <p:spPr>
            <a:xfrm>
              <a:off x="4830856" y="5480398"/>
              <a:ext cx="180562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2" name="Right Brace 251"/>
            <p:cNvSpPr/>
            <p:nvPr/>
          </p:nvSpPr>
          <p:spPr>
            <a:xfrm rot="16200000">
              <a:off x="5781239" y="2468782"/>
              <a:ext cx="96974" cy="1567449"/>
            </a:xfrm>
            <a:prstGeom prst="rightBrace">
              <a:avLst/>
            </a:prstGeom>
            <a:solidFill>
              <a:srgbClr val="5BD4FF"/>
            </a:solidFill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370" name="Rectangle 199"/>
            <p:cNvSpPr>
              <a:spLocks noChangeArrowheads="1"/>
            </p:cNvSpPr>
            <p:nvPr/>
          </p:nvSpPr>
          <p:spPr bwMode="auto">
            <a:xfrm>
              <a:off x="5524026" y="2981624"/>
              <a:ext cx="1178188" cy="2462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r>
                <a:rPr lang="en-AU" sz="1000" i="1" dirty="0" err="1" smtClean="0">
                  <a:latin typeface="Calibri" pitchFamily="34" charset="0"/>
                </a:rPr>
                <a:t>PstI</a:t>
              </a:r>
              <a:r>
                <a:rPr lang="en-AU" sz="1000" i="1" dirty="0" smtClean="0">
                  <a:latin typeface="Calibri" pitchFamily="34" charset="0"/>
                </a:rPr>
                <a:t> only</a:t>
              </a:r>
              <a:endParaRPr lang="en-AU" sz="1000" dirty="0"/>
            </a:p>
          </p:txBody>
        </p:sp>
        <p:sp>
          <p:nvSpPr>
            <p:cNvPr id="373" name="Rectangle 5"/>
            <p:cNvSpPr>
              <a:spLocks noChangeArrowheads="1"/>
            </p:cNvSpPr>
            <p:nvPr/>
          </p:nvSpPr>
          <p:spPr bwMode="auto">
            <a:xfrm>
              <a:off x="4572000" y="5928500"/>
              <a:ext cx="270908" cy="107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0.80Kb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4" name="Rectangle 5"/>
            <p:cNvSpPr>
              <a:spLocks noChangeArrowheads="1"/>
            </p:cNvSpPr>
            <p:nvPr/>
          </p:nvSpPr>
          <p:spPr bwMode="auto">
            <a:xfrm>
              <a:off x="4572000" y="5768430"/>
              <a:ext cx="270908" cy="107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0.84Kb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5" name="Rectangle 5"/>
            <p:cNvSpPr>
              <a:spLocks noChangeArrowheads="1"/>
            </p:cNvSpPr>
            <p:nvPr/>
          </p:nvSpPr>
          <p:spPr bwMode="auto">
            <a:xfrm>
              <a:off x="4572000" y="5409510"/>
              <a:ext cx="226024" cy="107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1.0Kb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6" name="Rectangle 5"/>
            <p:cNvSpPr>
              <a:spLocks noChangeArrowheads="1"/>
            </p:cNvSpPr>
            <p:nvPr/>
          </p:nvSpPr>
          <p:spPr bwMode="auto">
            <a:xfrm>
              <a:off x="4572000" y="4724604"/>
              <a:ext cx="270908" cy="107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1.63Kb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7" name="Rectangle 5"/>
            <p:cNvSpPr>
              <a:spLocks noChangeArrowheads="1"/>
            </p:cNvSpPr>
            <p:nvPr/>
          </p:nvSpPr>
          <p:spPr bwMode="auto">
            <a:xfrm>
              <a:off x="4591784" y="4112246"/>
              <a:ext cx="270908" cy="107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2.83Kb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8" name="TextBox 53"/>
            <p:cNvSpPr txBox="1"/>
            <p:nvPr/>
          </p:nvSpPr>
          <p:spPr>
            <a:xfrm rot="16200000">
              <a:off x="4653740" y="6185429"/>
              <a:ext cx="945085" cy="255105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AU" sz="800" dirty="0" smtClean="0"/>
                <a:t>Case’s buccal</a:t>
              </a:r>
              <a:endParaRPr lang="en-AU" sz="800" dirty="0"/>
            </a:p>
          </p:txBody>
        </p:sp>
        <p:sp>
          <p:nvSpPr>
            <p:cNvPr id="379" name="TextBox 53"/>
            <p:cNvSpPr txBox="1"/>
            <p:nvPr/>
          </p:nvSpPr>
          <p:spPr>
            <a:xfrm rot="16200000">
              <a:off x="4869764" y="6320463"/>
              <a:ext cx="945085" cy="255105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AU" sz="800" dirty="0" smtClean="0"/>
                <a:t>Case ‘s PM/FM</a:t>
              </a:r>
            </a:p>
            <a:p>
              <a:pPr algn="ctr"/>
              <a:r>
                <a:rPr lang="en-AU" sz="800" dirty="0" smtClean="0"/>
                <a:t> Mother’s blood</a:t>
              </a:r>
              <a:endParaRPr lang="en-AU" sz="800" dirty="0"/>
            </a:p>
          </p:txBody>
        </p:sp>
        <p:cxnSp>
          <p:nvCxnSpPr>
            <p:cNvPr id="380" name="Straight Arrow Connector 379"/>
            <p:cNvCxnSpPr/>
            <p:nvPr/>
          </p:nvCxnSpPr>
          <p:spPr>
            <a:xfrm>
              <a:off x="4858976" y="5085184"/>
              <a:ext cx="180562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1" name="Rectangle 5"/>
            <p:cNvSpPr>
              <a:spLocks noChangeArrowheads="1"/>
            </p:cNvSpPr>
            <p:nvPr/>
          </p:nvSpPr>
          <p:spPr bwMode="auto">
            <a:xfrm>
              <a:off x="4569341" y="4977462"/>
              <a:ext cx="270908" cy="107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1.33Kb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2" name="Rectangle 5"/>
            <p:cNvSpPr>
              <a:spLocks noChangeArrowheads="1"/>
            </p:cNvSpPr>
            <p:nvPr/>
          </p:nvSpPr>
          <p:spPr bwMode="auto">
            <a:xfrm>
              <a:off x="5550086" y="4797152"/>
              <a:ext cx="633187" cy="107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1.57Kb; 220 CGG.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3" name="TextBox 52"/>
            <p:cNvSpPr txBox="1"/>
            <p:nvPr/>
          </p:nvSpPr>
          <p:spPr>
            <a:xfrm rot="16200000">
              <a:off x="5267044" y="6135609"/>
              <a:ext cx="888741" cy="298399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AU" sz="800" dirty="0" smtClean="0"/>
                <a:t>PM-</a:t>
              </a:r>
              <a:r>
                <a:rPr lang="en-AU" sz="800" baseline="0" dirty="0" smtClean="0"/>
                <a:t> </a:t>
              </a:r>
              <a:r>
                <a:rPr lang="en-AU" sz="800" dirty="0"/>
                <a:t>female</a:t>
              </a:r>
            </a:p>
          </p:txBody>
        </p:sp>
        <p:sp>
          <p:nvSpPr>
            <p:cNvPr id="384" name="TextBox 52"/>
            <p:cNvSpPr txBox="1"/>
            <p:nvPr/>
          </p:nvSpPr>
          <p:spPr>
            <a:xfrm rot="16200000">
              <a:off x="5519550" y="6135608"/>
              <a:ext cx="888741" cy="298399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AU" sz="800" dirty="0" smtClean="0"/>
                <a:t>PM-</a:t>
              </a:r>
              <a:r>
                <a:rPr lang="en-AU" sz="800" baseline="0" dirty="0" smtClean="0"/>
                <a:t> </a:t>
              </a:r>
              <a:r>
                <a:rPr lang="en-AU" sz="800" dirty="0"/>
                <a:t>female</a:t>
              </a:r>
            </a:p>
          </p:txBody>
        </p:sp>
        <p:sp>
          <p:nvSpPr>
            <p:cNvPr id="385" name="TextBox 52"/>
            <p:cNvSpPr txBox="1"/>
            <p:nvPr/>
          </p:nvSpPr>
          <p:spPr>
            <a:xfrm rot="16200000">
              <a:off x="5786194" y="6065355"/>
              <a:ext cx="888741" cy="298399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AU" sz="800" dirty="0" smtClean="0"/>
                <a:t>N-</a:t>
              </a:r>
              <a:r>
                <a:rPr lang="en-AU" sz="800" baseline="0" dirty="0" smtClean="0"/>
                <a:t> </a:t>
              </a:r>
              <a:r>
                <a:rPr lang="en-AU" sz="800" dirty="0"/>
                <a:t>female</a:t>
              </a:r>
            </a:p>
          </p:txBody>
        </p:sp>
        <p:sp>
          <p:nvSpPr>
            <p:cNvPr id="386" name="TextBox 52"/>
            <p:cNvSpPr txBox="1"/>
            <p:nvPr/>
          </p:nvSpPr>
          <p:spPr>
            <a:xfrm rot="16200000">
              <a:off x="6047003" y="5991594"/>
              <a:ext cx="888741" cy="298399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AU" sz="800" dirty="0" smtClean="0"/>
                <a:t>N-</a:t>
              </a:r>
              <a:r>
                <a:rPr lang="en-AU" sz="800" baseline="0" dirty="0" smtClean="0"/>
                <a:t> Male</a:t>
              </a:r>
              <a:endParaRPr lang="en-AU" sz="800" dirty="0"/>
            </a:p>
          </p:txBody>
        </p:sp>
        <p:cxnSp>
          <p:nvCxnSpPr>
            <p:cNvPr id="390" name="Straight Arrow Connector 389"/>
            <p:cNvCxnSpPr/>
            <p:nvPr/>
          </p:nvCxnSpPr>
          <p:spPr>
            <a:xfrm>
              <a:off x="4858976" y="5229200"/>
              <a:ext cx="180562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9" name="Rectangle 5"/>
            <p:cNvSpPr>
              <a:spLocks noChangeArrowheads="1"/>
            </p:cNvSpPr>
            <p:nvPr/>
          </p:nvSpPr>
          <p:spPr bwMode="auto">
            <a:xfrm>
              <a:off x="4585918" y="6058163"/>
              <a:ext cx="274114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PS8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700" dirty="0" smtClean="0">
                  <a:solidFill>
                    <a:srgbClr val="000000"/>
                  </a:solidFill>
                  <a:latin typeface="Calibri" panose="020F0502020204030204" pitchFamily="34" charset="0"/>
                </a:rPr>
                <a:t>Control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700" dirty="0" smtClean="0">
                  <a:solidFill>
                    <a:srgbClr val="000000"/>
                  </a:solidFill>
                  <a:latin typeface="Calibri" panose="020F0502020204030204" pitchFamily="34" charset="0"/>
                </a:rPr>
                <a:t> probe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1" name="Text Box 3481"/>
            <p:cNvSpPr txBox="1">
              <a:spLocks noChangeArrowheads="1"/>
            </p:cNvSpPr>
            <p:nvPr/>
          </p:nvSpPr>
          <p:spPr bwMode="auto">
            <a:xfrm>
              <a:off x="4648164" y="3012381"/>
              <a:ext cx="391454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AU" sz="1400" b="1" dirty="0" smtClean="0"/>
                <a:t>(C)</a:t>
              </a:r>
              <a:endParaRPr lang="en-AU" sz="1400" b="1" dirty="0"/>
            </a:p>
          </p:txBody>
        </p:sp>
        <p:sp>
          <p:nvSpPr>
            <p:cNvPr id="212" name="Rectangle 5"/>
            <p:cNvSpPr>
              <a:spLocks noChangeArrowheads="1"/>
            </p:cNvSpPr>
            <p:nvPr/>
          </p:nvSpPr>
          <p:spPr bwMode="auto">
            <a:xfrm>
              <a:off x="4499992" y="5049470"/>
              <a:ext cx="317384" cy="107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140 CGG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6" name="Rectangle 5"/>
            <p:cNvSpPr>
              <a:spLocks noChangeArrowheads="1"/>
            </p:cNvSpPr>
            <p:nvPr/>
          </p:nvSpPr>
          <p:spPr bwMode="auto">
            <a:xfrm>
              <a:off x="4499992" y="5157772"/>
              <a:ext cx="309380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700" dirty="0" smtClean="0">
                  <a:solidFill>
                    <a:srgbClr val="000000"/>
                  </a:solidFill>
                  <a:latin typeface="Calibri" panose="020F0502020204030204" pitchFamily="34" charset="0"/>
                </a:rPr>
                <a:t>     1.2Kb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700" dirty="0" smtClean="0">
                  <a:solidFill>
                    <a:srgbClr val="000000"/>
                  </a:solidFill>
                  <a:latin typeface="Calibri" panose="020F0502020204030204" pitchFamily="34" charset="0"/>
                </a:rPr>
                <a:t>  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cxnSp>
          <p:nvCxnSpPr>
            <p:cNvPr id="312" name="Straight Connector 311"/>
            <p:cNvCxnSpPr/>
            <p:nvPr/>
          </p:nvCxnSpPr>
          <p:spPr>
            <a:xfrm>
              <a:off x="5046001" y="4176000"/>
              <a:ext cx="1578887" cy="0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3" name="Straight Connector 312"/>
            <p:cNvCxnSpPr/>
            <p:nvPr/>
          </p:nvCxnSpPr>
          <p:spPr>
            <a:xfrm>
              <a:off x="5046030" y="4797152"/>
              <a:ext cx="1578887" cy="0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4" name="Straight Connector 313"/>
            <p:cNvCxnSpPr/>
            <p:nvPr/>
          </p:nvCxnSpPr>
          <p:spPr>
            <a:xfrm>
              <a:off x="5046030" y="4949552"/>
              <a:ext cx="1578887" cy="0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5" name="Straight Connector 314"/>
            <p:cNvCxnSpPr/>
            <p:nvPr/>
          </p:nvCxnSpPr>
          <p:spPr>
            <a:xfrm>
              <a:off x="5040000" y="5085184"/>
              <a:ext cx="1578887" cy="0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6" name="Straight Connector 315"/>
            <p:cNvCxnSpPr/>
            <p:nvPr/>
          </p:nvCxnSpPr>
          <p:spPr>
            <a:xfrm>
              <a:off x="5047200" y="5832000"/>
              <a:ext cx="1578887" cy="0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7" name="Rectangle 5"/>
            <p:cNvSpPr>
              <a:spLocks noChangeArrowheads="1"/>
            </p:cNvSpPr>
            <p:nvPr/>
          </p:nvSpPr>
          <p:spPr bwMode="auto">
            <a:xfrm>
              <a:off x="4335343" y="5230797"/>
              <a:ext cx="752498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lvl="0"/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100 CGG </a:t>
              </a:r>
              <a:r>
                <a:rPr lang="en-US" altLang="en-US" sz="700" dirty="0">
                  <a:solidFill>
                    <a:srgbClr val="000000"/>
                  </a:solidFill>
                  <a:latin typeface="Calibri" panose="020F0502020204030204" pitchFamily="34" charset="0"/>
                </a:rPr>
                <a:t>confirmed</a:t>
              </a:r>
            </a:p>
            <a:p>
              <a:pPr lvl="0"/>
              <a:r>
                <a:rPr lang="en-US" altLang="en-US" sz="700" dirty="0">
                  <a:solidFill>
                    <a:srgbClr val="000000"/>
                  </a:solidFill>
                  <a:latin typeface="Calibri" panose="020F0502020204030204" pitchFamily="34" charset="0"/>
                </a:rPr>
                <a:t> by PCR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en-US" sz="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cxnSp>
          <p:nvCxnSpPr>
            <p:cNvPr id="318" name="Straight Arrow Connector 317"/>
            <p:cNvCxnSpPr/>
            <p:nvPr/>
          </p:nvCxnSpPr>
          <p:spPr>
            <a:xfrm>
              <a:off x="4860032" y="4941168"/>
              <a:ext cx="180562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9" name="Straight Arrow Connector 318"/>
            <p:cNvCxnSpPr/>
            <p:nvPr/>
          </p:nvCxnSpPr>
          <p:spPr>
            <a:xfrm>
              <a:off x="4860032" y="4797152"/>
              <a:ext cx="180562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0" name="Straight Arrow Connector 319"/>
            <p:cNvCxnSpPr/>
            <p:nvPr/>
          </p:nvCxnSpPr>
          <p:spPr>
            <a:xfrm>
              <a:off x="4860032" y="4161600"/>
              <a:ext cx="180562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1" name="Rectangle 5"/>
            <p:cNvSpPr>
              <a:spLocks noChangeArrowheads="1"/>
            </p:cNvSpPr>
            <p:nvPr/>
          </p:nvSpPr>
          <p:spPr bwMode="auto">
            <a:xfrm>
              <a:off x="4499992" y="4881600"/>
              <a:ext cx="317384" cy="107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210 CGG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3" name="Rectangle 5"/>
            <p:cNvSpPr>
              <a:spLocks noChangeArrowheads="1"/>
            </p:cNvSpPr>
            <p:nvPr/>
          </p:nvSpPr>
          <p:spPr bwMode="auto">
            <a:xfrm>
              <a:off x="4572000" y="5481518"/>
              <a:ext cx="317384" cy="107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30 CGG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cxnSp>
        <p:nvCxnSpPr>
          <p:cNvPr id="325" name="Straight Connector 324"/>
          <p:cNvCxnSpPr/>
          <p:nvPr/>
        </p:nvCxnSpPr>
        <p:spPr>
          <a:xfrm>
            <a:off x="3371920" y="5229200"/>
            <a:ext cx="1578887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8" name="Text Box 3481"/>
          <p:cNvSpPr txBox="1">
            <a:spLocks noChangeArrowheads="1"/>
          </p:cNvSpPr>
          <p:nvPr/>
        </p:nvSpPr>
        <p:spPr bwMode="auto">
          <a:xfrm>
            <a:off x="4884088" y="4437112"/>
            <a:ext cx="39993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AU" sz="1400" b="1" dirty="0" smtClean="0"/>
              <a:t>(E)</a:t>
            </a:r>
            <a:endParaRPr lang="en-AU" sz="1400" b="1" dirty="0"/>
          </a:p>
        </p:txBody>
      </p:sp>
      <p:sp>
        <p:nvSpPr>
          <p:cNvPr id="259" name="Right Brace 258"/>
          <p:cNvSpPr/>
          <p:nvPr/>
        </p:nvSpPr>
        <p:spPr>
          <a:xfrm rot="16200000">
            <a:off x="6136955" y="3822667"/>
            <a:ext cx="66969" cy="173798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71" name="TextBox 270"/>
          <p:cNvSpPr txBox="1"/>
          <p:nvPr/>
        </p:nvSpPr>
        <p:spPr>
          <a:xfrm>
            <a:off x="5718180" y="4509120"/>
            <a:ext cx="15512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800" dirty="0" smtClean="0"/>
              <a:t>Control digestion</a:t>
            </a:r>
          </a:p>
          <a:p>
            <a:endParaRPr lang="en-AU" sz="800" dirty="0"/>
          </a:p>
        </p:txBody>
      </p:sp>
      <p:pic>
        <p:nvPicPr>
          <p:cNvPr id="272" name="Picture 27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01446" y="4850240"/>
            <a:ext cx="1748235" cy="524625"/>
          </a:xfrm>
          <a:prstGeom prst="rect">
            <a:avLst/>
          </a:prstGeom>
        </p:spPr>
      </p:pic>
      <p:pic>
        <p:nvPicPr>
          <p:cNvPr id="279" name="Picture 27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289063" y="5467885"/>
            <a:ext cx="1755277" cy="520157"/>
          </a:xfrm>
          <a:prstGeom prst="rect">
            <a:avLst/>
          </a:prstGeom>
        </p:spPr>
      </p:pic>
      <p:pic>
        <p:nvPicPr>
          <p:cNvPr id="281" name="Picture 28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289063" y="6080222"/>
            <a:ext cx="1760618" cy="523055"/>
          </a:xfrm>
          <a:prstGeom prst="rect">
            <a:avLst/>
          </a:prstGeom>
        </p:spPr>
      </p:pic>
      <p:pic>
        <p:nvPicPr>
          <p:cNvPr id="292" name="Picture 29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034231" y="5091113"/>
            <a:ext cx="331043" cy="196381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294" name="Picture 29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568409" y="5089946"/>
            <a:ext cx="409575" cy="18896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95" name="TextBox 294"/>
          <p:cNvSpPr txBox="1"/>
          <p:nvPr/>
        </p:nvSpPr>
        <p:spPr>
          <a:xfrm>
            <a:off x="5292080" y="4815540"/>
            <a:ext cx="6899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b="1" dirty="0" smtClean="0"/>
              <a:t>Blood </a:t>
            </a:r>
            <a:endParaRPr lang="en-AU" sz="1000" b="1" dirty="0"/>
          </a:p>
        </p:txBody>
      </p:sp>
      <p:sp>
        <p:nvSpPr>
          <p:cNvPr id="297" name="TextBox 296"/>
          <p:cNvSpPr txBox="1"/>
          <p:nvPr/>
        </p:nvSpPr>
        <p:spPr>
          <a:xfrm>
            <a:off x="5278379" y="5419836"/>
            <a:ext cx="6899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b="1" dirty="0" smtClean="0"/>
              <a:t>Buccal </a:t>
            </a:r>
            <a:endParaRPr lang="en-AU" sz="1000" b="1" dirty="0"/>
          </a:p>
        </p:txBody>
      </p:sp>
      <p:sp>
        <p:nvSpPr>
          <p:cNvPr id="298" name="TextBox 297"/>
          <p:cNvSpPr txBox="1"/>
          <p:nvPr/>
        </p:nvSpPr>
        <p:spPr>
          <a:xfrm>
            <a:off x="5289063" y="6048122"/>
            <a:ext cx="68997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b="1" dirty="0" smtClean="0"/>
              <a:t>Saliva </a:t>
            </a:r>
            <a:endParaRPr lang="en-AU" sz="1000" b="1" dirty="0"/>
          </a:p>
        </p:txBody>
      </p:sp>
      <p:pic>
        <p:nvPicPr>
          <p:cNvPr id="299" name="Picture 298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865388" y="5755910"/>
            <a:ext cx="465842" cy="160372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00" name="Picture 299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592798" y="5661383"/>
            <a:ext cx="202490" cy="223437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01" name="Picture 300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857697" y="6356067"/>
            <a:ext cx="579585" cy="147352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02" name="Picture 301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636272" y="6243985"/>
            <a:ext cx="161050" cy="278177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303" name="Rectangle 5"/>
          <p:cNvSpPr>
            <a:spLocks noChangeArrowheads="1"/>
          </p:cNvSpPr>
          <p:nvPr/>
        </p:nvSpPr>
        <p:spPr bwMode="auto">
          <a:xfrm>
            <a:off x="6297845" y="6650028"/>
            <a:ext cx="644407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&gt;200 CGG.</a:t>
            </a:r>
            <a:endParaRPr kumimoji="0" lang="en-US" altLang="en-US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304" name="Right Brace 303"/>
          <p:cNvSpPr/>
          <p:nvPr/>
        </p:nvSpPr>
        <p:spPr>
          <a:xfrm rot="16200000" flipH="1" flipV="1">
            <a:off x="6525298" y="6189061"/>
            <a:ext cx="65510" cy="882571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05" name="Rectangle 304"/>
          <p:cNvSpPr/>
          <p:nvPr/>
        </p:nvSpPr>
        <p:spPr>
          <a:xfrm>
            <a:off x="5148063" y="4607672"/>
            <a:ext cx="1973573" cy="3540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AU" sz="600" dirty="0">
                <a:solidFill>
                  <a:schemeClr val="tx1"/>
                </a:solidFill>
              </a:rPr>
              <a:t> </a:t>
            </a:r>
            <a:r>
              <a:rPr lang="en-AU" sz="600" dirty="0" smtClean="0">
                <a:solidFill>
                  <a:schemeClr val="tx1"/>
                </a:solidFill>
              </a:rPr>
              <a:t>200        400          600       800        1000      1200       1460  </a:t>
            </a:r>
            <a:endParaRPr lang="en-AU" sz="600" dirty="0"/>
          </a:p>
        </p:txBody>
      </p:sp>
      <p:grpSp>
        <p:nvGrpSpPr>
          <p:cNvPr id="306" name="Group 305"/>
          <p:cNvGrpSpPr/>
          <p:nvPr/>
        </p:nvGrpSpPr>
        <p:grpSpPr>
          <a:xfrm>
            <a:off x="7109942" y="4509700"/>
            <a:ext cx="2070570" cy="2309605"/>
            <a:chOff x="3030475" y="2387361"/>
            <a:chExt cx="2070570" cy="2309605"/>
          </a:xfrm>
        </p:grpSpPr>
        <p:sp>
          <p:nvSpPr>
            <p:cNvPr id="307" name="TextBox 306"/>
            <p:cNvSpPr txBox="1"/>
            <p:nvPr/>
          </p:nvSpPr>
          <p:spPr>
            <a:xfrm>
              <a:off x="3309020" y="2387361"/>
              <a:ext cx="1792025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800" i="1" dirty="0" err="1" smtClean="0"/>
                <a:t>HpaII</a:t>
              </a:r>
              <a:r>
                <a:rPr lang="en-AU" sz="800" dirty="0" smtClean="0"/>
                <a:t> methylation specific digestion</a:t>
              </a:r>
              <a:endParaRPr lang="en-AU" sz="800" dirty="0"/>
            </a:p>
          </p:txBody>
        </p:sp>
        <p:pic>
          <p:nvPicPr>
            <p:cNvPr id="308" name="Picture 307"/>
            <p:cNvPicPr>
              <a:picLocks noChangeAspect="1"/>
            </p:cNvPicPr>
            <p:nvPr/>
          </p:nvPicPr>
          <p:blipFill>
            <a:blip r:embed="rId14"/>
            <a:stretch>
              <a:fillRect/>
            </a:stretch>
          </p:blipFill>
          <p:spPr>
            <a:xfrm>
              <a:off x="3168351" y="2727901"/>
              <a:ext cx="1803997" cy="524625"/>
            </a:xfrm>
            <a:prstGeom prst="rect">
              <a:avLst/>
            </a:prstGeom>
          </p:spPr>
        </p:pic>
        <p:pic>
          <p:nvPicPr>
            <p:cNvPr id="309" name="Picture 308"/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3172402" y="3357528"/>
              <a:ext cx="1803997" cy="508175"/>
            </a:xfrm>
            <a:prstGeom prst="rect">
              <a:avLst/>
            </a:prstGeom>
          </p:spPr>
        </p:pic>
        <p:pic>
          <p:nvPicPr>
            <p:cNvPr id="310" name="Picture 309"/>
            <p:cNvPicPr>
              <a:picLocks noChangeAspect="1"/>
            </p:cNvPicPr>
            <p:nvPr/>
          </p:nvPicPr>
          <p:blipFill>
            <a:blip r:embed="rId16"/>
            <a:stretch>
              <a:fillRect/>
            </a:stretch>
          </p:blipFill>
          <p:spPr>
            <a:xfrm>
              <a:off x="3177259" y="3957880"/>
              <a:ext cx="1803997" cy="515323"/>
            </a:xfrm>
            <a:prstGeom prst="rect">
              <a:avLst/>
            </a:prstGeom>
          </p:spPr>
        </p:pic>
        <p:sp>
          <p:nvSpPr>
            <p:cNvPr id="311" name="Right Brace 310"/>
            <p:cNvSpPr/>
            <p:nvPr/>
          </p:nvSpPr>
          <p:spPr>
            <a:xfrm rot="16200000">
              <a:off x="4030042" y="1700328"/>
              <a:ext cx="66969" cy="1737984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pic>
          <p:nvPicPr>
            <p:cNvPr id="324" name="Picture 323"/>
            <p:cNvPicPr>
              <a:picLocks noChangeAspect="1"/>
            </p:cNvPicPr>
            <p:nvPr/>
          </p:nvPicPr>
          <p:blipFill>
            <a:blip r:embed="rId17"/>
            <a:stretch>
              <a:fillRect/>
            </a:stretch>
          </p:blipFill>
          <p:spPr>
            <a:xfrm>
              <a:off x="3785934" y="2994298"/>
              <a:ext cx="419100" cy="190500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pic>
          <p:nvPicPr>
            <p:cNvPr id="327" name="Picture 326"/>
            <p:cNvPicPr>
              <a:picLocks noChangeAspect="1"/>
            </p:cNvPicPr>
            <p:nvPr/>
          </p:nvPicPr>
          <p:blipFill>
            <a:blip r:embed="rId18"/>
            <a:stretch>
              <a:fillRect/>
            </a:stretch>
          </p:blipFill>
          <p:spPr>
            <a:xfrm>
              <a:off x="4493453" y="2994298"/>
              <a:ext cx="257175" cy="192384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329" name="TextBox 328"/>
            <p:cNvSpPr txBox="1"/>
            <p:nvPr/>
          </p:nvSpPr>
          <p:spPr>
            <a:xfrm>
              <a:off x="3124914" y="2680742"/>
              <a:ext cx="68997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000" b="1" dirty="0" smtClean="0"/>
                <a:t>Blood</a:t>
              </a:r>
            </a:p>
            <a:p>
              <a:r>
                <a:rPr lang="en-AU" sz="1000" b="1" dirty="0" smtClean="0"/>
                <a:t>65% M. </a:t>
              </a:r>
              <a:endParaRPr lang="en-AU" sz="1000" b="1" dirty="0"/>
            </a:p>
          </p:txBody>
        </p:sp>
        <p:sp>
          <p:nvSpPr>
            <p:cNvPr id="334" name="TextBox 333"/>
            <p:cNvSpPr txBox="1"/>
            <p:nvPr/>
          </p:nvSpPr>
          <p:spPr>
            <a:xfrm>
              <a:off x="3135388" y="3311349"/>
              <a:ext cx="68997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000" b="1" dirty="0" smtClean="0"/>
                <a:t>Buccal </a:t>
              </a:r>
            </a:p>
            <a:p>
              <a:r>
                <a:rPr lang="en-AU" sz="1000" b="1" dirty="0" smtClean="0"/>
                <a:t>94% M.</a:t>
              </a:r>
              <a:endParaRPr lang="en-AU" sz="1000" b="1" dirty="0"/>
            </a:p>
          </p:txBody>
        </p:sp>
        <p:sp>
          <p:nvSpPr>
            <p:cNvPr id="335" name="TextBox 334"/>
            <p:cNvSpPr txBox="1"/>
            <p:nvPr/>
          </p:nvSpPr>
          <p:spPr>
            <a:xfrm>
              <a:off x="3165805" y="3918489"/>
              <a:ext cx="68997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1000" b="1" dirty="0" smtClean="0"/>
                <a:t>Saliva</a:t>
              </a:r>
            </a:p>
            <a:p>
              <a:r>
                <a:rPr lang="en-AU" sz="1000" b="1" dirty="0"/>
                <a:t>5</a:t>
              </a:r>
              <a:r>
                <a:rPr lang="en-AU" sz="1000" b="1" dirty="0" smtClean="0"/>
                <a:t>9% M. </a:t>
              </a:r>
              <a:endParaRPr lang="en-AU" sz="1000" b="1" dirty="0"/>
            </a:p>
          </p:txBody>
        </p:sp>
        <p:pic>
          <p:nvPicPr>
            <p:cNvPr id="336" name="Picture 335"/>
            <p:cNvPicPr>
              <a:picLocks noChangeAspect="1"/>
            </p:cNvPicPr>
            <p:nvPr/>
          </p:nvPicPr>
          <p:blipFill>
            <a:blip r:embed="rId19"/>
            <a:stretch>
              <a:fillRect/>
            </a:stretch>
          </p:blipFill>
          <p:spPr>
            <a:xfrm>
              <a:off x="3735924" y="3625271"/>
              <a:ext cx="495593" cy="152614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pic>
          <p:nvPicPr>
            <p:cNvPr id="337" name="Picture 336"/>
            <p:cNvPicPr>
              <a:picLocks noChangeAspect="1"/>
            </p:cNvPicPr>
            <p:nvPr/>
          </p:nvPicPr>
          <p:blipFill>
            <a:blip r:embed="rId20"/>
            <a:stretch>
              <a:fillRect/>
            </a:stretch>
          </p:blipFill>
          <p:spPr>
            <a:xfrm>
              <a:off x="4509577" y="3582663"/>
              <a:ext cx="199513" cy="206638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pic>
          <p:nvPicPr>
            <p:cNvPr id="338" name="Picture 337"/>
            <p:cNvPicPr>
              <a:picLocks noChangeAspect="1"/>
            </p:cNvPicPr>
            <p:nvPr/>
          </p:nvPicPr>
          <p:blipFill>
            <a:blip r:embed="rId21"/>
            <a:stretch>
              <a:fillRect/>
            </a:stretch>
          </p:blipFill>
          <p:spPr>
            <a:xfrm>
              <a:off x="3746924" y="4217495"/>
              <a:ext cx="552450" cy="149201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pic>
          <p:nvPicPr>
            <p:cNvPr id="339" name="Picture 338"/>
            <p:cNvPicPr>
              <a:picLocks noChangeAspect="1"/>
            </p:cNvPicPr>
            <p:nvPr/>
          </p:nvPicPr>
          <p:blipFill>
            <a:blip r:embed="rId22"/>
            <a:stretch>
              <a:fillRect/>
            </a:stretch>
          </p:blipFill>
          <p:spPr>
            <a:xfrm>
              <a:off x="4533993" y="4128777"/>
              <a:ext cx="175098" cy="280157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340" name="Rectangle 5"/>
            <p:cNvSpPr>
              <a:spLocks noChangeArrowheads="1"/>
            </p:cNvSpPr>
            <p:nvPr/>
          </p:nvSpPr>
          <p:spPr bwMode="auto">
            <a:xfrm>
              <a:off x="3918205" y="2859885"/>
              <a:ext cx="294953" cy="107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74% M.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1" name="Rectangle 5"/>
            <p:cNvSpPr>
              <a:spLocks noChangeArrowheads="1"/>
            </p:cNvSpPr>
            <p:nvPr/>
          </p:nvSpPr>
          <p:spPr bwMode="auto">
            <a:xfrm>
              <a:off x="4452973" y="2861052"/>
              <a:ext cx="294953" cy="107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55% M.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9" name="Rectangle 5"/>
            <p:cNvSpPr>
              <a:spLocks noChangeArrowheads="1"/>
            </p:cNvSpPr>
            <p:nvPr/>
          </p:nvSpPr>
          <p:spPr bwMode="auto">
            <a:xfrm>
              <a:off x="3876909" y="3509124"/>
              <a:ext cx="294953" cy="107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93% M.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0" name="Rectangle 5"/>
            <p:cNvSpPr>
              <a:spLocks noChangeArrowheads="1"/>
            </p:cNvSpPr>
            <p:nvPr/>
          </p:nvSpPr>
          <p:spPr bwMode="auto">
            <a:xfrm>
              <a:off x="4452973" y="3472830"/>
              <a:ext cx="294953" cy="107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94% M.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5" name="Rectangle 5"/>
            <p:cNvSpPr>
              <a:spLocks noChangeArrowheads="1"/>
            </p:cNvSpPr>
            <p:nvPr/>
          </p:nvSpPr>
          <p:spPr bwMode="auto">
            <a:xfrm>
              <a:off x="3872605" y="4096390"/>
              <a:ext cx="294953" cy="107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64% M.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6" name="Rectangle 5"/>
            <p:cNvSpPr>
              <a:spLocks noChangeArrowheads="1"/>
            </p:cNvSpPr>
            <p:nvPr/>
          </p:nvSpPr>
          <p:spPr bwMode="auto">
            <a:xfrm>
              <a:off x="4452973" y="4013180"/>
              <a:ext cx="294953" cy="1077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53% M.</a:t>
              </a:r>
              <a:endPara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7" name="Rectangle 5"/>
            <p:cNvSpPr>
              <a:spLocks noChangeArrowheads="1"/>
            </p:cNvSpPr>
            <p:nvPr/>
          </p:nvSpPr>
          <p:spPr bwMode="auto">
            <a:xfrm>
              <a:off x="4096598" y="4527689"/>
              <a:ext cx="644407" cy="1692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100" b="1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&gt;200 CGG.</a:t>
              </a:r>
              <a:endParaRPr kumimoji="0" lang="en-US" altLang="en-US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358" name="Right Brace 357"/>
            <p:cNvSpPr/>
            <p:nvPr/>
          </p:nvSpPr>
          <p:spPr>
            <a:xfrm rot="16200000" flipH="1" flipV="1">
              <a:off x="4482988" y="4072412"/>
              <a:ext cx="65510" cy="882571"/>
            </a:xfrm>
            <a:prstGeom prst="righ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359" name="Rectangle 358"/>
            <p:cNvSpPr/>
            <p:nvPr/>
          </p:nvSpPr>
          <p:spPr>
            <a:xfrm>
              <a:off x="3030475" y="2482681"/>
              <a:ext cx="1973573" cy="35401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hangingPunct="1">
                <a:defRPr/>
              </a:pPr>
              <a:r>
                <a:rPr lang="en-AU" sz="600" dirty="0">
                  <a:solidFill>
                    <a:schemeClr val="tx1"/>
                  </a:solidFill>
                </a:rPr>
                <a:t> </a:t>
              </a:r>
              <a:r>
                <a:rPr lang="en-AU" sz="600" dirty="0" smtClean="0">
                  <a:solidFill>
                    <a:schemeClr val="tx1"/>
                  </a:solidFill>
                </a:rPr>
                <a:t>200        400          600        800        1000       1200       1460  </a:t>
              </a:r>
              <a:endParaRPr lang="en-AU" sz="600" dirty="0"/>
            </a:p>
          </p:txBody>
        </p:sp>
      </p:grpSp>
      <p:sp>
        <p:nvSpPr>
          <p:cNvPr id="360" name="Rectangle 359"/>
          <p:cNvSpPr/>
          <p:nvPr/>
        </p:nvSpPr>
        <p:spPr>
          <a:xfrm rot="16200000">
            <a:off x="4040203" y="5208990"/>
            <a:ext cx="2027496" cy="3397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AU" sz="1000" dirty="0">
                <a:solidFill>
                  <a:schemeClr val="tx1"/>
                </a:solidFill>
              </a:rPr>
              <a:t>Fluorescence Units (FU)</a:t>
            </a:r>
            <a:endParaRPr lang="en-AU" sz="1000" dirty="0"/>
          </a:p>
        </p:txBody>
      </p:sp>
      <p:grpSp>
        <p:nvGrpSpPr>
          <p:cNvPr id="361" name="Group 360"/>
          <p:cNvGrpSpPr/>
          <p:nvPr/>
        </p:nvGrpSpPr>
        <p:grpSpPr>
          <a:xfrm>
            <a:off x="5042783" y="4690291"/>
            <a:ext cx="547453" cy="816564"/>
            <a:chOff x="7377918" y="1863458"/>
            <a:chExt cx="547453" cy="816564"/>
          </a:xfrm>
        </p:grpSpPr>
        <p:sp>
          <p:nvSpPr>
            <p:cNvPr id="362" name="Rectangle 361"/>
            <p:cNvSpPr/>
            <p:nvPr/>
          </p:nvSpPr>
          <p:spPr>
            <a:xfrm>
              <a:off x="7431088" y="2351410"/>
              <a:ext cx="431800" cy="32861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hangingPunct="1">
                <a:defRPr/>
              </a:pPr>
              <a:r>
                <a:rPr lang="en-AU" sz="600" dirty="0">
                  <a:solidFill>
                    <a:schemeClr val="tx1"/>
                  </a:solidFill>
                </a:rPr>
                <a:t>0.0</a:t>
              </a:r>
              <a:endParaRPr lang="en-AU" sz="600" dirty="0"/>
            </a:p>
          </p:txBody>
        </p:sp>
        <p:sp>
          <p:nvSpPr>
            <p:cNvPr id="363" name="Rectangle 362"/>
            <p:cNvSpPr/>
            <p:nvPr/>
          </p:nvSpPr>
          <p:spPr>
            <a:xfrm>
              <a:off x="7380858" y="2238821"/>
              <a:ext cx="544513" cy="3286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hangingPunct="1">
                <a:defRPr/>
              </a:pPr>
              <a:r>
                <a:rPr lang="en-AU" sz="600" dirty="0" smtClean="0">
                  <a:solidFill>
                    <a:schemeClr val="tx1"/>
                  </a:solidFill>
                </a:rPr>
                <a:t>2000</a:t>
              </a:r>
              <a:endParaRPr lang="en-AU" sz="600" dirty="0"/>
            </a:p>
          </p:txBody>
        </p:sp>
        <p:sp>
          <p:nvSpPr>
            <p:cNvPr id="364" name="Rectangle 363"/>
            <p:cNvSpPr/>
            <p:nvPr/>
          </p:nvSpPr>
          <p:spPr>
            <a:xfrm>
              <a:off x="7377918" y="2110801"/>
              <a:ext cx="431800" cy="32861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hangingPunct="1">
                <a:defRPr/>
              </a:pPr>
              <a:r>
                <a:rPr lang="en-AU" sz="600" dirty="0" smtClean="0">
                  <a:solidFill>
                    <a:schemeClr val="tx1"/>
                  </a:solidFill>
                </a:rPr>
                <a:t>4000</a:t>
              </a:r>
              <a:endParaRPr lang="en-AU" sz="600" dirty="0"/>
            </a:p>
          </p:txBody>
        </p:sp>
        <p:sp>
          <p:nvSpPr>
            <p:cNvPr id="365" name="Rectangle 364"/>
            <p:cNvSpPr/>
            <p:nvPr/>
          </p:nvSpPr>
          <p:spPr>
            <a:xfrm>
              <a:off x="7379447" y="1987382"/>
              <a:ext cx="531813" cy="32861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hangingPunct="1">
                <a:defRPr/>
              </a:pPr>
              <a:r>
                <a:rPr lang="en-AU" sz="600" dirty="0" smtClean="0">
                  <a:solidFill>
                    <a:schemeClr val="tx1"/>
                  </a:solidFill>
                </a:rPr>
                <a:t>6000</a:t>
              </a:r>
              <a:endParaRPr lang="en-AU" sz="600" dirty="0"/>
            </a:p>
          </p:txBody>
        </p:sp>
        <p:sp>
          <p:nvSpPr>
            <p:cNvPr id="366" name="Rectangle 365"/>
            <p:cNvSpPr/>
            <p:nvPr/>
          </p:nvSpPr>
          <p:spPr>
            <a:xfrm>
              <a:off x="7379506" y="1863458"/>
              <a:ext cx="431800" cy="32861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hangingPunct="1">
                <a:defRPr/>
              </a:pPr>
              <a:r>
                <a:rPr lang="en-AU" sz="600" dirty="0" smtClean="0">
                  <a:solidFill>
                    <a:schemeClr val="tx1"/>
                  </a:solidFill>
                </a:rPr>
                <a:t>8000</a:t>
              </a:r>
              <a:endParaRPr lang="en-AU" sz="600" dirty="0"/>
            </a:p>
          </p:txBody>
        </p:sp>
      </p:grpSp>
      <p:sp>
        <p:nvSpPr>
          <p:cNvPr id="369" name="Rectangle 368"/>
          <p:cNvSpPr/>
          <p:nvPr/>
        </p:nvSpPr>
        <p:spPr>
          <a:xfrm>
            <a:off x="4784735" y="4639844"/>
            <a:ext cx="533400" cy="3270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endParaRPr lang="en-AU" sz="600" dirty="0"/>
          </a:p>
        </p:txBody>
      </p:sp>
      <p:grpSp>
        <p:nvGrpSpPr>
          <p:cNvPr id="371" name="Group 370"/>
          <p:cNvGrpSpPr/>
          <p:nvPr/>
        </p:nvGrpSpPr>
        <p:grpSpPr>
          <a:xfrm>
            <a:off x="6985926" y="4687243"/>
            <a:ext cx="553167" cy="837960"/>
            <a:chOff x="7372204" y="1878782"/>
            <a:chExt cx="553167" cy="819177"/>
          </a:xfrm>
        </p:grpSpPr>
        <p:sp>
          <p:nvSpPr>
            <p:cNvPr id="387" name="Rectangle 386"/>
            <p:cNvSpPr/>
            <p:nvPr/>
          </p:nvSpPr>
          <p:spPr>
            <a:xfrm>
              <a:off x="7430779" y="2369347"/>
              <a:ext cx="431800" cy="32861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hangingPunct="1">
                <a:defRPr/>
              </a:pPr>
              <a:r>
                <a:rPr lang="en-AU" sz="600" dirty="0">
                  <a:solidFill>
                    <a:schemeClr val="tx1"/>
                  </a:solidFill>
                </a:rPr>
                <a:t>0.0</a:t>
              </a:r>
              <a:endParaRPr lang="en-AU" sz="600" dirty="0"/>
            </a:p>
          </p:txBody>
        </p:sp>
        <p:sp>
          <p:nvSpPr>
            <p:cNvPr id="395" name="Rectangle 394"/>
            <p:cNvSpPr/>
            <p:nvPr/>
          </p:nvSpPr>
          <p:spPr>
            <a:xfrm>
              <a:off x="7380858" y="2254108"/>
              <a:ext cx="544513" cy="3286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hangingPunct="1">
                <a:defRPr/>
              </a:pPr>
              <a:r>
                <a:rPr lang="en-AU" sz="600" dirty="0" smtClean="0">
                  <a:solidFill>
                    <a:schemeClr val="tx1"/>
                  </a:solidFill>
                </a:rPr>
                <a:t>2000</a:t>
              </a:r>
              <a:endParaRPr lang="en-AU" sz="600" dirty="0"/>
            </a:p>
          </p:txBody>
        </p:sp>
        <p:sp>
          <p:nvSpPr>
            <p:cNvPr id="397" name="Rectangle 396"/>
            <p:cNvSpPr/>
            <p:nvPr/>
          </p:nvSpPr>
          <p:spPr>
            <a:xfrm>
              <a:off x="7372204" y="2120874"/>
              <a:ext cx="431800" cy="32861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hangingPunct="1">
                <a:defRPr/>
              </a:pPr>
              <a:r>
                <a:rPr lang="en-AU" sz="600" dirty="0" smtClean="0">
                  <a:solidFill>
                    <a:schemeClr val="tx1"/>
                  </a:solidFill>
                </a:rPr>
                <a:t>4000</a:t>
              </a:r>
              <a:endParaRPr lang="en-AU" sz="600" dirty="0"/>
            </a:p>
          </p:txBody>
        </p:sp>
        <p:sp>
          <p:nvSpPr>
            <p:cNvPr id="398" name="Rectangle 397"/>
            <p:cNvSpPr/>
            <p:nvPr/>
          </p:nvSpPr>
          <p:spPr>
            <a:xfrm>
              <a:off x="7374585" y="1997180"/>
              <a:ext cx="531813" cy="32861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hangingPunct="1">
                <a:defRPr/>
              </a:pPr>
              <a:r>
                <a:rPr lang="en-AU" sz="600" dirty="0" smtClean="0">
                  <a:solidFill>
                    <a:schemeClr val="tx1"/>
                  </a:solidFill>
                </a:rPr>
                <a:t>6000</a:t>
              </a:r>
              <a:endParaRPr lang="en-AU" sz="600" dirty="0"/>
            </a:p>
          </p:txBody>
        </p:sp>
        <p:sp>
          <p:nvSpPr>
            <p:cNvPr id="415" name="Rectangle 414"/>
            <p:cNvSpPr/>
            <p:nvPr/>
          </p:nvSpPr>
          <p:spPr>
            <a:xfrm>
              <a:off x="7380193" y="1878782"/>
              <a:ext cx="431800" cy="32861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hangingPunct="1">
                <a:defRPr/>
              </a:pPr>
              <a:r>
                <a:rPr lang="en-AU" sz="600" dirty="0" smtClean="0">
                  <a:solidFill>
                    <a:schemeClr val="tx1"/>
                  </a:solidFill>
                </a:rPr>
                <a:t>8000</a:t>
              </a:r>
              <a:endParaRPr lang="en-AU" sz="600" dirty="0"/>
            </a:p>
          </p:txBody>
        </p:sp>
      </p:grpSp>
      <p:grpSp>
        <p:nvGrpSpPr>
          <p:cNvPr id="416" name="Group 415"/>
          <p:cNvGrpSpPr/>
          <p:nvPr/>
        </p:nvGrpSpPr>
        <p:grpSpPr>
          <a:xfrm>
            <a:off x="5034001" y="5316159"/>
            <a:ext cx="547453" cy="819612"/>
            <a:chOff x="7377918" y="1878782"/>
            <a:chExt cx="547453" cy="801240"/>
          </a:xfrm>
        </p:grpSpPr>
        <p:sp>
          <p:nvSpPr>
            <p:cNvPr id="417" name="Rectangle 416"/>
            <p:cNvSpPr/>
            <p:nvPr/>
          </p:nvSpPr>
          <p:spPr>
            <a:xfrm>
              <a:off x="7431088" y="2351410"/>
              <a:ext cx="431800" cy="32861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hangingPunct="1">
                <a:defRPr/>
              </a:pPr>
              <a:r>
                <a:rPr lang="en-AU" sz="600" dirty="0">
                  <a:solidFill>
                    <a:schemeClr val="tx1"/>
                  </a:solidFill>
                </a:rPr>
                <a:t>0.0</a:t>
              </a:r>
              <a:endParaRPr lang="en-AU" sz="600" dirty="0"/>
            </a:p>
          </p:txBody>
        </p:sp>
        <p:sp>
          <p:nvSpPr>
            <p:cNvPr id="418" name="Rectangle 417"/>
            <p:cNvSpPr/>
            <p:nvPr/>
          </p:nvSpPr>
          <p:spPr>
            <a:xfrm>
              <a:off x="7380858" y="2238821"/>
              <a:ext cx="544513" cy="3286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hangingPunct="1">
                <a:defRPr/>
              </a:pPr>
              <a:r>
                <a:rPr lang="en-AU" sz="600" dirty="0" smtClean="0">
                  <a:solidFill>
                    <a:schemeClr val="tx1"/>
                  </a:solidFill>
                </a:rPr>
                <a:t>2000</a:t>
              </a:r>
              <a:endParaRPr lang="en-AU" sz="600" dirty="0"/>
            </a:p>
          </p:txBody>
        </p:sp>
        <p:sp>
          <p:nvSpPr>
            <p:cNvPr id="419" name="Rectangle 418"/>
            <p:cNvSpPr/>
            <p:nvPr/>
          </p:nvSpPr>
          <p:spPr>
            <a:xfrm>
              <a:off x="7377918" y="2110801"/>
              <a:ext cx="431800" cy="32861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hangingPunct="1">
                <a:defRPr/>
              </a:pPr>
              <a:r>
                <a:rPr lang="en-AU" sz="600" dirty="0" smtClean="0">
                  <a:solidFill>
                    <a:schemeClr val="tx1"/>
                  </a:solidFill>
                </a:rPr>
                <a:t>4000</a:t>
              </a:r>
              <a:endParaRPr lang="en-AU" sz="600" dirty="0"/>
            </a:p>
          </p:txBody>
        </p:sp>
        <p:sp>
          <p:nvSpPr>
            <p:cNvPr id="420" name="Rectangle 419"/>
            <p:cNvSpPr/>
            <p:nvPr/>
          </p:nvSpPr>
          <p:spPr>
            <a:xfrm>
              <a:off x="7379447" y="1987382"/>
              <a:ext cx="531813" cy="32861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hangingPunct="1">
                <a:defRPr/>
              </a:pPr>
              <a:r>
                <a:rPr lang="en-AU" sz="600" dirty="0" smtClean="0">
                  <a:solidFill>
                    <a:schemeClr val="tx1"/>
                  </a:solidFill>
                </a:rPr>
                <a:t>6000</a:t>
              </a:r>
              <a:endParaRPr lang="en-AU" sz="600" dirty="0"/>
            </a:p>
          </p:txBody>
        </p:sp>
        <p:sp>
          <p:nvSpPr>
            <p:cNvPr id="421" name="Rectangle 420"/>
            <p:cNvSpPr/>
            <p:nvPr/>
          </p:nvSpPr>
          <p:spPr>
            <a:xfrm>
              <a:off x="7380193" y="1878782"/>
              <a:ext cx="431800" cy="32861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hangingPunct="1">
                <a:defRPr/>
              </a:pPr>
              <a:r>
                <a:rPr lang="en-AU" sz="600" dirty="0" smtClean="0">
                  <a:solidFill>
                    <a:schemeClr val="tx1"/>
                  </a:solidFill>
                </a:rPr>
                <a:t>8000</a:t>
              </a:r>
              <a:endParaRPr lang="en-AU" sz="600" dirty="0"/>
            </a:p>
          </p:txBody>
        </p:sp>
      </p:grpSp>
      <p:grpSp>
        <p:nvGrpSpPr>
          <p:cNvPr id="422" name="Group 421"/>
          <p:cNvGrpSpPr/>
          <p:nvPr/>
        </p:nvGrpSpPr>
        <p:grpSpPr>
          <a:xfrm>
            <a:off x="5028104" y="5923433"/>
            <a:ext cx="547453" cy="819612"/>
            <a:chOff x="7377918" y="1878782"/>
            <a:chExt cx="547453" cy="801240"/>
          </a:xfrm>
        </p:grpSpPr>
        <p:sp>
          <p:nvSpPr>
            <p:cNvPr id="423" name="Rectangle 422"/>
            <p:cNvSpPr/>
            <p:nvPr/>
          </p:nvSpPr>
          <p:spPr>
            <a:xfrm>
              <a:off x="7431088" y="2351410"/>
              <a:ext cx="431800" cy="32861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hangingPunct="1">
                <a:defRPr/>
              </a:pPr>
              <a:r>
                <a:rPr lang="en-AU" sz="600" dirty="0">
                  <a:solidFill>
                    <a:schemeClr val="tx1"/>
                  </a:solidFill>
                </a:rPr>
                <a:t>0.0</a:t>
              </a:r>
              <a:endParaRPr lang="en-AU" sz="600" dirty="0"/>
            </a:p>
          </p:txBody>
        </p:sp>
        <p:sp>
          <p:nvSpPr>
            <p:cNvPr id="424" name="Rectangle 423"/>
            <p:cNvSpPr/>
            <p:nvPr/>
          </p:nvSpPr>
          <p:spPr>
            <a:xfrm>
              <a:off x="7380858" y="2238821"/>
              <a:ext cx="544513" cy="3286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hangingPunct="1">
                <a:defRPr/>
              </a:pPr>
              <a:r>
                <a:rPr lang="en-AU" sz="600" dirty="0" smtClean="0">
                  <a:solidFill>
                    <a:schemeClr val="tx1"/>
                  </a:solidFill>
                </a:rPr>
                <a:t>2000</a:t>
              </a:r>
              <a:endParaRPr lang="en-AU" sz="600" dirty="0"/>
            </a:p>
          </p:txBody>
        </p:sp>
        <p:sp>
          <p:nvSpPr>
            <p:cNvPr id="425" name="Rectangle 424"/>
            <p:cNvSpPr/>
            <p:nvPr/>
          </p:nvSpPr>
          <p:spPr>
            <a:xfrm>
              <a:off x="7377918" y="2110801"/>
              <a:ext cx="431800" cy="32861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hangingPunct="1">
                <a:defRPr/>
              </a:pPr>
              <a:r>
                <a:rPr lang="en-AU" sz="600" dirty="0" smtClean="0">
                  <a:solidFill>
                    <a:schemeClr val="tx1"/>
                  </a:solidFill>
                </a:rPr>
                <a:t>4000</a:t>
              </a:r>
              <a:endParaRPr lang="en-AU" sz="600" dirty="0"/>
            </a:p>
          </p:txBody>
        </p:sp>
        <p:sp>
          <p:nvSpPr>
            <p:cNvPr id="426" name="Rectangle 425"/>
            <p:cNvSpPr/>
            <p:nvPr/>
          </p:nvSpPr>
          <p:spPr>
            <a:xfrm>
              <a:off x="7379447" y="1987382"/>
              <a:ext cx="531813" cy="32861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hangingPunct="1">
                <a:defRPr/>
              </a:pPr>
              <a:r>
                <a:rPr lang="en-AU" sz="600" dirty="0" smtClean="0">
                  <a:solidFill>
                    <a:schemeClr val="tx1"/>
                  </a:solidFill>
                </a:rPr>
                <a:t>6000</a:t>
              </a:r>
              <a:endParaRPr lang="en-AU" sz="600" dirty="0"/>
            </a:p>
          </p:txBody>
        </p:sp>
        <p:sp>
          <p:nvSpPr>
            <p:cNvPr id="427" name="Rectangle 426"/>
            <p:cNvSpPr/>
            <p:nvPr/>
          </p:nvSpPr>
          <p:spPr>
            <a:xfrm>
              <a:off x="7380193" y="1878782"/>
              <a:ext cx="431800" cy="32861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hangingPunct="1">
                <a:defRPr/>
              </a:pPr>
              <a:r>
                <a:rPr lang="en-AU" sz="600" dirty="0" smtClean="0">
                  <a:solidFill>
                    <a:schemeClr val="tx1"/>
                  </a:solidFill>
                </a:rPr>
                <a:t>8000</a:t>
              </a:r>
              <a:endParaRPr lang="en-AU" sz="600" dirty="0"/>
            </a:p>
          </p:txBody>
        </p:sp>
      </p:grpSp>
      <p:grpSp>
        <p:nvGrpSpPr>
          <p:cNvPr id="428" name="Group 427"/>
          <p:cNvGrpSpPr/>
          <p:nvPr/>
        </p:nvGrpSpPr>
        <p:grpSpPr>
          <a:xfrm>
            <a:off x="6983914" y="5321487"/>
            <a:ext cx="544513" cy="814153"/>
            <a:chOff x="7371662" y="1878782"/>
            <a:chExt cx="544513" cy="795904"/>
          </a:xfrm>
        </p:grpSpPr>
        <p:sp>
          <p:nvSpPr>
            <p:cNvPr id="429" name="Rectangle 428"/>
            <p:cNvSpPr/>
            <p:nvPr/>
          </p:nvSpPr>
          <p:spPr>
            <a:xfrm>
              <a:off x="7432088" y="2346074"/>
              <a:ext cx="431800" cy="32861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hangingPunct="1">
                <a:defRPr/>
              </a:pPr>
              <a:r>
                <a:rPr lang="en-AU" sz="600" dirty="0">
                  <a:solidFill>
                    <a:schemeClr val="tx1"/>
                  </a:solidFill>
                </a:rPr>
                <a:t>0.0</a:t>
              </a:r>
              <a:endParaRPr lang="en-AU" sz="600" dirty="0"/>
            </a:p>
          </p:txBody>
        </p:sp>
        <p:sp>
          <p:nvSpPr>
            <p:cNvPr id="430" name="Rectangle 429"/>
            <p:cNvSpPr/>
            <p:nvPr/>
          </p:nvSpPr>
          <p:spPr>
            <a:xfrm>
              <a:off x="7371662" y="2231001"/>
              <a:ext cx="544513" cy="3286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hangingPunct="1">
                <a:defRPr/>
              </a:pPr>
              <a:r>
                <a:rPr lang="en-AU" sz="600" dirty="0" smtClean="0">
                  <a:solidFill>
                    <a:schemeClr val="tx1"/>
                  </a:solidFill>
                </a:rPr>
                <a:t>2000</a:t>
              </a:r>
              <a:endParaRPr lang="en-AU" sz="600" dirty="0"/>
            </a:p>
          </p:txBody>
        </p:sp>
        <p:sp>
          <p:nvSpPr>
            <p:cNvPr id="431" name="Rectangle 430"/>
            <p:cNvSpPr/>
            <p:nvPr/>
          </p:nvSpPr>
          <p:spPr>
            <a:xfrm>
              <a:off x="7372204" y="2120874"/>
              <a:ext cx="431800" cy="32861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hangingPunct="1">
                <a:defRPr/>
              </a:pPr>
              <a:r>
                <a:rPr lang="en-AU" sz="600" dirty="0" smtClean="0">
                  <a:solidFill>
                    <a:schemeClr val="tx1"/>
                  </a:solidFill>
                </a:rPr>
                <a:t>4000</a:t>
              </a:r>
              <a:endParaRPr lang="en-AU" sz="600" dirty="0"/>
            </a:p>
          </p:txBody>
        </p:sp>
        <p:sp>
          <p:nvSpPr>
            <p:cNvPr id="432" name="Rectangle 431"/>
            <p:cNvSpPr/>
            <p:nvPr/>
          </p:nvSpPr>
          <p:spPr>
            <a:xfrm>
              <a:off x="7374585" y="1997180"/>
              <a:ext cx="531813" cy="32861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hangingPunct="1">
                <a:defRPr/>
              </a:pPr>
              <a:r>
                <a:rPr lang="en-AU" sz="600" dirty="0" smtClean="0">
                  <a:solidFill>
                    <a:schemeClr val="tx1"/>
                  </a:solidFill>
                </a:rPr>
                <a:t>6000</a:t>
              </a:r>
              <a:endParaRPr lang="en-AU" sz="600" dirty="0"/>
            </a:p>
          </p:txBody>
        </p:sp>
        <p:sp>
          <p:nvSpPr>
            <p:cNvPr id="433" name="Rectangle 432"/>
            <p:cNvSpPr/>
            <p:nvPr/>
          </p:nvSpPr>
          <p:spPr>
            <a:xfrm>
              <a:off x="7380193" y="1878782"/>
              <a:ext cx="431800" cy="32861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hangingPunct="1">
                <a:defRPr/>
              </a:pPr>
              <a:r>
                <a:rPr lang="en-AU" sz="600" dirty="0" smtClean="0">
                  <a:solidFill>
                    <a:schemeClr val="tx1"/>
                  </a:solidFill>
                </a:rPr>
                <a:t>8000</a:t>
              </a:r>
              <a:endParaRPr lang="en-AU" sz="600" dirty="0"/>
            </a:p>
          </p:txBody>
        </p:sp>
      </p:grpSp>
      <p:grpSp>
        <p:nvGrpSpPr>
          <p:cNvPr id="434" name="Group 433"/>
          <p:cNvGrpSpPr/>
          <p:nvPr/>
        </p:nvGrpSpPr>
        <p:grpSpPr>
          <a:xfrm>
            <a:off x="6992445" y="5921138"/>
            <a:ext cx="544513" cy="810179"/>
            <a:chOff x="7370640" y="1869334"/>
            <a:chExt cx="544513" cy="792019"/>
          </a:xfrm>
        </p:grpSpPr>
        <p:sp>
          <p:nvSpPr>
            <p:cNvPr id="435" name="Rectangle 434"/>
            <p:cNvSpPr/>
            <p:nvPr/>
          </p:nvSpPr>
          <p:spPr>
            <a:xfrm>
              <a:off x="7431494" y="2332741"/>
              <a:ext cx="431800" cy="32861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hangingPunct="1">
                <a:defRPr/>
              </a:pPr>
              <a:r>
                <a:rPr lang="en-AU" sz="600" dirty="0">
                  <a:solidFill>
                    <a:schemeClr val="tx1"/>
                  </a:solidFill>
                </a:rPr>
                <a:t>0.0</a:t>
              </a:r>
              <a:endParaRPr lang="en-AU" sz="600" dirty="0"/>
            </a:p>
          </p:txBody>
        </p:sp>
        <p:sp>
          <p:nvSpPr>
            <p:cNvPr id="436" name="Rectangle 435"/>
            <p:cNvSpPr/>
            <p:nvPr/>
          </p:nvSpPr>
          <p:spPr>
            <a:xfrm>
              <a:off x="7370640" y="2222382"/>
              <a:ext cx="544513" cy="328613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hangingPunct="1">
                <a:defRPr/>
              </a:pPr>
              <a:r>
                <a:rPr lang="en-AU" sz="600" dirty="0" smtClean="0">
                  <a:solidFill>
                    <a:schemeClr val="tx1"/>
                  </a:solidFill>
                </a:rPr>
                <a:t>2000</a:t>
              </a:r>
              <a:endParaRPr lang="en-AU" sz="600" dirty="0"/>
            </a:p>
          </p:txBody>
        </p:sp>
        <p:sp>
          <p:nvSpPr>
            <p:cNvPr id="437" name="Rectangle 436"/>
            <p:cNvSpPr/>
            <p:nvPr/>
          </p:nvSpPr>
          <p:spPr>
            <a:xfrm>
              <a:off x="7375363" y="2107892"/>
              <a:ext cx="431800" cy="32861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hangingPunct="1">
                <a:defRPr/>
              </a:pPr>
              <a:r>
                <a:rPr lang="en-AU" sz="600" dirty="0" smtClean="0">
                  <a:solidFill>
                    <a:schemeClr val="tx1"/>
                  </a:solidFill>
                </a:rPr>
                <a:t>4000</a:t>
              </a:r>
              <a:endParaRPr lang="en-AU" sz="600" dirty="0"/>
            </a:p>
          </p:txBody>
        </p:sp>
        <p:sp>
          <p:nvSpPr>
            <p:cNvPr id="438" name="Rectangle 437"/>
            <p:cNvSpPr/>
            <p:nvPr/>
          </p:nvSpPr>
          <p:spPr>
            <a:xfrm>
              <a:off x="7374809" y="1991868"/>
              <a:ext cx="531813" cy="32861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hangingPunct="1">
                <a:defRPr/>
              </a:pPr>
              <a:r>
                <a:rPr lang="en-AU" sz="600" dirty="0" smtClean="0">
                  <a:solidFill>
                    <a:schemeClr val="tx1"/>
                  </a:solidFill>
                </a:rPr>
                <a:t>6000</a:t>
              </a:r>
              <a:endParaRPr lang="en-AU" sz="600" dirty="0"/>
            </a:p>
          </p:txBody>
        </p:sp>
        <p:sp>
          <p:nvSpPr>
            <p:cNvPr id="439" name="Rectangle 438"/>
            <p:cNvSpPr/>
            <p:nvPr/>
          </p:nvSpPr>
          <p:spPr>
            <a:xfrm>
              <a:off x="7375363" y="1869334"/>
              <a:ext cx="431800" cy="32861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eaLnBrk="1" hangingPunct="1">
                <a:defRPr/>
              </a:pPr>
              <a:r>
                <a:rPr lang="en-AU" sz="600" dirty="0" smtClean="0">
                  <a:solidFill>
                    <a:schemeClr val="tx1"/>
                  </a:solidFill>
                </a:rPr>
                <a:t>8000</a:t>
              </a:r>
              <a:endParaRPr lang="en-AU" sz="600" dirty="0"/>
            </a:p>
          </p:txBody>
        </p:sp>
      </p:grpSp>
      <p:sp>
        <p:nvSpPr>
          <p:cNvPr id="440" name="Rectangle 199"/>
          <p:cNvSpPr>
            <a:spLocks noChangeArrowheads="1"/>
          </p:cNvSpPr>
          <p:nvPr/>
        </p:nvSpPr>
        <p:spPr bwMode="auto">
          <a:xfrm>
            <a:off x="609555" y="3326795"/>
            <a:ext cx="145185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AU" sz="1000" b="1" dirty="0" smtClean="0">
                <a:latin typeface="Calibri" pitchFamily="34" charset="0"/>
              </a:rPr>
              <a:t>1      2      3     4      5      6   </a:t>
            </a:r>
            <a:endParaRPr lang="en-AU" sz="1000" dirty="0"/>
          </a:p>
        </p:txBody>
      </p:sp>
      <p:sp>
        <p:nvSpPr>
          <p:cNvPr id="345" name="Rectangle 199"/>
          <p:cNvSpPr>
            <a:spLocks noChangeArrowheads="1"/>
          </p:cNvSpPr>
          <p:nvPr/>
        </p:nvSpPr>
        <p:spPr bwMode="auto">
          <a:xfrm>
            <a:off x="3336173" y="3284984"/>
            <a:ext cx="1625639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AU" sz="1000" b="1" dirty="0" smtClean="0">
                <a:latin typeface="Calibri" pitchFamily="34" charset="0"/>
              </a:rPr>
              <a:t>1      2       3       4      5    6    7   </a:t>
            </a:r>
            <a:endParaRPr lang="en-AU" sz="1000" dirty="0"/>
          </a:p>
        </p:txBody>
      </p:sp>
      <p:grpSp>
        <p:nvGrpSpPr>
          <p:cNvPr id="347" name="Group 346"/>
          <p:cNvGrpSpPr/>
          <p:nvPr/>
        </p:nvGrpSpPr>
        <p:grpSpPr>
          <a:xfrm>
            <a:off x="5294899" y="3314261"/>
            <a:ext cx="3698519" cy="1126732"/>
            <a:chOff x="3470339" y="1836085"/>
            <a:chExt cx="5162550" cy="4781550"/>
          </a:xfrm>
        </p:grpSpPr>
        <p:grpSp>
          <p:nvGrpSpPr>
            <p:cNvPr id="348" name="Group 347"/>
            <p:cNvGrpSpPr/>
            <p:nvPr/>
          </p:nvGrpSpPr>
          <p:grpSpPr>
            <a:xfrm>
              <a:off x="3470339" y="1836085"/>
              <a:ext cx="5162550" cy="4781550"/>
              <a:chOff x="3818472" y="1644617"/>
              <a:chExt cx="5162550" cy="4781550"/>
            </a:xfrm>
          </p:grpSpPr>
          <p:pic>
            <p:nvPicPr>
              <p:cNvPr id="372" name="Picture 371"/>
              <p:cNvPicPr>
                <a:picLocks noChangeAspect="1"/>
              </p:cNvPicPr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3818472" y="1644617"/>
                <a:ext cx="3438525" cy="4781550"/>
              </a:xfrm>
              <a:prstGeom prst="rect">
                <a:avLst/>
              </a:prstGeom>
            </p:spPr>
          </p:pic>
          <p:pic>
            <p:nvPicPr>
              <p:cNvPr id="388" name="Picture 387"/>
              <p:cNvPicPr>
                <a:picLocks noChangeAspect="1"/>
              </p:cNvPicPr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7256997" y="1654142"/>
                <a:ext cx="1724025" cy="4772025"/>
              </a:xfrm>
              <a:prstGeom prst="rect">
                <a:avLst/>
              </a:prstGeom>
            </p:spPr>
          </p:pic>
        </p:grpSp>
        <p:sp>
          <p:nvSpPr>
            <p:cNvPr id="354" name="Rectangle 353"/>
            <p:cNvSpPr/>
            <p:nvPr/>
          </p:nvSpPr>
          <p:spPr>
            <a:xfrm>
              <a:off x="3483811" y="1840040"/>
              <a:ext cx="5127537" cy="4777595"/>
            </a:xfrm>
            <a:prstGeom prst="rect">
              <a:avLst/>
            </a:prstGeom>
            <a:noFill/>
            <a:ln w="3175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sz="1350"/>
            </a:p>
          </p:txBody>
        </p:sp>
      </p:grpSp>
      <p:sp>
        <p:nvSpPr>
          <p:cNvPr id="389" name="Right Brace 388"/>
          <p:cNvSpPr/>
          <p:nvPr/>
        </p:nvSpPr>
        <p:spPr>
          <a:xfrm rot="16200000">
            <a:off x="6348554" y="2509570"/>
            <a:ext cx="60802" cy="146761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91" name="Right Brace 390"/>
          <p:cNvSpPr/>
          <p:nvPr/>
        </p:nvSpPr>
        <p:spPr>
          <a:xfrm rot="16200000">
            <a:off x="7870514" y="2509570"/>
            <a:ext cx="60802" cy="146761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92" name="TextBox 391"/>
          <p:cNvSpPr txBox="1"/>
          <p:nvPr/>
        </p:nvSpPr>
        <p:spPr>
          <a:xfrm>
            <a:off x="6158995" y="3068960"/>
            <a:ext cx="4770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800" b="1" dirty="0" smtClean="0"/>
              <a:t>FREE1</a:t>
            </a:r>
          </a:p>
          <a:p>
            <a:endParaRPr lang="en-AU" sz="800" b="1" dirty="0"/>
          </a:p>
        </p:txBody>
      </p:sp>
      <p:sp>
        <p:nvSpPr>
          <p:cNvPr id="393" name="TextBox 392"/>
          <p:cNvSpPr txBox="1"/>
          <p:nvPr/>
        </p:nvSpPr>
        <p:spPr>
          <a:xfrm>
            <a:off x="7698189" y="3068960"/>
            <a:ext cx="4770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800" b="1" dirty="0" smtClean="0"/>
              <a:t>FREE2</a:t>
            </a:r>
          </a:p>
          <a:p>
            <a:endParaRPr lang="en-AU" sz="800" b="1" dirty="0"/>
          </a:p>
        </p:txBody>
      </p:sp>
      <p:grpSp>
        <p:nvGrpSpPr>
          <p:cNvPr id="394" name="Group 393"/>
          <p:cNvGrpSpPr/>
          <p:nvPr/>
        </p:nvGrpSpPr>
        <p:grpSpPr>
          <a:xfrm>
            <a:off x="5580112" y="3087178"/>
            <a:ext cx="3456384" cy="777029"/>
            <a:chOff x="5452806" y="4941168"/>
            <a:chExt cx="3456384" cy="1032758"/>
          </a:xfrm>
        </p:grpSpPr>
        <p:sp>
          <p:nvSpPr>
            <p:cNvPr id="396" name="TextBox 395"/>
            <p:cNvSpPr txBox="1"/>
            <p:nvPr/>
          </p:nvSpPr>
          <p:spPr>
            <a:xfrm rot="16200000">
              <a:off x="5198394" y="5430266"/>
              <a:ext cx="724268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800" dirty="0" smtClean="0"/>
                <a:t>Case’s blood</a:t>
              </a:r>
              <a:endParaRPr lang="en-AU" sz="800" dirty="0"/>
            </a:p>
          </p:txBody>
        </p:sp>
        <p:sp>
          <p:nvSpPr>
            <p:cNvPr id="403" name="TextBox 52"/>
            <p:cNvSpPr txBox="1"/>
            <p:nvPr/>
          </p:nvSpPr>
          <p:spPr>
            <a:xfrm rot="16200000">
              <a:off x="6155380" y="5380356"/>
              <a:ext cx="888741" cy="298399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AU" sz="800" dirty="0" smtClean="0"/>
                <a:t>N-</a:t>
              </a:r>
              <a:r>
                <a:rPr lang="en-AU" sz="800" baseline="0" dirty="0" smtClean="0"/>
                <a:t> Male 1</a:t>
              </a:r>
              <a:endParaRPr lang="en-AU" sz="800" dirty="0"/>
            </a:p>
          </p:txBody>
        </p:sp>
        <p:sp>
          <p:nvSpPr>
            <p:cNvPr id="408" name="TextBox 52"/>
            <p:cNvSpPr txBox="1"/>
            <p:nvPr/>
          </p:nvSpPr>
          <p:spPr>
            <a:xfrm rot="16200000">
              <a:off x="6443412" y="5380356"/>
              <a:ext cx="888741" cy="298399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AU" sz="800" dirty="0" smtClean="0"/>
                <a:t>N-</a:t>
              </a:r>
              <a:r>
                <a:rPr lang="en-AU" sz="800" baseline="0" dirty="0" smtClean="0"/>
                <a:t> Male 2</a:t>
              </a:r>
              <a:endParaRPr lang="en-AU" sz="800" dirty="0"/>
            </a:p>
          </p:txBody>
        </p:sp>
        <p:sp>
          <p:nvSpPr>
            <p:cNvPr id="409" name="TextBox 408"/>
            <p:cNvSpPr txBox="1"/>
            <p:nvPr/>
          </p:nvSpPr>
          <p:spPr>
            <a:xfrm rot="16200000">
              <a:off x="5569466" y="5350050"/>
              <a:ext cx="72426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800" dirty="0" smtClean="0"/>
                <a:t>Case’s buccal</a:t>
              </a:r>
              <a:endParaRPr lang="en-AU" sz="800" dirty="0"/>
            </a:p>
          </p:txBody>
        </p:sp>
        <p:sp>
          <p:nvSpPr>
            <p:cNvPr id="410" name="TextBox 409"/>
            <p:cNvSpPr txBox="1"/>
            <p:nvPr/>
          </p:nvSpPr>
          <p:spPr>
            <a:xfrm rot="16200000">
              <a:off x="5847045" y="5411605"/>
              <a:ext cx="724269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800" dirty="0" smtClean="0"/>
                <a:t>Case’s </a:t>
              </a:r>
              <a:r>
                <a:rPr lang="en-AU" sz="800" dirty="0" err="1" smtClean="0"/>
                <a:t>salival</a:t>
              </a:r>
              <a:endParaRPr lang="en-AU" sz="800" dirty="0"/>
            </a:p>
          </p:txBody>
        </p:sp>
        <p:sp>
          <p:nvSpPr>
            <p:cNvPr id="411" name="TextBox 410"/>
            <p:cNvSpPr txBox="1"/>
            <p:nvPr/>
          </p:nvSpPr>
          <p:spPr>
            <a:xfrm rot="16200000">
              <a:off x="6783149" y="5430266"/>
              <a:ext cx="724269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800" dirty="0" smtClean="0"/>
                <a:t>Case’s blood</a:t>
              </a:r>
              <a:endParaRPr lang="en-AU" sz="800" dirty="0"/>
            </a:p>
          </p:txBody>
        </p:sp>
        <p:sp>
          <p:nvSpPr>
            <p:cNvPr id="412" name="TextBox 52"/>
            <p:cNvSpPr txBox="1"/>
            <p:nvPr/>
          </p:nvSpPr>
          <p:spPr>
            <a:xfrm rot="16200000">
              <a:off x="7739556" y="5380356"/>
              <a:ext cx="888741" cy="298399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AU" sz="800" dirty="0" smtClean="0"/>
                <a:t>N-</a:t>
              </a:r>
              <a:r>
                <a:rPr lang="en-AU" sz="800" baseline="0" dirty="0" smtClean="0"/>
                <a:t> Male 1</a:t>
              </a:r>
              <a:endParaRPr lang="en-AU" sz="800" dirty="0"/>
            </a:p>
          </p:txBody>
        </p:sp>
        <p:sp>
          <p:nvSpPr>
            <p:cNvPr id="413" name="TextBox 52"/>
            <p:cNvSpPr txBox="1"/>
            <p:nvPr/>
          </p:nvSpPr>
          <p:spPr>
            <a:xfrm rot="16200000">
              <a:off x="8027588" y="5380356"/>
              <a:ext cx="888741" cy="298399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AU" sz="800" dirty="0" smtClean="0"/>
                <a:t>N-</a:t>
              </a:r>
              <a:r>
                <a:rPr lang="en-AU" sz="800" baseline="0" dirty="0" smtClean="0"/>
                <a:t> Male 2</a:t>
              </a:r>
              <a:endParaRPr lang="en-AU" sz="800" dirty="0"/>
            </a:p>
          </p:txBody>
        </p:sp>
        <p:sp>
          <p:nvSpPr>
            <p:cNvPr id="414" name="TextBox 413"/>
            <p:cNvSpPr txBox="1"/>
            <p:nvPr/>
          </p:nvSpPr>
          <p:spPr>
            <a:xfrm rot="16200000">
              <a:off x="7132157" y="5350050"/>
              <a:ext cx="72426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800" dirty="0" smtClean="0"/>
                <a:t>Case’s buccal</a:t>
              </a:r>
              <a:endParaRPr lang="en-AU" sz="800" dirty="0"/>
            </a:p>
          </p:txBody>
        </p:sp>
        <p:sp>
          <p:nvSpPr>
            <p:cNvPr id="441" name="TextBox 440"/>
            <p:cNvSpPr txBox="1"/>
            <p:nvPr/>
          </p:nvSpPr>
          <p:spPr>
            <a:xfrm rot="16200000">
              <a:off x="7359213" y="5411605"/>
              <a:ext cx="724269" cy="2154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AU" sz="800" dirty="0" smtClean="0"/>
                <a:t>Case’s </a:t>
              </a:r>
              <a:r>
                <a:rPr lang="en-AU" sz="800" dirty="0" err="1" smtClean="0"/>
                <a:t>salival</a:t>
              </a:r>
              <a:endParaRPr lang="en-AU" sz="800" dirty="0"/>
            </a:p>
          </p:txBody>
        </p:sp>
        <p:sp>
          <p:nvSpPr>
            <p:cNvPr id="442" name="TextBox 52"/>
            <p:cNvSpPr txBox="1"/>
            <p:nvPr/>
          </p:nvSpPr>
          <p:spPr>
            <a:xfrm rot="16200000">
              <a:off x="8315620" y="5236339"/>
              <a:ext cx="888741" cy="298399"/>
            </a:xfrm>
            <a:prstGeom prst="rect">
              <a:avLst/>
            </a:prstGeom>
            <a:noFill/>
            <a:ln w="9525" cmpd="sng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t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AU" sz="800" dirty="0" smtClean="0"/>
                <a:t>Blank</a:t>
              </a:r>
              <a:endParaRPr lang="en-AU" sz="800" dirty="0"/>
            </a:p>
          </p:txBody>
        </p:sp>
      </p:grpSp>
      <p:sp>
        <p:nvSpPr>
          <p:cNvPr id="443" name="Rectangle 442"/>
          <p:cNvSpPr/>
          <p:nvPr/>
        </p:nvSpPr>
        <p:spPr>
          <a:xfrm>
            <a:off x="5048299" y="3996105"/>
            <a:ext cx="531813" cy="328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AU" sz="600" dirty="0" smtClean="0">
                <a:solidFill>
                  <a:schemeClr val="tx1"/>
                </a:solidFill>
              </a:rPr>
              <a:t>250</a:t>
            </a:r>
            <a:endParaRPr lang="en-AU" sz="600" dirty="0"/>
          </a:p>
        </p:txBody>
      </p:sp>
      <p:sp>
        <p:nvSpPr>
          <p:cNvPr id="446" name="Rectangle 445"/>
          <p:cNvSpPr/>
          <p:nvPr/>
        </p:nvSpPr>
        <p:spPr>
          <a:xfrm>
            <a:off x="5048299" y="3924097"/>
            <a:ext cx="531813" cy="328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en-AU" sz="600" dirty="0" smtClean="0">
                <a:solidFill>
                  <a:schemeClr val="tx1"/>
                </a:solidFill>
              </a:rPr>
              <a:t>400</a:t>
            </a:r>
            <a:endParaRPr lang="en-AU" sz="600" dirty="0">
              <a:solidFill>
                <a:schemeClr val="tx1"/>
              </a:solidFill>
            </a:endParaRPr>
          </a:p>
        </p:txBody>
      </p:sp>
      <p:sp>
        <p:nvSpPr>
          <p:cNvPr id="450" name="Rectangle 199"/>
          <p:cNvSpPr>
            <a:spLocks noChangeArrowheads="1"/>
          </p:cNvSpPr>
          <p:nvPr/>
        </p:nvSpPr>
        <p:spPr bwMode="auto">
          <a:xfrm>
            <a:off x="5660643" y="4168017"/>
            <a:ext cx="3346598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AU" sz="1000" b="1" dirty="0" smtClean="0">
                <a:latin typeface="Calibri" pitchFamily="34" charset="0"/>
              </a:rPr>
              <a:t>1         2        3         4        5         6        7        8        9         10     11  </a:t>
            </a:r>
            <a:endParaRPr lang="en-AU" sz="1000" dirty="0"/>
          </a:p>
        </p:txBody>
      </p:sp>
      <p:sp>
        <p:nvSpPr>
          <p:cNvPr id="326" name="Text Box 24"/>
          <p:cNvSpPr txBox="1">
            <a:spLocks noChangeArrowheads="1"/>
          </p:cNvSpPr>
          <p:nvPr/>
        </p:nvSpPr>
        <p:spPr bwMode="auto">
          <a:xfrm>
            <a:off x="2403600" y="116320"/>
            <a:ext cx="564336" cy="214313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AU" sz="800" b="1" dirty="0">
                <a:latin typeface="Times New Roman" pitchFamily="18" charset="0"/>
              </a:rPr>
              <a:t>CGG (n)</a:t>
            </a:r>
          </a:p>
        </p:txBody>
      </p:sp>
      <p:sp>
        <p:nvSpPr>
          <p:cNvPr id="328" name="Text Box 24"/>
          <p:cNvSpPr txBox="1">
            <a:spLocks noChangeArrowheads="1"/>
          </p:cNvSpPr>
          <p:nvPr/>
        </p:nvSpPr>
        <p:spPr bwMode="auto">
          <a:xfrm>
            <a:off x="2101433" y="117212"/>
            <a:ext cx="304366" cy="276999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AU" sz="600" b="1" dirty="0" smtClean="0">
                <a:latin typeface="Times New Roman" pitchFamily="18" charset="0"/>
              </a:rPr>
              <a:t>~80</a:t>
            </a:r>
          </a:p>
          <a:p>
            <a:pPr algn="ctr"/>
            <a:r>
              <a:rPr lang="en-AU" sz="600" b="1" dirty="0" err="1" smtClean="0">
                <a:latin typeface="Times New Roman" pitchFamily="18" charset="0"/>
              </a:rPr>
              <a:t>bp</a:t>
            </a:r>
            <a:endParaRPr lang="en-AU" sz="600" b="1" dirty="0">
              <a:latin typeface="Times New Roman" pitchFamily="18" charset="0"/>
            </a:endParaRPr>
          </a:p>
        </p:txBody>
      </p:sp>
      <p:sp>
        <p:nvSpPr>
          <p:cNvPr id="330" name="Rectangle 329"/>
          <p:cNvSpPr>
            <a:spLocks noChangeArrowheads="1"/>
          </p:cNvSpPr>
          <p:nvPr/>
        </p:nvSpPr>
        <p:spPr bwMode="auto">
          <a:xfrm>
            <a:off x="2195736" y="-51052"/>
            <a:ext cx="1630124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en-AU" sz="800" b="1" dirty="0" smtClean="0"/>
              <a:t>microdeletion</a:t>
            </a:r>
            <a:endParaRPr lang="en-AU" sz="800" dirty="0"/>
          </a:p>
        </p:txBody>
      </p:sp>
      <p:cxnSp>
        <p:nvCxnSpPr>
          <p:cNvPr id="331" name="Straight Arrow Connector 330"/>
          <p:cNvCxnSpPr/>
          <p:nvPr/>
        </p:nvCxnSpPr>
        <p:spPr>
          <a:xfrm flipH="1">
            <a:off x="2087182" y="4221088"/>
            <a:ext cx="180562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2" name="Straight Arrow Connector 331"/>
          <p:cNvCxnSpPr/>
          <p:nvPr/>
        </p:nvCxnSpPr>
        <p:spPr>
          <a:xfrm flipH="1">
            <a:off x="2087182" y="4365104"/>
            <a:ext cx="180562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3" name="Rectangle 5"/>
          <p:cNvSpPr>
            <a:spLocks noChangeArrowheads="1"/>
          </p:cNvSpPr>
          <p:nvPr/>
        </p:nvSpPr>
        <p:spPr bwMode="auto">
          <a:xfrm>
            <a:off x="2249775" y="4058385"/>
            <a:ext cx="36708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7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7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 6.1Kb</a:t>
            </a:r>
            <a:r>
              <a:rPr kumimoji="0" lang="en-US" altLang="en-US" sz="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M.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42" name="Rectangle 5"/>
          <p:cNvSpPr>
            <a:spLocks noChangeArrowheads="1"/>
          </p:cNvSpPr>
          <p:nvPr/>
        </p:nvSpPr>
        <p:spPr bwMode="auto">
          <a:xfrm>
            <a:off x="2267375" y="4220878"/>
            <a:ext cx="34624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7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7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5.2Kb</a:t>
            </a:r>
            <a:r>
              <a:rPr kumimoji="0" lang="en-US" altLang="en-US" sz="7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M.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343" name="Straight Arrow Connector 342"/>
          <p:cNvCxnSpPr/>
          <p:nvPr/>
        </p:nvCxnSpPr>
        <p:spPr>
          <a:xfrm flipH="1">
            <a:off x="3083410" y="2565250"/>
            <a:ext cx="216000" cy="0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4" name="Straight Arrow Connector 343"/>
          <p:cNvCxnSpPr/>
          <p:nvPr/>
        </p:nvCxnSpPr>
        <p:spPr>
          <a:xfrm flipV="1">
            <a:off x="2267744" y="2554501"/>
            <a:ext cx="190391" cy="10632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6" name="Straight Connector 345"/>
          <p:cNvCxnSpPr/>
          <p:nvPr/>
        </p:nvCxnSpPr>
        <p:spPr>
          <a:xfrm>
            <a:off x="1547664" y="5445224"/>
            <a:ext cx="540000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1" name="Straight Connector 450"/>
          <p:cNvCxnSpPr/>
          <p:nvPr/>
        </p:nvCxnSpPr>
        <p:spPr>
          <a:xfrm>
            <a:off x="1547664" y="4797152"/>
            <a:ext cx="540000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2" name="Straight Connector 451"/>
          <p:cNvCxnSpPr/>
          <p:nvPr/>
        </p:nvCxnSpPr>
        <p:spPr>
          <a:xfrm>
            <a:off x="1511720" y="4365104"/>
            <a:ext cx="540000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3" name="Straight Connector 452"/>
          <p:cNvCxnSpPr/>
          <p:nvPr/>
        </p:nvCxnSpPr>
        <p:spPr>
          <a:xfrm>
            <a:off x="1511720" y="4221088"/>
            <a:ext cx="540000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4" name="Straight Connector 453"/>
          <p:cNvCxnSpPr/>
          <p:nvPr/>
        </p:nvCxnSpPr>
        <p:spPr>
          <a:xfrm>
            <a:off x="611560" y="5517232"/>
            <a:ext cx="504000" cy="0"/>
          </a:xfrm>
          <a:prstGeom prst="line">
            <a:avLst/>
          </a:pr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5048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947"/>
          <p:cNvSpPr>
            <a:spLocks noChangeArrowheads="1"/>
          </p:cNvSpPr>
          <p:nvPr/>
        </p:nvSpPr>
        <p:spPr bwMode="auto">
          <a:xfrm>
            <a:off x="8430527" y="633"/>
            <a:ext cx="70083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b="1" dirty="0"/>
              <a:t>Figure </a:t>
            </a:r>
            <a:r>
              <a:rPr lang="en-US" sz="1000" b="1" dirty="0" smtClean="0"/>
              <a:t> 2.</a:t>
            </a:r>
            <a:r>
              <a:rPr lang="en-US" sz="1000" dirty="0" smtClean="0"/>
              <a:t> </a:t>
            </a:r>
            <a:endParaRPr lang="en-AU" sz="100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86397" y="341592"/>
            <a:ext cx="2537663" cy="306647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Text Box 3481"/>
          <p:cNvSpPr txBox="1">
            <a:spLocks noChangeArrowheads="1"/>
          </p:cNvSpPr>
          <p:nvPr/>
        </p:nvSpPr>
        <p:spPr bwMode="auto">
          <a:xfrm>
            <a:off x="1370393" y="384721"/>
            <a:ext cx="4333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AU" sz="1400" b="1" dirty="0"/>
              <a:t>(A)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612093" y="7503259"/>
            <a:ext cx="57259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000" dirty="0" smtClean="0"/>
              <a:t>Control</a:t>
            </a:r>
            <a:endParaRPr lang="en-AU" sz="1000" dirty="0"/>
          </a:p>
        </p:txBody>
      </p:sp>
      <p:sp>
        <p:nvSpPr>
          <p:cNvPr id="13" name="TextBox 12"/>
          <p:cNvSpPr txBox="1"/>
          <p:nvPr/>
        </p:nvSpPr>
        <p:spPr>
          <a:xfrm>
            <a:off x="5188803" y="7503259"/>
            <a:ext cx="35939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000" dirty="0" smtClean="0"/>
              <a:t>PM</a:t>
            </a:r>
            <a:endParaRPr lang="en-AU" sz="1000" dirty="0"/>
          </a:p>
        </p:txBody>
      </p:sp>
      <p:sp>
        <p:nvSpPr>
          <p:cNvPr id="14" name="TextBox 13"/>
          <p:cNvSpPr txBox="1"/>
          <p:nvPr/>
        </p:nvSpPr>
        <p:spPr>
          <a:xfrm>
            <a:off x="6484301" y="7483514"/>
            <a:ext cx="57606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dirty="0" smtClean="0"/>
              <a:t>Case blood</a:t>
            </a:r>
          </a:p>
          <a:p>
            <a:endParaRPr lang="en-AU" sz="1000" dirty="0"/>
          </a:p>
        </p:txBody>
      </p:sp>
      <p:sp>
        <p:nvSpPr>
          <p:cNvPr id="16" name="TextBox 15"/>
          <p:cNvSpPr txBox="1"/>
          <p:nvPr/>
        </p:nvSpPr>
        <p:spPr>
          <a:xfrm>
            <a:off x="9364621" y="7461448"/>
            <a:ext cx="57606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000" dirty="0" smtClean="0"/>
              <a:t>Case PBMCs</a:t>
            </a:r>
          </a:p>
          <a:p>
            <a:endParaRPr lang="en-AU" sz="1000" dirty="0"/>
          </a:p>
        </p:txBody>
      </p:sp>
      <p:sp>
        <p:nvSpPr>
          <p:cNvPr id="26" name="TextBox 25"/>
          <p:cNvSpPr txBox="1"/>
          <p:nvPr/>
        </p:nvSpPr>
        <p:spPr>
          <a:xfrm>
            <a:off x="4426267" y="7410926"/>
            <a:ext cx="3600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800" dirty="0" smtClean="0"/>
              <a:t>0.0</a:t>
            </a:r>
          </a:p>
          <a:p>
            <a:endParaRPr lang="en-AU" sz="800" dirty="0"/>
          </a:p>
        </p:txBody>
      </p:sp>
      <p:grpSp>
        <p:nvGrpSpPr>
          <p:cNvPr id="46" name="Group 45"/>
          <p:cNvGrpSpPr/>
          <p:nvPr/>
        </p:nvGrpSpPr>
        <p:grpSpPr>
          <a:xfrm>
            <a:off x="4684101" y="188640"/>
            <a:ext cx="3076943" cy="6336704"/>
            <a:chOff x="2777548" y="-936061"/>
            <a:chExt cx="3076943" cy="5157730"/>
          </a:xfrm>
        </p:grpSpPr>
        <p:sp>
          <p:nvSpPr>
            <p:cNvPr id="25" name="TextBox 24"/>
            <p:cNvSpPr txBox="1"/>
            <p:nvPr/>
          </p:nvSpPr>
          <p:spPr>
            <a:xfrm rot="16200000">
              <a:off x="1496503" y="1448781"/>
              <a:ext cx="280831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1000" b="1" dirty="0" smtClean="0"/>
                <a:t>Mean FREE2 methylation output ratio</a:t>
              </a:r>
              <a:endParaRPr lang="en-AU" sz="1000" b="1" dirty="0"/>
            </a:p>
          </p:txBody>
        </p:sp>
        <p:graphicFrame>
          <p:nvGraphicFramePr>
            <p:cNvPr id="40" name="Chart 39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000896577"/>
                </p:ext>
              </p:extLst>
            </p:nvPr>
          </p:nvGraphicFramePr>
          <p:xfrm>
            <a:off x="2902163" y="-936061"/>
            <a:ext cx="2952328" cy="515773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41" name="Rectangle 5"/>
            <p:cNvSpPr>
              <a:spLocks noChangeArrowheads="1"/>
            </p:cNvSpPr>
            <p:nvPr/>
          </p:nvSpPr>
          <p:spPr bwMode="auto">
            <a:xfrm>
              <a:off x="4414447" y="1700808"/>
              <a:ext cx="22956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0.39</a:t>
              </a:r>
              <a:endPara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2" name="Rectangle 5"/>
            <p:cNvSpPr>
              <a:spLocks noChangeArrowheads="1"/>
            </p:cNvSpPr>
            <p:nvPr/>
          </p:nvSpPr>
          <p:spPr bwMode="auto">
            <a:xfrm>
              <a:off x="4688942" y="1628800"/>
              <a:ext cx="22956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0.41</a:t>
              </a:r>
              <a:endPara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3" name="Rectangle 5"/>
            <p:cNvSpPr>
              <a:spLocks noChangeArrowheads="1"/>
            </p:cNvSpPr>
            <p:nvPr/>
          </p:nvSpPr>
          <p:spPr bwMode="auto">
            <a:xfrm>
              <a:off x="5206535" y="1448490"/>
              <a:ext cx="22956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0.46</a:t>
              </a:r>
              <a:endPara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4" name="Rectangle 5"/>
            <p:cNvSpPr>
              <a:spLocks noChangeArrowheads="1"/>
            </p:cNvSpPr>
            <p:nvPr/>
          </p:nvSpPr>
          <p:spPr bwMode="auto">
            <a:xfrm>
              <a:off x="4932040" y="1412776"/>
              <a:ext cx="22956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0.47</a:t>
              </a:r>
              <a:endPara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45" name="Rectangle 5"/>
            <p:cNvSpPr>
              <a:spLocks noChangeArrowheads="1"/>
            </p:cNvSpPr>
            <p:nvPr/>
          </p:nvSpPr>
          <p:spPr bwMode="auto">
            <a:xfrm>
              <a:off x="5494567" y="1556792"/>
              <a:ext cx="22956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0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0.43</a:t>
              </a:r>
              <a:endParaRPr kumimoji="0" lang="en-US" alt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</p:grpSp>
      <p:graphicFrame>
        <p:nvGraphicFramePr>
          <p:cNvPr id="47" name="Chart 4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08678849"/>
              </p:ext>
            </p:extLst>
          </p:nvPr>
        </p:nvGraphicFramePr>
        <p:xfrm>
          <a:off x="1943902" y="3408065"/>
          <a:ext cx="2072195" cy="28703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8" name="TextBox 47"/>
          <p:cNvSpPr txBox="1"/>
          <p:nvPr/>
        </p:nvSpPr>
        <p:spPr>
          <a:xfrm rot="16200000">
            <a:off x="410635" y="4532364"/>
            <a:ext cx="28083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1000" b="1" dirty="0" smtClean="0"/>
              <a:t>FMR1 mRNA (au)</a:t>
            </a:r>
            <a:endParaRPr lang="en-AU" sz="1000" b="1" dirty="0"/>
          </a:p>
        </p:txBody>
      </p:sp>
      <p:sp>
        <p:nvSpPr>
          <p:cNvPr id="49" name="Text Box 3481"/>
          <p:cNvSpPr txBox="1">
            <a:spLocks noChangeArrowheads="1"/>
          </p:cNvSpPr>
          <p:nvPr/>
        </p:nvSpPr>
        <p:spPr bwMode="auto">
          <a:xfrm>
            <a:off x="1334405" y="3501070"/>
            <a:ext cx="39786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AU" sz="1400" b="1" dirty="0" smtClean="0"/>
              <a:t>(B)</a:t>
            </a:r>
            <a:endParaRPr lang="en-AU" sz="1400" b="1" dirty="0"/>
          </a:p>
        </p:txBody>
      </p:sp>
      <p:sp>
        <p:nvSpPr>
          <p:cNvPr id="50" name="Text Box 3481"/>
          <p:cNvSpPr txBox="1">
            <a:spLocks noChangeArrowheads="1"/>
          </p:cNvSpPr>
          <p:nvPr/>
        </p:nvSpPr>
        <p:spPr bwMode="auto">
          <a:xfrm>
            <a:off x="4612093" y="384721"/>
            <a:ext cx="39145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AU" sz="1400" b="1" dirty="0" smtClean="0"/>
              <a:t>(C)</a:t>
            </a:r>
            <a:endParaRPr lang="en-AU" sz="1400" b="1" dirty="0"/>
          </a:p>
        </p:txBody>
      </p:sp>
    </p:spTree>
    <p:extLst>
      <p:ext uri="{BB962C8B-B14F-4D97-AF65-F5344CB8AC3E}">
        <p14:creationId xmlns:p14="http://schemas.microsoft.com/office/powerpoint/2010/main" val="28648080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3113</TotalTime>
  <Words>499</Words>
  <Application>Microsoft Office PowerPoint</Application>
  <PresentationFormat>On-screen Show (4:3)</PresentationFormat>
  <Paragraphs>215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david.godler</dc:creator>
  <cp:lastModifiedBy>David Godler</cp:lastModifiedBy>
  <cp:revision>170</cp:revision>
  <cp:lastPrinted>2015-12-04T04:12:50Z</cp:lastPrinted>
  <dcterms:created xsi:type="dcterms:W3CDTF">2014-04-11T07:40:23Z</dcterms:created>
  <dcterms:modified xsi:type="dcterms:W3CDTF">2016-04-28T05:12:43Z</dcterms:modified>
</cp:coreProperties>
</file>