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8" r:id="rId3"/>
    <p:sldId id="265" r:id="rId4"/>
    <p:sldId id="27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  <p:sldId id="268" r:id="rId16"/>
    <p:sldId id="26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3E748-6817-4014-A804-9EF764FB64A3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55F65-3802-4927-8E0A-7A383FFF20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6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D31D-D849-469B-96EB-5342C45C3839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CE7-F039-4819-819C-F5A8AFC17B52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507A-33FA-480B-BC57-AA43C8E4395B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2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EF48-D941-4914-9AE1-FE8BC5F81491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9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5240-BAEA-4F19-866D-34BE93909EB9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8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DA6A-E74D-4EE6-B22E-47839CC76B97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96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25FE-9F86-495C-A8E9-B6223B46D63D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9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5B08-95DF-4CB3-B823-395FDE64AF86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F59B-F172-4C27-A063-DE632660F3DF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6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4639-0EA8-414D-8F0C-129977328150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D17-6EE7-4AE7-A11B-683620994122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56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F59A-1961-48AC-A1D5-33F677AECAA5}" type="datetime1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B5E8-FB0C-4675-BA27-91A19EFB6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6.emf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1723"/>
            <a:ext cx="9468701" cy="5875746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81723"/>
            <a:ext cx="8078052" cy="5875746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549" y="1889168"/>
            <a:ext cx="55035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Subway Station Real-time Indoor Positioning System for Cell Phones</a:t>
            </a:r>
            <a:endParaRPr lang="zh-CN" altLang="en-US" sz="4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202" y="4927316"/>
            <a:ext cx="7580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Chengqi Ma</a:t>
            </a:r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GB" altLang="zh-CN" sz="16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zh-CN" sz="1600" dirty="0" err="1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Chenyang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Wan</a:t>
            </a:r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Yuen </a:t>
            </a:r>
            <a:r>
              <a:rPr lang="en-GB" altLang="zh-CN" sz="1600" dirty="0" err="1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Wun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Chau</a:t>
            </a:r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Soong Moon Kang</a:t>
            </a:r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David R. Selviah</a:t>
            </a:r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 of Electronic &amp; Electrical Engineering</a:t>
            </a:r>
          </a:p>
          <a:p>
            <a:r>
              <a:rPr lang="en-GB" altLang="zh-CN" sz="1600" baseline="300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 of Management</a:t>
            </a:r>
            <a:endParaRPr lang="zh-CN" altLang="zh-CN" sz="16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zh-CN" sz="16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College London, UCL</a:t>
            </a:r>
            <a:endParaRPr lang="en-US" altLang="zh-CN" sz="16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828875" y="6356350"/>
            <a:ext cx="4114800" cy="365125"/>
          </a:xfrm>
        </p:spPr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77506"/>
            <a:ext cx="12192001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Matching Phase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40240" y="982133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1)	MAC address matching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2898" y="2506133"/>
            <a:ext cx="5483102" cy="25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Matching Phase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40240" y="982133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2)	Feature Matching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40682"/>
              </p:ext>
            </p:extLst>
          </p:nvPr>
        </p:nvGraphicFramePr>
        <p:xfrm>
          <a:off x="785090" y="4971919"/>
          <a:ext cx="5000521" cy="88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4" imgW="2082800" imgH="381000" progId="Equation.DSMT4">
                  <p:embed/>
                </p:oleObj>
              </mc:Choice>
              <mc:Fallback>
                <p:oleObj name="Equation" r:id="rId4" imgW="2082800" imgH="3810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0" y="4971919"/>
                        <a:ext cx="5000521" cy="886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3332"/>
              </p:ext>
            </p:extLst>
          </p:nvPr>
        </p:nvGraphicFramePr>
        <p:xfrm>
          <a:off x="785090" y="2376028"/>
          <a:ext cx="3867264" cy="48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Equation" r:id="rId6" imgW="1511300" imgH="190500" progId="Equation.DSMT4">
                  <p:embed/>
                </p:oleObj>
              </mc:Choice>
              <mc:Fallback>
                <p:oleObj name="Equation" r:id="rId6" imgW="1511300" imgH="1905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0" y="2376028"/>
                        <a:ext cx="3867264" cy="489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组合 63"/>
          <p:cNvGrpSpPr/>
          <p:nvPr/>
        </p:nvGrpSpPr>
        <p:grpSpPr>
          <a:xfrm>
            <a:off x="1209962" y="2891982"/>
            <a:ext cx="7453746" cy="1391763"/>
            <a:chOff x="785090" y="2938162"/>
            <a:chExt cx="7453746" cy="1391763"/>
          </a:xfrm>
        </p:grpSpPr>
        <p:sp>
          <p:nvSpPr>
            <p:cNvPr id="46" name="矩形 45"/>
            <p:cNvSpPr/>
            <p:nvPr/>
          </p:nvSpPr>
          <p:spPr>
            <a:xfrm>
              <a:off x="785090" y="3006486"/>
              <a:ext cx="745374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spc="-5" dirty="0">
                  <a:latin typeface="Garamond" panose="02020404030301010803" pitchFamily="18" charset="0"/>
                  <a:ea typeface="Times New Roman" panose="02020603050405020304" pitchFamily="18" charset="0"/>
                </a:rPr>
                <a:t>       is </a:t>
              </a:r>
              <a:r>
                <a:rPr lang="en-GB" altLang="zh-CN" sz="2000" spc="-5" dirty="0">
                  <a:latin typeface="Garamond" panose="02020404030301010803" pitchFamily="18" charset="0"/>
                  <a:ea typeface="Times New Roman" panose="02020603050405020304" pitchFamily="18" charset="0"/>
                </a:rPr>
                <a:t>a single tracking data RSS detected from one AP </a:t>
              </a:r>
            </a:p>
            <a:p>
              <a:endParaRPr lang="en-GB" altLang="zh-CN" sz="2000" spc="-5" dirty="0">
                <a:latin typeface="Garamond" panose="02020404030301010803" pitchFamily="18" charset="0"/>
                <a:ea typeface="Times New Roman" panose="02020603050405020304" pitchFamily="18" charset="0"/>
              </a:endParaRPr>
            </a:p>
            <a:p>
              <a:r>
                <a:rPr lang="en-GB" altLang="zh-CN" sz="2000" dirty="0">
                  <a:latin typeface="Garamond" panose="02020404030301010803" pitchFamily="18" charset="0"/>
                </a:rPr>
                <a:t>		       is the feature distribution of the AP at one reference point</a:t>
              </a:r>
              <a:endParaRPr lang="zh-CN" altLang="en-US" sz="2000" i="1" dirty="0">
                <a:latin typeface="Garamond" panose="02020404030301010803" pitchFamily="18" charset="0"/>
              </a:endParaRPr>
            </a:p>
          </p:txBody>
        </p:sp>
        <p:graphicFrame>
          <p:nvGraphicFramePr>
            <p:cNvPr id="58" name="对象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50821"/>
                </p:ext>
              </p:extLst>
            </p:nvPr>
          </p:nvGraphicFramePr>
          <p:xfrm>
            <a:off x="848590" y="3553835"/>
            <a:ext cx="2247907" cy="46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" name="Equation" r:id="rId8" imgW="914400" imgH="190500" progId="Equation.DSMT4">
                    <p:embed/>
                  </p:oleObj>
                </mc:Choice>
                <mc:Fallback>
                  <p:oleObj name="Equation" r:id="rId8" imgW="914400" imgH="1905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590" y="3553835"/>
                          <a:ext cx="2247907" cy="46831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对象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794040"/>
                </p:ext>
              </p:extLst>
            </p:nvPr>
          </p:nvGraphicFramePr>
          <p:xfrm>
            <a:off x="848590" y="2938162"/>
            <a:ext cx="412863" cy="516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" name="Equation" r:id="rId10" imgW="139639" imgH="190417" progId="Equation.DSMT4">
                    <p:embed/>
                  </p:oleObj>
                </mc:Choice>
                <mc:Fallback>
                  <p:oleObj name="Equation" r:id="rId10" imgW="139639" imgH="190417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590" y="2938162"/>
                          <a:ext cx="412863" cy="5160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" name="图片 6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19" y="1978082"/>
            <a:ext cx="3834827" cy="3382318"/>
          </a:xfrm>
          <a:prstGeom prst="rect">
            <a:avLst/>
          </a:prstGeom>
        </p:spPr>
      </p:pic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69815"/>
              </p:ext>
            </p:extLst>
          </p:nvPr>
        </p:nvGraphicFramePr>
        <p:xfrm>
          <a:off x="785090" y="4400153"/>
          <a:ext cx="3641451" cy="43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13" imgW="1612900" imgH="190500" progId="Equation.DSMT4">
                  <p:embed/>
                </p:oleObj>
              </mc:Choice>
              <mc:Fallback>
                <p:oleObj name="Equation" r:id="rId13" imgW="1612900" imgH="1905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0" y="4400153"/>
                        <a:ext cx="3641451" cy="430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763312" y="2284528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Pr</a:t>
            </a:r>
            <a:endParaRPr lang="zh-CN" altLang="en-US" b="1" i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161090" y="2537514"/>
            <a:ext cx="242511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13" idx="2"/>
          </p:cNvCxnSpPr>
          <p:nvPr/>
        </p:nvCxnSpPr>
        <p:spPr>
          <a:xfrm flipH="1" flipV="1">
            <a:off x="10603683" y="2153192"/>
            <a:ext cx="1" cy="3697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4247"/>
              </p:ext>
            </p:extLst>
          </p:nvPr>
        </p:nvGraphicFramePr>
        <p:xfrm>
          <a:off x="10431715" y="1723271"/>
          <a:ext cx="343937" cy="42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Equation" r:id="rId15" imgW="139639" imgH="190417" progId="Equation.DSMT4">
                  <p:embed/>
                </p:oleObj>
              </mc:Choice>
              <mc:Fallback>
                <p:oleObj name="Equation" r:id="rId15" imgW="139639" imgH="190417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1715" y="1723271"/>
                        <a:ext cx="343937" cy="429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1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Matching Phase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40240" y="982133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3)	Probability Mark Selection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5877"/>
              </p:ext>
            </p:extLst>
          </p:nvPr>
        </p:nvGraphicFramePr>
        <p:xfrm>
          <a:off x="1714281" y="2920600"/>
          <a:ext cx="2543082" cy="12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4" imgW="1129810" imgH="533169" progId="Equation.DSMT4">
                  <p:embed/>
                </p:oleObj>
              </mc:Choice>
              <mc:Fallback>
                <p:oleObj name="Equation" r:id="rId4" imgW="1129810" imgH="5331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281" y="2920600"/>
                        <a:ext cx="2543082" cy="1228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00222"/>
              </p:ext>
            </p:extLst>
          </p:nvPr>
        </p:nvGraphicFramePr>
        <p:xfrm>
          <a:off x="1714281" y="4868865"/>
          <a:ext cx="3555911" cy="81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6" imgW="1651000" imgH="368300" progId="Equation.DSMT4">
                  <p:embed/>
                </p:oleObj>
              </mc:Choice>
              <mc:Fallback>
                <p:oleObj name="Equation" r:id="rId6" imgW="16510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281" y="4868865"/>
                        <a:ext cx="3555911" cy="810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97732" y="4295123"/>
            <a:ext cx="554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-nearest neighbours selection function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7732" y="2139311"/>
            <a:ext cx="10456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each selected reference point, 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define and calculate a </a:t>
            </a:r>
            <a:r>
              <a:rPr lang="en-GB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evaluate the matching probability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Matching Phase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40240" y="982133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4)	Discrete Kalman Filter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586949" y="2506133"/>
            <a:ext cx="4797745" cy="225983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smoothing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failed point prediction</a:t>
            </a:r>
          </a:p>
          <a:p>
            <a:pPr algn="l"/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4694" y="2238080"/>
            <a:ext cx="5708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Kalman filter is a widely used signal processing technique for trajectory optimization. It is a two-step algorithm for linear systems to help improve the estimation of their next states. Based on a given system’s current state and a dynamic model of the target trajectory, it initially predicts the next state of the system. The next step combines the predicted value with the actual value, giving rise to a more accurate estimate of the next state.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1672" y="1033330"/>
            <a:ext cx="11628032" cy="5240105"/>
            <a:chOff x="221672" y="1033330"/>
            <a:chExt cx="11628032" cy="52401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3" r="8198"/>
            <a:stretch/>
          </p:blipFill>
          <p:spPr>
            <a:xfrm>
              <a:off x="221672" y="4254387"/>
              <a:ext cx="5523347" cy="201904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2" r="8011"/>
            <a:stretch/>
          </p:blipFill>
          <p:spPr>
            <a:xfrm>
              <a:off x="5745020" y="4254387"/>
              <a:ext cx="6104684" cy="201904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9" r="74826" b="12187"/>
            <a:stretch/>
          </p:blipFill>
          <p:spPr>
            <a:xfrm>
              <a:off x="8735573" y="1033330"/>
              <a:ext cx="1141853" cy="267274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21673" y="1580221"/>
            <a:ext cx="11832155" cy="4693214"/>
            <a:chOff x="221673" y="1580221"/>
            <a:chExt cx="11832155" cy="46932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7" r="7264" b="65575"/>
            <a:stretch/>
          </p:blipFill>
          <p:spPr>
            <a:xfrm>
              <a:off x="7202887" y="1580221"/>
              <a:ext cx="4850941" cy="14994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9" r="7609"/>
            <a:stretch/>
          </p:blipFill>
          <p:spPr>
            <a:xfrm>
              <a:off x="221673" y="4254387"/>
              <a:ext cx="5523346" cy="201904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8" r="7611"/>
            <a:stretch/>
          </p:blipFill>
          <p:spPr>
            <a:xfrm>
              <a:off x="5900123" y="4254387"/>
              <a:ext cx="5949580" cy="201904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221672" y="898661"/>
            <a:ext cx="11628032" cy="5374774"/>
            <a:chOff x="221672" y="898661"/>
            <a:chExt cx="11628032" cy="537477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0" r="7831"/>
            <a:stretch/>
          </p:blipFill>
          <p:spPr>
            <a:xfrm>
              <a:off x="221672" y="4254387"/>
              <a:ext cx="5523348" cy="201904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" r="8121"/>
            <a:stretch/>
          </p:blipFill>
          <p:spPr>
            <a:xfrm>
              <a:off x="5745020" y="4254387"/>
              <a:ext cx="6104684" cy="201904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22"/>
            <a:stretch/>
          </p:blipFill>
          <p:spPr>
            <a:xfrm>
              <a:off x="7562187" y="898661"/>
              <a:ext cx="3624509" cy="3355726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221672" y="773621"/>
            <a:ext cx="11768491" cy="5499814"/>
            <a:chOff x="221672" y="773621"/>
            <a:chExt cx="11768491" cy="549981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r="7460"/>
            <a:stretch/>
          </p:blipFill>
          <p:spPr>
            <a:xfrm>
              <a:off x="221672" y="4254387"/>
              <a:ext cx="5523347" cy="20190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" r="7901"/>
            <a:stretch/>
          </p:blipFill>
          <p:spPr>
            <a:xfrm>
              <a:off x="5781905" y="4254387"/>
              <a:ext cx="6208258" cy="201904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98"/>
            <a:stretch/>
          </p:blipFill>
          <p:spPr>
            <a:xfrm>
              <a:off x="7369991" y="773621"/>
              <a:ext cx="3983809" cy="346808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875" y="-174252"/>
            <a:ext cx="9734551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performance in separated areas 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1682"/>
              </p:ext>
            </p:extLst>
          </p:nvPr>
        </p:nvGraphicFramePr>
        <p:xfrm>
          <a:off x="766285" y="1120180"/>
          <a:ext cx="6372936" cy="2585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6552">
                  <a:extLst>
                    <a:ext uri="{9D8B030D-6E8A-4147-A177-3AD203B41FA5}">
                      <a16:colId xmlns:a16="http://schemas.microsoft.com/office/drawing/2014/main" val="3048501927"/>
                    </a:ext>
                  </a:extLst>
                </a:gridCol>
                <a:gridCol w="1212961">
                  <a:extLst>
                    <a:ext uri="{9D8B030D-6E8A-4147-A177-3AD203B41FA5}">
                      <a16:colId xmlns:a16="http://schemas.microsoft.com/office/drawing/2014/main" val="983920975"/>
                    </a:ext>
                  </a:extLst>
                </a:gridCol>
                <a:gridCol w="1175055">
                  <a:extLst>
                    <a:ext uri="{9D8B030D-6E8A-4147-A177-3AD203B41FA5}">
                      <a16:colId xmlns:a16="http://schemas.microsoft.com/office/drawing/2014/main" val="3749854989"/>
                    </a:ext>
                  </a:extLst>
                </a:gridCol>
                <a:gridCol w="1214184">
                  <a:extLst>
                    <a:ext uri="{9D8B030D-6E8A-4147-A177-3AD203B41FA5}">
                      <a16:colId xmlns:a16="http://schemas.microsoft.com/office/drawing/2014/main" val="2499092239"/>
                    </a:ext>
                  </a:extLst>
                </a:gridCol>
                <a:gridCol w="1214184">
                  <a:extLst>
                    <a:ext uri="{9D8B030D-6E8A-4147-A177-3AD203B41FA5}">
                      <a16:colId xmlns:a16="http://schemas.microsoft.com/office/drawing/2014/main" val="1156808874"/>
                    </a:ext>
                  </a:extLst>
                </a:gridCol>
              </a:tblGrid>
              <a:tr h="37835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Experiment area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Off- peak time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Peak time 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19635"/>
                  </a:ext>
                </a:extLst>
              </a:tr>
              <a:tr h="5131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Matching result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Filtered</a:t>
                      </a:r>
                      <a:endParaRPr lang="zh-CN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result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Matching result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Filtered</a:t>
                      </a:r>
                      <a:endParaRPr lang="zh-CN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result</a:t>
                      </a:r>
                      <a:endParaRPr lang="zh-CN" sz="15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65059"/>
                  </a:ext>
                </a:extLst>
              </a:tr>
              <a:tr h="402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Platform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1.97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1.50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4.91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2.62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817721"/>
                  </a:ext>
                </a:extLst>
              </a:tr>
              <a:tr h="402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Tunnel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1.92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1.72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2.15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1.79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4904"/>
                  </a:ext>
                </a:extLst>
              </a:tr>
              <a:tr h="402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Escalator up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1.23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1.23 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4.23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3.55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85731"/>
                  </a:ext>
                </a:extLst>
              </a:tr>
              <a:tr h="482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Escalator down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0.91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1.18 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2.73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2.66 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5755" marR="1357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07163"/>
                  </a:ext>
                </a:extLst>
              </a:tr>
            </a:tbl>
          </a:graphicData>
        </a:graphic>
      </p:graphicFrame>
      <p:sp>
        <p:nvSpPr>
          <p:cNvPr id="9" name="椭圆 8"/>
          <p:cNvSpPr/>
          <p:nvPr/>
        </p:nvSpPr>
        <p:spPr>
          <a:xfrm>
            <a:off x="821864" y="2178541"/>
            <a:ext cx="110837" cy="110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1865" y="2566469"/>
            <a:ext cx="110837" cy="110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21865" y="2954396"/>
            <a:ext cx="110837" cy="110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1865" y="3341131"/>
            <a:ext cx="110837" cy="110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875" y="-174252"/>
            <a:ext cx="9734551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performance overall 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12601"/>
              </p:ext>
            </p:extLst>
          </p:nvPr>
        </p:nvGraphicFramePr>
        <p:xfrm>
          <a:off x="2456701" y="1069556"/>
          <a:ext cx="6372935" cy="2615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88">
                  <a:extLst>
                    <a:ext uri="{9D8B030D-6E8A-4147-A177-3AD203B41FA5}">
                      <a16:colId xmlns:a16="http://schemas.microsoft.com/office/drawing/2014/main" val="2776661472"/>
                    </a:ext>
                  </a:extLst>
                </a:gridCol>
                <a:gridCol w="1194625">
                  <a:extLst>
                    <a:ext uri="{9D8B030D-6E8A-4147-A177-3AD203B41FA5}">
                      <a16:colId xmlns:a16="http://schemas.microsoft.com/office/drawing/2014/main" val="3139703246"/>
                    </a:ext>
                  </a:extLst>
                </a:gridCol>
                <a:gridCol w="1328297">
                  <a:extLst>
                    <a:ext uri="{9D8B030D-6E8A-4147-A177-3AD203B41FA5}">
                      <a16:colId xmlns:a16="http://schemas.microsoft.com/office/drawing/2014/main" val="2681687527"/>
                    </a:ext>
                  </a:extLst>
                </a:gridCol>
                <a:gridCol w="1328297">
                  <a:extLst>
                    <a:ext uri="{9D8B030D-6E8A-4147-A177-3AD203B41FA5}">
                      <a16:colId xmlns:a16="http://schemas.microsoft.com/office/drawing/2014/main" val="3038807908"/>
                    </a:ext>
                  </a:extLst>
                </a:gridCol>
                <a:gridCol w="1195828">
                  <a:extLst>
                    <a:ext uri="{9D8B030D-6E8A-4147-A177-3AD203B41FA5}">
                      <a16:colId xmlns:a16="http://schemas.microsoft.com/office/drawing/2014/main" val="2128411825"/>
                    </a:ext>
                  </a:extLst>
                </a:gridCol>
              </a:tblGrid>
              <a:tr h="36911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performance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Off- peak time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 time 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61482"/>
                  </a:ext>
                </a:extLst>
              </a:tr>
              <a:tr h="5726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 result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Filtered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 result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Filtered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500569"/>
                  </a:ext>
                </a:extLst>
              </a:tr>
              <a:tr h="9417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error distance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 m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 m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 m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 m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623"/>
                  </a:ext>
                </a:extLst>
              </a:tr>
              <a:tr h="7063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CDF error distance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2.91 m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2.54 m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&lt;4.77 m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&lt;4.2 m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0716"/>
                  </a:ext>
                </a:extLst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21" y="3684654"/>
            <a:ext cx="7987094" cy="30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875" y="-174252"/>
            <a:ext cx="9734551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zh-CN" alt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6400" y="1524000"/>
            <a:ext cx="957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spc="-5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authors wish to thank the subway station operators for allowing us to carry out the experiments reported in this paper</a:t>
            </a:r>
          </a:p>
          <a:p>
            <a:endParaRPr lang="en-GB" altLang="zh-CN" sz="2400" spc="-5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altLang="zh-CN" sz="2400" spc="-5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Thank to my supervisor Dr David </a:t>
            </a:r>
            <a:r>
              <a:rPr lang="en-GB" altLang="zh-CN" sz="2400" spc="-5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Selviah</a:t>
            </a:r>
            <a:r>
              <a:rPr lang="en-GB" altLang="zh-CN" sz="2400" spc="-5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Also thank to Dr Soong Moon Kang to provide this research opportunity.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7962" y="4201785"/>
            <a:ext cx="718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4000" spc="-5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Thank you all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303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2729756">
            <a:off x="9402845" y="4178750"/>
            <a:ext cx="1194704" cy="744803"/>
            <a:chOff x="5084187" y="1470611"/>
            <a:chExt cx="1022999" cy="63775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4187" y="1470611"/>
              <a:ext cx="1022999" cy="637759"/>
            </a:xfrm>
            <a:prstGeom prst="rect">
              <a:avLst/>
            </a:prstGeom>
          </p:spPr>
        </p:pic>
        <p:sp>
          <p:nvSpPr>
            <p:cNvPr id="30" name="任意多边形 29"/>
            <p:cNvSpPr/>
            <p:nvPr/>
          </p:nvSpPr>
          <p:spPr>
            <a:xfrm>
              <a:off x="5159107" y="1578769"/>
              <a:ext cx="770206" cy="430993"/>
            </a:xfrm>
            <a:custGeom>
              <a:avLst/>
              <a:gdLst>
                <a:gd name="connsiteX0" fmla="*/ 10499 w 689156"/>
                <a:gd name="connsiteY0" fmla="*/ 71437 h 430993"/>
                <a:gd name="connsiteX1" fmla="*/ 3356 w 689156"/>
                <a:gd name="connsiteY1" fmla="*/ 235744 h 430993"/>
                <a:gd name="connsiteX2" fmla="*/ 39074 w 689156"/>
                <a:gd name="connsiteY2" fmla="*/ 228600 h 430993"/>
                <a:gd name="connsiteX3" fmla="*/ 89081 w 689156"/>
                <a:gd name="connsiteY3" fmla="*/ 214312 h 430993"/>
                <a:gd name="connsiteX4" fmla="*/ 124799 w 689156"/>
                <a:gd name="connsiteY4" fmla="*/ 171450 h 430993"/>
                <a:gd name="connsiteX5" fmla="*/ 139087 w 689156"/>
                <a:gd name="connsiteY5" fmla="*/ 128587 h 430993"/>
                <a:gd name="connsiteX6" fmla="*/ 146231 w 689156"/>
                <a:gd name="connsiteY6" fmla="*/ 64294 h 430993"/>
                <a:gd name="connsiteX7" fmla="*/ 181949 w 689156"/>
                <a:gd name="connsiteY7" fmla="*/ 71437 h 430993"/>
                <a:gd name="connsiteX8" fmla="*/ 196237 w 689156"/>
                <a:gd name="connsiteY8" fmla="*/ 114300 h 430993"/>
                <a:gd name="connsiteX9" fmla="*/ 203381 w 689156"/>
                <a:gd name="connsiteY9" fmla="*/ 135731 h 430993"/>
                <a:gd name="connsiteX10" fmla="*/ 196237 w 689156"/>
                <a:gd name="connsiteY10" fmla="*/ 171450 h 430993"/>
                <a:gd name="connsiteX11" fmla="*/ 203381 w 689156"/>
                <a:gd name="connsiteY11" fmla="*/ 192881 h 430993"/>
                <a:gd name="connsiteX12" fmla="*/ 210524 w 689156"/>
                <a:gd name="connsiteY12" fmla="*/ 221456 h 430993"/>
                <a:gd name="connsiteX13" fmla="*/ 267674 w 689156"/>
                <a:gd name="connsiteY13" fmla="*/ 200025 h 430993"/>
                <a:gd name="connsiteX14" fmla="*/ 310537 w 689156"/>
                <a:gd name="connsiteY14" fmla="*/ 185737 h 430993"/>
                <a:gd name="connsiteX15" fmla="*/ 374831 w 689156"/>
                <a:gd name="connsiteY15" fmla="*/ 200025 h 430993"/>
                <a:gd name="connsiteX16" fmla="*/ 403406 w 689156"/>
                <a:gd name="connsiteY16" fmla="*/ 192881 h 430993"/>
                <a:gd name="connsiteX17" fmla="*/ 417693 w 689156"/>
                <a:gd name="connsiteY17" fmla="*/ 128587 h 430993"/>
                <a:gd name="connsiteX18" fmla="*/ 431981 w 689156"/>
                <a:gd name="connsiteY18" fmla="*/ 150019 h 430993"/>
                <a:gd name="connsiteX19" fmla="*/ 431981 w 689156"/>
                <a:gd name="connsiteY19" fmla="*/ 207169 h 430993"/>
                <a:gd name="connsiteX20" fmla="*/ 417693 w 689156"/>
                <a:gd name="connsiteY20" fmla="*/ 228600 h 430993"/>
                <a:gd name="connsiteX21" fmla="*/ 403406 w 689156"/>
                <a:gd name="connsiteY21" fmla="*/ 271462 h 430993"/>
                <a:gd name="connsiteX22" fmla="*/ 389118 w 689156"/>
                <a:gd name="connsiteY22" fmla="*/ 428625 h 430993"/>
                <a:gd name="connsiteX23" fmla="*/ 410549 w 689156"/>
                <a:gd name="connsiteY23" fmla="*/ 407194 h 430993"/>
                <a:gd name="connsiteX24" fmla="*/ 439124 w 689156"/>
                <a:gd name="connsiteY24" fmla="*/ 328612 h 430993"/>
                <a:gd name="connsiteX25" fmla="*/ 446268 w 689156"/>
                <a:gd name="connsiteY25" fmla="*/ 271462 h 430993"/>
                <a:gd name="connsiteX26" fmla="*/ 453412 w 689156"/>
                <a:gd name="connsiteY26" fmla="*/ 250031 h 430993"/>
                <a:gd name="connsiteX27" fmla="*/ 481987 w 689156"/>
                <a:gd name="connsiteY27" fmla="*/ 242887 h 430993"/>
                <a:gd name="connsiteX28" fmla="*/ 503418 w 689156"/>
                <a:gd name="connsiteY28" fmla="*/ 235744 h 430993"/>
                <a:gd name="connsiteX29" fmla="*/ 531993 w 689156"/>
                <a:gd name="connsiteY29" fmla="*/ 228600 h 430993"/>
                <a:gd name="connsiteX30" fmla="*/ 553424 w 689156"/>
                <a:gd name="connsiteY30" fmla="*/ 221456 h 430993"/>
                <a:gd name="connsiteX31" fmla="*/ 653437 w 689156"/>
                <a:gd name="connsiteY31" fmla="*/ 214312 h 430993"/>
                <a:gd name="connsiteX32" fmla="*/ 660581 w 689156"/>
                <a:gd name="connsiteY32" fmla="*/ 192881 h 430993"/>
                <a:gd name="connsiteX33" fmla="*/ 646293 w 689156"/>
                <a:gd name="connsiteY33" fmla="*/ 57150 h 430993"/>
                <a:gd name="connsiteX34" fmla="*/ 674868 w 689156"/>
                <a:gd name="connsiteY34" fmla="*/ 7144 h 430993"/>
                <a:gd name="connsiteX35" fmla="*/ 689156 w 689156"/>
                <a:gd name="connsiteY35" fmla="*/ 0 h 43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9156" h="430993">
                  <a:moveTo>
                    <a:pt x="10499" y="71437"/>
                  </a:moveTo>
                  <a:cubicBezTo>
                    <a:pt x="8118" y="126206"/>
                    <a:pt x="-6451" y="181808"/>
                    <a:pt x="3356" y="235744"/>
                  </a:cubicBezTo>
                  <a:cubicBezTo>
                    <a:pt x="5528" y="247690"/>
                    <a:pt x="27221" y="231234"/>
                    <a:pt x="39074" y="228600"/>
                  </a:cubicBezTo>
                  <a:cubicBezTo>
                    <a:pt x="65984" y="222620"/>
                    <a:pt x="65215" y="222267"/>
                    <a:pt x="89081" y="214312"/>
                  </a:cubicBezTo>
                  <a:cubicBezTo>
                    <a:pt x="102540" y="200853"/>
                    <a:pt x="116842" y="189353"/>
                    <a:pt x="124799" y="171450"/>
                  </a:cubicBezTo>
                  <a:cubicBezTo>
                    <a:pt x="130916" y="157687"/>
                    <a:pt x="139087" y="128587"/>
                    <a:pt x="139087" y="128587"/>
                  </a:cubicBezTo>
                  <a:cubicBezTo>
                    <a:pt x="141468" y="107156"/>
                    <a:pt x="133293" y="81544"/>
                    <a:pt x="146231" y="64294"/>
                  </a:cubicBezTo>
                  <a:cubicBezTo>
                    <a:pt x="153516" y="54581"/>
                    <a:pt x="173363" y="62851"/>
                    <a:pt x="181949" y="71437"/>
                  </a:cubicBezTo>
                  <a:cubicBezTo>
                    <a:pt x="192598" y="82086"/>
                    <a:pt x="191474" y="100012"/>
                    <a:pt x="196237" y="114300"/>
                  </a:cubicBezTo>
                  <a:lnTo>
                    <a:pt x="203381" y="135731"/>
                  </a:lnTo>
                  <a:cubicBezTo>
                    <a:pt x="201000" y="147637"/>
                    <a:pt x="196237" y="159308"/>
                    <a:pt x="196237" y="171450"/>
                  </a:cubicBezTo>
                  <a:cubicBezTo>
                    <a:pt x="196237" y="178980"/>
                    <a:pt x="201312" y="185641"/>
                    <a:pt x="203381" y="192881"/>
                  </a:cubicBezTo>
                  <a:cubicBezTo>
                    <a:pt x="206078" y="202321"/>
                    <a:pt x="208143" y="211931"/>
                    <a:pt x="210524" y="221456"/>
                  </a:cubicBezTo>
                  <a:cubicBezTo>
                    <a:pt x="295203" y="204520"/>
                    <a:pt x="207474" y="226781"/>
                    <a:pt x="267674" y="200025"/>
                  </a:cubicBezTo>
                  <a:cubicBezTo>
                    <a:pt x="281437" y="193908"/>
                    <a:pt x="310537" y="185737"/>
                    <a:pt x="310537" y="185737"/>
                  </a:cubicBezTo>
                  <a:cubicBezTo>
                    <a:pt x="332638" y="193104"/>
                    <a:pt x="349685" y="200025"/>
                    <a:pt x="374831" y="200025"/>
                  </a:cubicBezTo>
                  <a:cubicBezTo>
                    <a:pt x="384649" y="200025"/>
                    <a:pt x="393881" y="195262"/>
                    <a:pt x="403406" y="192881"/>
                  </a:cubicBezTo>
                  <a:cubicBezTo>
                    <a:pt x="415583" y="46741"/>
                    <a:pt x="400323" y="93848"/>
                    <a:pt x="417693" y="128587"/>
                  </a:cubicBezTo>
                  <a:cubicBezTo>
                    <a:pt x="421533" y="136267"/>
                    <a:pt x="427218" y="142875"/>
                    <a:pt x="431981" y="150019"/>
                  </a:cubicBezTo>
                  <a:cubicBezTo>
                    <a:pt x="440762" y="176364"/>
                    <a:pt x="444150" y="174717"/>
                    <a:pt x="431981" y="207169"/>
                  </a:cubicBezTo>
                  <a:cubicBezTo>
                    <a:pt x="428966" y="215208"/>
                    <a:pt x="421180" y="220754"/>
                    <a:pt x="417693" y="228600"/>
                  </a:cubicBezTo>
                  <a:cubicBezTo>
                    <a:pt x="411576" y="242362"/>
                    <a:pt x="403406" y="271462"/>
                    <a:pt x="403406" y="271462"/>
                  </a:cubicBezTo>
                  <a:cubicBezTo>
                    <a:pt x="397478" y="312954"/>
                    <a:pt x="384033" y="398112"/>
                    <a:pt x="389118" y="428625"/>
                  </a:cubicBezTo>
                  <a:cubicBezTo>
                    <a:pt x="390779" y="438590"/>
                    <a:pt x="403405" y="414338"/>
                    <a:pt x="410549" y="407194"/>
                  </a:cubicBezTo>
                  <a:cubicBezTo>
                    <a:pt x="428892" y="352166"/>
                    <a:pt x="419244" y="378314"/>
                    <a:pt x="439124" y="328612"/>
                  </a:cubicBezTo>
                  <a:cubicBezTo>
                    <a:pt x="441505" y="309562"/>
                    <a:pt x="442834" y="290351"/>
                    <a:pt x="446268" y="271462"/>
                  </a:cubicBezTo>
                  <a:cubicBezTo>
                    <a:pt x="447615" y="264053"/>
                    <a:pt x="447532" y="254735"/>
                    <a:pt x="453412" y="250031"/>
                  </a:cubicBezTo>
                  <a:cubicBezTo>
                    <a:pt x="461079" y="243898"/>
                    <a:pt x="472547" y="245584"/>
                    <a:pt x="481987" y="242887"/>
                  </a:cubicBezTo>
                  <a:cubicBezTo>
                    <a:pt x="489227" y="240818"/>
                    <a:pt x="496178" y="237813"/>
                    <a:pt x="503418" y="235744"/>
                  </a:cubicBezTo>
                  <a:cubicBezTo>
                    <a:pt x="512858" y="233047"/>
                    <a:pt x="522553" y="231297"/>
                    <a:pt x="531993" y="228600"/>
                  </a:cubicBezTo>
                  <a:cubicBezTo>
                    <a:pt x="539233" y="226531"/>
                    <a:pt x="545945" y="222336"/>
                    <a:pt x="553424" y="221456"/>
                  </a:cubicBezTo>
                  <a:cubicBezTo>
                    <a:pt x="586618" y="217551"/>
                    <a:pt x="620099" y="216693"/>
                    <a:pt x="653437" y="214312"/>
                  </a:cubicBezTo>
                  <a:cubicBezTo>
                    <a:pt x="655818" y="207168"/>
                    <a:pt x="660581" y="200411"/>
                    <a:pt x="660581" y="192881"/>
                  </a:cubicBezTo>
                  <a:cubicBezTo>
                    <a:pt x="660581" y="135098"/>
                    <a:pt x="654690" y="107532"/>
                    <a:pt x="646293" y="57150"/>
                  </a:cubicBezTo>
                  <a:cubicBezTo>
                    <a:pt x="651895" y="45947"/>
                    <a:pt x="664772" y="17240"/>
                    <a:pt x="674868" y="7144"/>
                  </a:cubicBezTo>
                  <a:cubicBezTo>
                    <a:pt x="678633" y="3379"/>
                    <a:pt x="684393" y="2381"/>
                    <a:pt x="68915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04758" y="1202720"/>
            <a:ext cx="5310185" cy="4304604"/>
            <a:chOff x="5776915" y="1156387"/>
            <a:chExt cx="6062663" cy="4914586"/>
          </a:xfrm>
        </p:grpSpPr>
        <p:grpSp>
          <p:nvGrpSpPr>
            <p:cNvPr id="5" name="组合 4"/>
            <p:cNvGrpSpPr/>
            <p:nvPr/>
          </p:nvGrpSpPr>
          <p:grpSpPr>
            <a:xfrm>
              <a:off x="5776915" y="1156387"/>
              <a:ext cx="6062663" cy="4914586"/>
              <a:chOff x="5776915" y="1156387"/>
              <a:chExt cx="6062663" cy="491458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3477" y="3546849"/>
                <a:ext cx="2524124" cy="2524124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6915" y="1156387"/>
                <a:ext cx="3024187" cy="3024187"/>
              </a:xfrm>
              <a:prstGeom prst="rect">
                <a:avLst/>
              </a:prstGeom>
            </p:spPr>
          </p:pic>
          <p:cxnSp>
            <p:nvCxnSpPr>
              <p:cNvPr id="11" name="曲线连接符 10"/>
              <p:cNvCxnSpPr/>
              <p:nvPr/>
            </p:nvCxnSpPr>
            <p:spPr>
              <a:xfrm flipV="1">
                <a:off x="6734175" y="1672960"/>
                <a:ext cx="4495800" cy="3997280"/>
              </a:xfrm>
              <a:prstGeom prst="curvedConnector3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/>
              <a:srcRect r="11124"/>
              <a:stretch/>
            </p:blipFill>
            <p:spPr>
              <a:xfrm>
                <a:off x="10317483" y="2521407"/>
                <a:ext cx="1522095" cy="1766964"/>
              </a:xfrm>
              <a:prstGeom prst="rect">
                <a:avLst/>
              </a:prstGeom>
            </p:spPr>
          </p:pic>
          <p:cxnSp>
            <p:nvCxnSpPr>
              <p:cNvPr id="16" name="直接箭头连接符 15"/>
              <p:cNvCxnSpPr/>
              <p:nvPr/>
            </p:nvCxnSpPr>
            <p:spPr>
              <a:xfrm>
                <a:off x="7791451" y="4010026"/>
                <a:ext cx="1009651" cy="861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8859727" y="2301298"/>
                <a:ext cx="1092424" cy="9320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6778917" y="1960816"/>
              <a:ext cx="1363999" cy="850345"/>
              <a:chOff x="5084187" y="1470611"/>
              <a:chExt cx="1022999" cy="63775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4187" y="1470611"/>
                <a:ext cx="1022999" cy="637759"/>
              </a:xfrm>
              <a:prstGeom prst="rect">
                <a:avLst/>
              </a:prstGeom>
            </p:spPr>
          </p:pic>
          <p:sp>
            <p:nvSpPr>
              <p:cNvPr id="25" name="任意多边形 24"/>
              <p:cNvSpPr/>
              <p:nvPr/>
            </p:nvSpPr>
            <p:spPr>
              <a:xfrm>
                <a:off x="5159107" y="1578769"/>
                <a:ext cx="770206" cy="430993"/>
              </a:xfrm>
              <a:custGeom>
                <a:avLst/>
                <a:gdLst>
                  <a:gd name="connsiteX0" fmla="*/ 10499 w 689156"/>
                  <a:gd name="connsiteY0" fmla="*/ 71437 h 430993"/>
                  <a:gd name="connsiteX1" fmla="*/ 3356 w 689156"/>
                  <a:gd name="connsiteY1" fmla="*/ 235744 h 430993"/>
                  <a:gd name="connsiteX2" fmla="*/ 39074 w 689156"/>
                  <a:gd name="connsiteY2" fmla="*/ 228600 h 430993"/>
                  <a:gd name="connsiteX3" fmla="*/ 89081 w 689156"/>
                  <a:gd name="connsiteY3" fmla="*/ 214312 h 430993"/>
                  <a:gd name="connsiteX4" fmla="*/ 124799 w 689156"/>
                  <a:gd name="connsiteY4" fmla="*/ 171450 h 430993"/>
                  <a:gd name="connsiteX5" fmla="*/ 139087 w 689156"/>
                  <a:gd name="connsiteY5" fmla="*/ 128587 h 430993"/>
                  <a:gd name="connsiteX6" fmla="*/ 146231 w 689156"/>
                  <a:gd name="connsiteY6" fmla="*/ 64294 h 430993"/>
                  <a:gd name="connsiteX7" fmla="*/ 181949 w 689156"/>
                  <a:gd name="connsiteY7" fmla="*/ 71437 h 430993"/>
                  <a:gd name="connsiteX8" fmla="*/ 196237 w 689156"/>
                  <a:gd name="connsiteY8" fmla="*/ 114300 h 430993"/>
                  <a:gd name="connsiteX9" fmla="*/ 203381 w 689156"/>
                  <a:gd name="connsiteY9" fmla="*/ 135731 h 430993"/>
                  <a:gd name="connsiteX10" fmla="*/ 196237 w 689156"/>
                  <a:gd name="connsiteY10" fmla="*/ 171450 h 430993"/>
                  <a:gd name="connsiteX11" fmla="*/ 203381 w 689156"/>
                  <a:gd name="connsiteY11" fmla="*/ 192881 h 430993"/>
                  <a:gd name="connsiteX12" fmla="*/ 210524 w 689156"/>
                  <a:gd name="connsiteY12" fmla="*/ 221456 h 430993"/>
                  <a:gd name="connsiteX13" fmla="*/ 267674 w 689156"/>
                  <a:gd name="connsiteY13" fmla="*/ 200025 h 430993"/>
                  <a:gd name="connsiteX14" fmla="*/ 310537 w 689156"/>
                  <a:gd name="connsiteY14" fmla="*/ 185737 h 430993"/>
                  <a:gd name="connsiteX15" fmla="*/ 374831 w 689156"/>
                  <a:gd name="connsiteY15" fmla="*/ 200025 h 430993"/>
                  <a:gd name="connsiteX16" fmla="*/ 403406 w 689156"/>
                  <a:gd name="connsiteY16" fmla="*/ 192881 h 430993"/>
                  <a:gd name="connsiteX17" fmla="*/ 417693 w 689156"/>
                  <a:gd name="connsiteY17" fmla="*/ 128587 h 430993"/>
                  <a:gd name="connsiteX18" fmla="*/ 431981 w 689156"/>
                  <a:gd name="connsiteY18" fmla="*/ 150019 h 430993"/>
                  <a:gd name="connsiteX19" fmla="*/ 431981 w 689156"/>
                  <a:gd name="connsiteY19" fmla="*/ 207169 h 430993"/>
                  <a:gd name="connsiteX20" fmla="*/ 417693 w 689156"/>
                  <a:gd name="connsiteY20" fmla="*/ 228600 h 430993"/>
                  <a:gd name="connsiteX21" fmla="*/ 403406 w 689156"/>
                  <a:gd name="connsiteY21" fmla="*/ 271462 h 430993"/>
                  <a:gd name="connsiteX22" fmla="*/ 389118 w 689156"/>
                  <a:gd name="connsiteY22" fmla="*/ 428625 h 430993"/>
                  <a:gd name="connsiteX23" fmla="*/ 410549 w 689156"/>
                  <a:gd name="connsiteY23" fmla="*/ 407194 h 430993"/>
                  <a:gd name="connsiteX24" fmla="*/ 439124 w 689156"/>
                  <a:gd name="connsiteY24" fmla="*/ 328612 h 430993"/>
                  <a:gd name="connsiteX25" fmla="*/ 446268 w 689156"/>
                  <a:gd name="connsiteY25" fmla="*/ 271462 h 430993"/>
                  <a:gd name="connsiteX26" fmla="*/ 453412 w 689156"/>
                  <a:gd name="connsiteY26" fmla="*/ 250031 h 430993"/>
                  <a:gd name="connsiteX27" fmla="*/ 481987 w 689156"/>
                  <a:gd name="connsiteY27" fmla="*/ 242887 h 430993"/>
                  <a:gd name="connsiteX28" fmla="*/ 503418 w 689156"/>
                  <a:gd name="connsiteY28" fmla="*/ 235744 h 430993"/>
                  <a:gd name="connsiteX29" fmla="*/ 531993 w 689156"/>
                  <a:gd name="connsiteY29" fmla="*/ 228600 h 430993"/>
                  <a:gd name="connsiteX30" fmla="*/ 553424 w 689156"/>
                  <a:gd name="connsiteY30" fmla="*/ 221456 h 430993"/>
                  <a:gd name="connsiteX31" fmla="*/ 653437 w 689156"/>
                  <a:gd name="connsiteY31" fmla="*/ 214312 h 430993"/>
                  <a:gd name="connsiteX32" fmla="*/ 660581 w 689156"/>
                  <a:gd name="connsiteY32" fmla="*/ 192881 h 430993"/>
                  <a:gd name="connsiteX33" fmla="*/ 646293 w 689156"/>
                  <a:gd name="connsiteY33" fmla="*/ 57150 h 430993"/>
                  <a:gd name="connsiteX34" fmla="*/ 674868 w 689156"/>
                  <a:gd name="connsiteY34" fmla="*/ 7144 h 430993"/>
                  <a:gd name="connsiteX35" fmla="*/ 689156 w 689156"/>
                  <a:gd name="connsiteY35" fmla="*/ 0 h 43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89156" h="430993">
                    <a:moveTo>
                      <a:pt x="10499" y="71437"/>
                    </a:moveTo>
                    <a:cubicBezTo>
                      <a:pt x="8118" y="126206"/>
                      <a:pt x="-6451" y="181808"/>
                      <a:pt x="3356" y="235744"/>
                    </a:cubicBezTo>
                    <a:cubicBezTo>
                      <a:pt x="5528" y="247690"/>
                      <a:pt x="27221" y="231234"/>
                      <a:pt x="39074" y="228600"/>
                    </a:cubicBezTo>
                    <a:cubicBezTo>
                      <a:pt x="65984" y="222620"/>
                      <a:pt x="65215" y="222267"/>
                      <a:pt x="89081" y="214312"/>
                    </a:cubicBezTo>
                    <a:cubicBezTo>
                      <a:pt x="102540" y="200853"/>
                      <a:pt x="116842" y="189353"/>
                      <a:pt x="124799" y="171450"/>
                    </a:cubicBezTo>
                    <a:cubicBezTo>
                      <a:pt x="130916" y="157687"/>
                      <a:pt x="139087" y="128587"/>
                      <a:pt x="139087" y="128587"/>
                    </a:cubicBezTo>
                    <a:cubicBezTo>
                      <a:pt x="141468" y="107156"/>
                      <a:pt x="133293" y="81544"/>
                      <a:pt x="146231" y="64294"/>
                    </a:cubicBezTo>
                    <a:cubicBezTo>
                      <a:pt x="153516" y="54581"/>
                      <a:pt x="173363" y="62851"/>
                      <a:pt x="181949" y="71437"/>
                    </a:cubicBezTo>
                    <a:cubicBezTo>
                      <a:pt x="192598" y="82086"/>
                      <a:pt x="191474" y="100012"/>
                      <a:pt x="196237" y="114300"/>
                    </a:cubicBezTo>
                    <a:lnTo>
                      <a:pt x="203381" y="135731"/>
                    </a:lnTo>
                    <a:cubicBezTo>
                      <a:pt x="201000" y="147637"/>
                      <a:pt x="196237" y="159308"/>
                      <a:pt x="196237" y="171450"/>
                    </a:cubicBezTo>
                    <a:cubicBezTo>
                      <a:pt x="196237" y="178980"/>
                      <a:pt x="201312" y="185641"/>
                      <a:pt x="203381" y="192881"/>
                    </a:cubicBezTo>
                    <a:cubicBezTo>
                      <a:pt x="206078" y="202321"/>
                      <a:pt x="208143" y="211931"/>
                      <a:pt x="210524" y="221456"/>
                    </a:cubicBezTo>
                    <a:cubicBezTo>
                      <a:pt x="295203" y="204520"/>
                      <a:pt x="207474" y="226781"/>
                      <a:pt x="267674" y="200025"/>
                    </a:cubicBezTo>
                    <a:cubicBezTo>
                      <a:pt x="281437" y="193908"/>
                      <a:pt x="310537" y="185737"/>
                      <a:pt x="310537" y="185737"/>
                    </a:cubicBezTo>
                    <a:cubicBezTo>
                      <a:pt x="332638" y="193104"/>
                      <a:pt x="349685" y="200025"/>
                      <a:pt x="374831" y="200025"/>
                    </a:cubicBezTo>
                    <a:cubicBezTo>
                      <a:pt x="384649" y="200025"/>
                      <a:pt x="393881" y="195262"/>
                      <a:pt x="403406" y="192881"/>
                    </a:cubicBezTo>
                    <a:cubicBezTo>
                      <a:pt x="415583" y="46741"/>
                      <a:pt x="400323" y="93848"/>
                      <a:pt x="417693" y="128587"/>
                    </a:cubicBezTo>
                    <a:cubicBezTo>
                      <a:pt x="421533" y="136267"/>
                      <a:pt x="427218" y="142875"/>
                      <a:pt x="431981" y="150019"/>
                    </a:cubicBezTo>
                    <a:cubicBezTo>
                      <a:pt x="440762" y="176364"/>
                      <a:pt x="444150" y="174717"/>
                      <a:pt x="431981" y="207169"/>
                    </a:cubicBezTo>
                    <a:cubicBezTo>
                      <a:pt x="428966" y="215208"/>
                      <a:pt x="421180" y="220754"/>
                      <a:pt x="417693" y="228600"/>
                    </a:cubicBezTo>
                    <a:cubicBezTo>
                      <a:pt x="411576" y="242362"/>
                      <a:pt x="403406" y="271462"/>
                      <a:pt x="403406" y="271462"/>
                    </a:cubicBezTo>
                    <a:cubicBezTo>
                      <a:pt x="397478" y="312954"/>
                      <a:pt x="384033" y="398112"/>
                      <a:pt x="389118" y="428625"/>
                    </a:cubicBezTo>
                    <a:cubicBezTo>
                      <a:pt x="390779" y="438590"/>
                      <a:pt x="403405" y="414338"/>
                      <a:pt x="410549" y="407194"/>
                    </a:cubicBezTo>
                    <a:cubicBezTo>
                      <a:pt x="428892" y="352166"/>
                      <a:pt x="419244" y="378314"/>
                      <a:pt x="439124" y="328612"/>
                    </a:cubicBezTo>
                    <a:cubicBezTo>
                      <a:pt x="441505" y="309562"/>
                      <a:pt x="442834" y="290351"/>
                      <a:pt x="446268" y="271462"/>
                    </a:cubicBezTo>
                    <a:cubicBezTo>
                      <a:pt x="447615" y="264053"/>
                      <a:pt x="447532" y="254735"/>
                      <a:pt x="453412" y="250031"/>
                    </a:cubicBezTo>
                    <a:cubicBezTo>
                      <a:pt x="461079" y="243898"/>
                      <a:pt x="472547" y="245584"/>
                      <a:pt x="481987" y="242887"/>
                    </a:cubicBezTo>
                    <a:cubicBezTo>
                      <a:pt x="489227" y="240818"/>
                      <a:pt x="496178" y="237813"/>
                      <a:pt x="503418" y="235744"/>
                    </a:cubicBezTo>
                    <a:cubicBezTo>
                      <a:pt x="512858" y="233047"/>
                      <a:pt x="522553" y="231297"/>
                      <a:pt x="531993" y="228600"/>
                    </a:cubicBezTo>
                    <a:cubicBezTo>
                      <a:pt x="539233" y="226531"/>
                      <a:pt x="545945" y="222336"/>
                      <a:pt x="553424" y="221456"/>
                    </a:cubicBezTo>
                    <a:cubicBezTo>
                      <a:pt x="586618" y="217551"/>
                      <a:pt x="620099" y="216693"/>
                      <a:pt x="653437" y="214312"/>
                    </a:cubicBezTo>
                    <a:cubicBezTo>
                      <a:pt x="655818" y="207168"/>
                      <a:pt x="660581" y="200411"/>
                      <a:pt x="660581" y="192881"/>
                    </a:cubicBezTo>
                    <a:cubicBezTo>
                      <a:pt x="660581" y="135098"/>
                      <a:pt x="654690" y="107532"/>
                      <a:pt x="646293" y="57150"/>
                    </a:cubicBezTo>
                    <a:cubicBezTo>
                      <a:pt x="651895" y="45947"/>
                      <a:pt x="664772" y="17240"/>
                      <a:pt x="674868" y="7144"/>
                    </a:cubicBezTo>
                    <a:cubicBezTo>
                      <a:pt x="678633" y="3379"/>
                      <a:pt x="684393" y="2381"/>
                      <a:pt x="689156" y="0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85750" y="2140696"/>
            <a:ext cx="5076679" cy="352954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side: Tracking users’ cell phones. Collect data for study of users’ trajectories and monitoring congestion.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altLang="zh-CN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side: Navigation services in GPS-denied environments.</a:t>
            </a:r>
            <a:endParaRPr lang="zh-CN" altLang="en-US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38137" y="982133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dirty="0">
                <a:latin typeface="Helvetica" panose="020B0604020202020204" pitchFamily="34" charset="0"/>
                <a:cs typeface="Helvetica" panose="020B0604020202020204" pitchFamily="34" charset="0"/>
              </a:rPr>
              <a:t>Functions</a:t>
            </a:r>
            <a:endParaRPr lang="zh-CN" altLang="en-US" sz="3733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6551" y="120272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04941" y="5769702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Clients(real time)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36833" y="2497599"/>
            <a:ext cx="5238751" cy="63878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Fingerprinting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altLang="zh-CN" sz="2667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40241" y="1279074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Localization Technologies:</a:t>
            </a:r>
            <a:endParaRPr lang="zh-CN" alt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3677" y="3066352"/>
            <a:ext cx="638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Pedestrian Dead-Reckoning (PDR)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43908" y="2225417"/>
            <a:ext cx="5078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radio ‘fingerprint’ is the pattern of radio signal strength measurements that is observed at a given location. </a:t>
            </a:r>
          </a:p>
          <a:p>
            <a:r>
              <a:rPr lang="en-GB" altLang="zh-CN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 comprises a vector of signal identity information (e.g. Wi-Fi MAC addresses, or cellular Cell-IDs) and a corresponding vector of values of Received Signal Strength (RSS).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0241" y="5202070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Kalman Filter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240241" y="3633821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Signal processing Technology:</a:t>
            </a:r>
            <a:endParaRPr lang="zh-CN" alt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6837027" y="1027282"/>
            <a:ext cx="80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≈14m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5" name="图片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b="2450"/>
          <a:stretch/>
        </p:blipFill>
        <p:spPr bwMode="auto">
          <a:xfrm>
            <a:off x="5490119" y="1521920"/>
            <a:ext cx="5863681" cy="4429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240241" y="1279074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Helvetica" panose="020B0604020202020204" pitchFamily="34" charset="0"/>
                <a:cs typeface="Helvetica" panose="020B0604020202020204" pitchFamily="34" charset="0"/>
              </a:rPr>
              <a:t>1)	Body block effect</a:t>
            </a:r>
            <a:endParaRPr lang="zh-CN" alt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853" y="3245611"/>
            <a:ext cx="4868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</a:t>
            </a:r>
            <a:r>
              <a:rPr lang="en-GB" altLang="zh-CN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is an example of the RSS distribution on a straight platform received from one AP when the device holder walks back and forth ten times.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and Challenges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929306" y="1247955"/>
            <a:ext cx="0" cy="322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457813" y="1247955"/>
            <a:ext cx="0" cy="322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929306" y="1409350"/>
            <a:ext cx="528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97173" y="2611253"/>
            <a:ext cx="5784850" cy="182475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 signal strength </a:t>
            </a:r>
          </a:p>
          <a:p>
            <a:pPr algn="l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Wi-Fi signal (space/time)</a:t>
            </a:r>
          </a:p>
          <a:p>
            <a:pPr algn="l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Sensor data from cellphone </a:t>
            </a:r>
          </a:p>
        </p:txBody>
      </p:sp>
      <p:sp>
        <p:nvSpPr>
          <p:cNvPr id="2" name="矩形 1"/>
          <p:cNvSpPr/>
          <p:nvPr/>
        </p:nvSpPr>
        <p:spPr>
          <a:xfrm>
            <a:off x="240240" y="4238479"/>
            <a:ext cx="72288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Environment variation </a:t>
            </a:r>
          </a:p>
          <a:p>
            <a:pPr defTabSz="457200"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Periodically arriving and departing metallic trains</a:t>
            </a:r>
          </a:p>
          <a:p>
            <a:pPr defTabSz="457200"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Group of people during different time periods</a:t>
            </a: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and Challenges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240240" y="1279074"/>
            <a:ext cx="63357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Helvetica" panose="020B0604020202020204" pitchFamily="34" charset="0"/>
                <a:cs typeface="Helvetica" panose="020B0604020202020204" pitchFamily="34" charset="0"/>
              </a:rPr>
              <a:t>2)	Environmental variation effect</a:t>
            </a:r>
            <a:endParaRPr lang="zh-CN" alt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Establishment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r="4622" b="2343"/>
          <a:stretch/>
        </p:blipFill>
        <p:spPr bwMode="auto">
          <a:xfrm>
            <a:off x="5615602" y="1842695"/>
            <a:ext cx="6325553" cy="417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240240" y="1383241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1)	Pedestrian Dead-reckoning (PDR) mapping support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16501"/>
              </p:ext>
            </p:extLst>
          </p:nvPr>
        </p:nvGraphicFramePr>
        <p:xfrm>
          <a:off x="369278" y="2907241"/>
          <a:ext cx="5117286" cy="2767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196">
                  <a:extLst>
                    <a:ext uri="{9D8B030D-6E8A-4147-A177-3AD203B41FA5}">
                      <a16:colId xmlns:a16="http://schemas.microsoft.com/office/drawing/2014/main" val="2418207599"/>
                    </a:ext>
                  </a:extLst>
                </a:gridCol>
                <a:gridCol w="1048690">
                  <a:extLst>
                    <a:ext uri="{9D8B030D-6E8A-4147-A177-3AD203B41FA5}">
                      <a16:colId xmlns:a16="http://schemas.microsoft.com/office/drawing/2014/main" val="1044402080"/>
                    </a:ext>
                  </a:extLst>
                </a:gridCol>
                <a:gridCol w="1049700">
                  <a:extLst>
                    <a:ext uri="{9D8B030D-6E8A-4147-A177-3AD203B41FA5}">
                      <a16:colId xmlns:a16="http://schemas.microsoft.com/office/drawing/2014/main" val="2818543214"/>
                    </a:ext>
                  </a:extLst>
                </a:gridCol>
                <a:gridCol w="1049700">
                  <a:extLst>
                    <a:ext uri="{9D8B030D-6E8A-4147-A177-3AD203B41FA5}">
                      <a16:colId xmlns:a16="http://schemas.microsoft.com/office/drawing/2014/main" val="3443708285"/>
                    </a:ext>
                  </a:extLst>
                </a:gridCol>
              </a:tblGrid>
              <a:tr h="518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Testing set number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zh-CN" sz="14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zh-CN" sz="1400" b="1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zh-CN" sz="1400" b="1" i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623809"/>
                  </a:ext>
                </a:extLst>
              </a:tr>
              <a:tr h="403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Actual steps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813925"/>
                  </a:ext>
                </a:extLst>
              </a:tr>
              <a:tr h="518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Average measured steps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97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98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103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256253"/>
                  </a:ext>
                </a:extLst>
              </a:tr>
              <a:tr h="403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Null steps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499529"/>
                  </a:ext>
                </a:extLst>
              </a:tr>
              <a:tr h="518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Average accumulated error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1.89 metres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1.26 metres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1.89 metres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909755"/>
                  </a:ext>
                </a:extLst>
              </a:tr>
              <a:tr h="403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Overall accuracy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97.3%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7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239955" y="1524091"/>
            <a:ext cx="5491165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2)	Unique RSS distributions probability density function (PDF) fingerprint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Establishment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14642" y="1020284"/>
            <a:ext cx="6170965" cy="5336066"/>
            <a:chOff x="5931895" y="982133"/>
            <a:chExt cx="6500250" cy="5589028"/>
          </a:xfrm>
        </p:grpSpPr>
        <p:grpSp>
          <p:nvGrpSpPr>
            <p:cNvPr id="11" name="组合 10"/>
            <p:cNvGrpSpPr/>
            <p:nvPr/>
          </p:nvGrpSpPr>
          <p:grpSpPr>
            <a:xfrm>
              <a:off x="5931895" y="982133"/>
              <a:ext cx="6067224" cy="5303256"/>
              <a:chOff x="2274445" y="158609"/>
              <a:chExt cx="8171832" cy="714285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563" y="158609"/>
                <a:ext cx="4085714" cy="357142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4445" y="158609"/>
                <a:ext cx="4085714" cy="357142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4445" y="3730038"/>
                <a:ext cx="4085714" cy="357142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159" y="3730037"/>
                <a:ext cx="4085714" cy="3571429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6336145" y="5668534"/>
              <a:ext cx="6096000" cy="9026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RSS histogram distributions from one AP at different reference points. 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40240" y="2908269"/>
            <a:ext cx="5784850" cy="3175242"/>
            <a:chOff x="240240" y="2354088"/>
            <a:chExt cx="5784850" cy="2655067"/>
          </a:xfrm>
        </p:grpSpPr>
        <p:sp>
          <p:nvSpPr>
            <p:cNvPr id="15" name="标题 1"/>
            <p:cNvSpPr txBox="1">
              <a:spLocks/>
            </p:cNvSpPr>
            <p:nvPr/>
          </p:nvSpPr>
          <p:spPr>
            <a:xfrm>
              <a:off x="240240" y="2354088"/>
              <a:ext cx="5491165" cy="152400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3)	Extra information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40240" y="3456265"/>
              <a:ext cx="5784850" cy="1552890"/>
              <a:chOff x="287723" y="4005073"/>
              <a:chExt cx="5784850" cy="1552890"/>
            </a:xfrm>
          </p:grpSpPr>
          <p:sp>
            <p:nvSpPr>
              <p:cNvPr id="18" name="内容占位符 2"/>
              <p:cNvSpPr txBox="1">
                <a:spLocks/>
              </p:cNvSpPr>
              <p:nvPr/>
            </p:nvSpPr>
            <p:spPr>
              <a:xfrm>
                <a:off x="287723" y="4005073"/>
                <a:ext cx="5784850" cy="550383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585" indent="-609585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 of occurrence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  <a:p>
                <a:pPr marL="609585" indent="-609585" algn="l"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" name="对象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1912181"/>
                  </p:ext>
                </p:extLst>
              </p:nvPr>
            </p:nvGraphicFramePr>
            <p:xfrm>
              <a:off x="908382" y="4400096"/>
              <a:ext cx="4713203" cy="5871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Equation" r:id="rId8" imgW="2984500" imgH="381000" progId="Equation.DSMT4">
                      <p:embed/>
                    </p:oleObj>
                  </mc:Choice>
                  <mc:Fallback>
                    <p:oleObj name="Equation" r:id="rId8" imgW="2984500" imgH="381000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8382" y="4400096"/>
                            <a:ext cx="4713203" cy="58710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内容占位符 2"/>
              <p:cNvSpPr txBox="1">
                <a:spLocks/>
              </p:cNvSpPr>
              <p:nvPr/>
            </p:nvSpPr>
            <p:spPr>
              <a:xfrm>
                <a:off x="287723" y="4987205"/>
                <a:ext cx="5784850" cy="570758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585" indent="-609585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 coefficient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  <a:p>
                <a:pPr marL="609585" indent="-609585" algn="l"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1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Establishment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0311" y="1332961"/>
            <a:ext cx="5491165" cy="4596783"/>
            <a:chOff x="240241" y="1279074"/>
            <a:chExt cx="5491165" cy="4596783"/>
          </a:xfrm>
        </p:grpSpPr>
        <p:sp>
          <p:nvSpPr>
            <p:cNvPr id="11" name="标题 1"/>
            <p:cNvSpPr txBox="1">
              <a:spLocks/>
            </p:cNvSpPr>
            <p:nvPr/>
          </p:nvSpPr>
          <p:spPr>
            <a:xfrm>
              <a:off x="240241" y="1279074"/>
              <a:ext cx="5491165" cy="152400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4) Database Scale</a:t>
              </a:r>
            </a:p>
            <a:p>
              <a:pPr algn="l"/>
              <a:endParaRPr lang="en-US" altLang="zh-C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内容占位符 2"/>
            <p:cNvSpPr txBox="1">
              <a:spLocks/>
            </p:cNvSpPr>
            <p:nvPr/>
          </p:nvSpPr>
          <p:spPr>
            <a:xfrm>
              <a:off x="311150" y="2323781"/>
              <a:ext cx="5300185" cy="355207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585" indent="-609585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Around 40 APs can be detected at one reference point</a:t>
              </a:r>
            </a:p>
            <a:p>
              <a:pPr marL="609585" indent="-609585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2382 reference points in two stations.</a:t>
              </a:r>
            </a:p>
            <a:p>
              <a:pPr marL="609585" indent="-609585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1104 detectable APs</a:t>
              </a:r>
            </a:p>
            <a:p>
              <a:pPr marL="609585" indent="-609585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collecting work through a whole month</a:t>
              </a:r>
            </a:p>
            <a:p>
              <a:pPr algn="l"/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2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B5E8-FB0C-4675-BA27-91A19EFB6B5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International Conference on Indoor Positioning and Indoor Navigation (IPIN 2017) Presentation by Chengqi Ma, 2017/9/20</a:t>
            </a: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40240" y="82975"/>
            <a:ext cx="5491165" cy="89915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Matching Phase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8" y="3007927"/>
            <a:ext cx="10481203" cy="13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902</Words>
  <Application>Microsoft Office PowerPoint</Application>
  <PresentationFormat>宽屏</PresentationFormat>
  <Paragraphs>179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MS Mincho</vt:lpstr>
      <vt:lpstr>等线</vt:lpstr>
      <vt:lpstr>等线 Light</vt:lpstr>
      <vt:lpstr>Arial</vt:lpstr>
      <vt:lpstr>Garamond</vt:lpstr>
      <vt:lpstr>Helvetica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Chengqi Ma</dc:creator>
  <cp:lastModifiedBy>Chengqi Ma</cp:lastModifiedBy>
  <cp:revision>92</cp:revision>
  <dcterms:created xsi:type="dcterms:W3CDTF">2017-06-23T00:48:33Z</dcterms:created>
  <dcterms:modified xsi:type="dcterms:W3CDTF">2017-09-20T02:18:47Z</dcterms:modified>
</cp:coreProperties>
</file>