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82" r:id="rId2"/>
    <p:sldId id="468" r:id="rId3"/>
    <p:sldId id="464" r:id="rId4"/>
    <p:sldId id="477" r:id="rId5"/>
    <p:sldId id="467" r:id="rId6"/>
    <p:sldId id="469" r:id="rId7"/>
    <p:sldId id="466" r:id="rId8"/>
    <p:sldId id="478" r:id="rId9"/>
    <p:sldId id="471" r:id="rId10"/>
    <p:sldId id="479" r:id="rId11"/>
    <p:sldId id="480" r:id="rId12"/>
    <p:sldId id="481" r:id="rId13"/>
    <p:sldId id="473" r:id="rId14"/>
    <p:sldId id="483" r:id="rId15"/>
  </p:sldIdLst>
  <p:sldSz cx="9144000" cy="6858000" type="screen4x3"/>
  <p:notesSz cx="6797675" cy="99282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0000"/>
    </p:penClr>
  </p:showPr>
  <p:clrMru>
    <a:srgbClr val="8D4339"/>
    <a:srgbClr val="FF0000"/>
    <a:srgbClr val="CC9900"/>
    <a:srgbClr val="99CCFF"/>
    <a:srgbClr val="FF9900"/>
    <a:srgbClr val="3399FF"/>
    <a:srgbClr val="660033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80097" autoAdjust="0"/>
  </p:normalViewPr>
  <p:slideViewPr>
    <p:cSldViewPr>
      <p:cViewPr>
        <p:scale>
          <a:sx n="65" d="100"/>
          <a:sy n="65" d="100"/>
        </p:scale>
        <p:origin x="-63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706" y="-90"/>
      </p:cViewPr>
      <p:guideLst>
        <p:guide orient="horz" pos="2161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438900" y="8001000"/>
            <a:ext cx="35877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75138" y="9232900"/>
            <a:ext cx="21082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1" tIns="45721" rIns="91441" bIns="45721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effectLst/>
              </a:defRPr>
            </a:lvl1pPr>
          </a:lstStyle>
          <a:p>
            <a:pPr>
              <a:defRPr/>
            </a:pPr>
            <a:fld id="{A7F31191-E8C8-49B5-BC19-5E2C6BF9DBBC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11113"/>
            <a:ext cx="29479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801688" eaLnBrk="0" hangingPunct="0">
              <a:defRPr sz="1000" i="1">
                <a:effectLst/>
                <a:latin typeface="Times New Roman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11113"/>
            <a:ext cx="29479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801688" eaLnBrk="0" hangingPunct="0">
              <a:defRPr sz="1000" i="1">
                <a:effectLst/>
                <a:latin typeface="Times New Roman" charset="0"/>
              </a:defRPr>
            </a:lvl1pPr>
          </a:lstStyle>
          <a:p>
            <a:pPr>
              <a:defRPr/>
            </a:pPr>
            <a:r>
              <a:rPr lang="es-ES"/>
              <a:t>04/11/04</a:t>
            </a:r>
            <a:endParaRPr lang="ca-E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450388"/>
            <a:ext cx="29479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801688" eaLnBrk="0" hangingPunct="0">
              <a:defRPr sz="1000" i="1">
                <a:effectLst/>
                <a:latin typeface="Times New Roman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50388"/>
            <a:ext cx="29479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801688" eaLnBrk="0" hangingPunct="0">
              <a:defRPr sz="1000" i="1">
                <a:effectLst/>
                <a:latin typeface="Times New Roman" charset="0"/>
              </a:defRPr>
            </a:lvl1pPr>
          </a:lstStyle>
          <a:p>
            <a:pPr>
              <a:defRPr/>
            </a:pPr>
            <a:fld id="{BE6DDE8C-9CA8-40EE-B98B-B5761272BF60}" type="slidenum">
              <a:rPr lang="ca-ES"/>
              <a:pPr>
                <a:defRPr/>
              </a:pPr>
              <a:t>‹nr.›</a:t>
            </a:fld>
            <a:endParaRPr lang="ca-E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8050"/>
            <a:ext cx="4987925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4" tIns="47626" rIns="93664" bIns="476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editar el estilo del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843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7913" y="863600"/>
            <a:ext cx="4641850" cy="34813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335713" y="9520238"/>
            <a:ext cx="395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4" tIns="47626" rIns="93664" bIns="47626" anchor="ctr">
            <a:spAutoFit/>
          </a:bodyPr>
          <a:lstStyle/>
          <a:p>
            <a:pPr algn="r" defTabSz="962025" eaLnBrk="0" hangingPunct="0">
              <a:defRPr/>
            </a:pPr>
            <a:fld id="{ABC47E5A-6D98-4CF0-B475-78834B56B0C5}" type="slidenum">
              <a:rPr lang="ca-ES" sz="1400">
                <a:latin typeface="Times New Roman" charset="0"/>
              </a:rPr>
              <a:pPr algn="r" defTabSz="962025" eaLnBrk="0" hangingPunct="0">
                <a:defRPr/>
              </a:pPr>
              <a:t>‹nr.›</a:t>
            </a:fld>
            <a:endParaRPr lang="ca-ES" sz="1400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620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69900" algn="l" defTabSz="9620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38213" algn="l" defTabSz="9620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408113" algn="l" defTabSz="9620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76425" algn="l" defTabSz="9620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a-ES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a-ES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dirty="0" smtClean="0">
              <a:latin typeface="Times New Roman" pitchFamily="18" charset="0"/>
            </a:endParaRPr>
          </a:p>
          <a:p>
            <a:endParaRPr lang="es-E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374650" indent="-374650"/>
            <a:endParaRPr lang="es-ES_tradnl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marL="374650" indent="-374650"/>
            <a:endParaRPr lang="es-ES_tradnl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s-E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Y:\ARXIU\B3dd\TDX-TDR\Logos\TDX-senselletres.jpg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88000"/>
          </a:blip>
          <a:srcRect/>
          <a:stretch>
            <a:fillRect/>
          </a:stretch>
        </p:blipFill>
        <p:spPr bwMode="auto">
          <a:xfrm>
            <a:off x="0" y="5562600"/>
            <a:ext cx="152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LIBER 2010, Aarhus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LIBER 2010, Aarhus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762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LIBER 2010, Aarhus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s-ES"/>
              <a:t>LIBER 2010, </a:t>
            </a:r>
            <a:r>
              <a:rPr lang="es-ES" err="1"/>
              <a:t>Aarhus</a:t>
            </a:r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LIBER 2010, Aarhus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LIBER 2010, Aarhus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LIBER 2010, Aarhus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LIBER 2010, Aarhus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LIBER 2010, Aarhus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LIBER 2010, Aarhus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LIBER 2010, Aarhus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3175">
            <a:solidFill>
              <a:srgbClr val="A72C1F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3076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  <a:latin typeface="Times New Roman" charset="0"/>
              </a:defRPr>
            </a:lvl1pPr>
          </a:lstStyle>
          <a:p>
            <a:pPr>
              <a:defRPr/>
            </a:pPr>
            <a:r>
              <a:rPr lang="es-ES"/>
              <a:t>LIBER 2010, Aarhus</a:t>
            </a:r>
          </a:p>
        </p:txBody>
      </p:sp>
      <p:sp>
        <p:nvSpPr>
          <p:cNvPr id="1039" name="Text Box 15"/>
          <p:cNvSpPr txBox="1">
            <a:spLocks noChangeArrowheads="1"/>
          </p:cNvSpPr>
          <p:nvPr userDrawn="1"/>
        </p:nvSpPr>
        <p:spPr bwMode="auto">
          <a:xfrm>
            <a:off x="7696200" y="6248400"/>
            <a:ext cx="9144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fld id="{C287FFDB-F1C2-499D-9168-B3693E6EDBEB}" type="slidenum">
              <a:rPr lang="es-ES" sz="1400"/>
              <a:pPr>
                <a:defRPr/>
              </a:pPr>
              <a:t>‹nr.›</a:t>
            </a:fld>
            <a:r>
              <a:rPr lang="es-ES_tradnl" sz="1400"/>
              <a:t> / 13</a:t>
            </a:r>
            <a:endParaRPr lang="es-ES" sz="1400"/>
          </a:p>
        </p:txBody>
      </p:sp>
      <p:pic>
        <p:nvPicPr>
          <p:cNvPr id="3079" name="Picture 23" descr="Y:\ARXIU\B3dd\TDX-TDR\Logos\TDX-senselletres.jpg"/>
          <p:cNvPicPr>
            <a:picLocks noChangeAspect="1" noChangeArrowheads="1"/>
          </p:cNvPicPr>
          <p:nvPr userDrawn="1"/>
        </p:nvPicPr>
        <p:blipFill>
          <a:blip r:embed="rId13" cstate="print">
            <a:lum bright="70000" contrast="-88000"/>
          </a:blip>
          <a:srcRect/>
          <a:stretch>
            <a:fillRect/>
          </a:stretch>
        </p:blipFill>
        <p:spPr bwMode="auto">
          <a:xfrm>
            <a:off x="0" y="0"/>
            <a:ext cx="152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-"/>
        <a:defRPr sz="3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-"/>
        <a:defRPr sz="3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-"/>
        <a:defRPr sz="3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-"/>
        <a:defRPr sz="3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-"/>
        <a:defRPr sz="3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-"/>
        <a:defRPr sz="3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-"/>
        <a:defRPr sz="3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-"/>
        <a:defRPr sz="32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-regneark1.xls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dart-europe.eu/Abou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miquel.codina@upc.ed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nna.rovira@upc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1 Título"/>
          <p:cNvSpPr>
            <a:spLocks noGrp="1"/>
          </p:cNvSpPr>
          <p:nvPr>
            <p:ph type="title"/>
          </p:nvPr>
        </p:nvSpPr>
        <p:spPr>
          <a:xfrm>
            <a:off x="-1331913" y="-171400"/>
            <a:ext cx="10475913" cy="1224136"/>
          </a:xfrm>
        </p:spPr>
        <p:txBody>
          <a:bodyPr/>
          <a:lstStyle/>
          <a:p>
            <a:pPr algn="r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solidFill>
                  <a:schemeClr val="tx1"/>
                </a:solidFill>
              </a:rPr>
              <a:t>TDX: moving forward 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with ETDs co-operatively</a:t>
            </a:r>
            <a:endParaRPr lang="es-ES" sz="36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idx="1"/>
          </p:nvPr>
        </p:nvGraphicFramePr>
        <p:xfrm>
          <a:off x="869950" y="2051050"/>
          <a:ext cx="7404100" cy="4114800"/>
        </p:xfrm>
        <a:graphic>
          <a:graphicData uri="http://schemas.openxmlformats.org/presentationml/2006/ole">
            <p:oleObj spid="_x0000_s1026" name="Image" r:id="rId4" imgW="12749206" imgH="7085714" progId="">
              <p:embed/>
            </p:oleObj>
          </a:graphicData>
        </a:graphic>
      </p:graphicFrame>
      <p:sp>
        <p:nvSpPr>
          <p:cNvPr id="1028" name="4 Marcador de pie de página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s-ES"/>
              <a:t>LIBER 2010, Aarhus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1192213" y="1341438"/>
            <a:ext cx="6692900" cy="6715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ES" sz="3800" b="1">
                <a:solidFill>
                  <a:srgbClr val="990033"/>
                </a:solidFill>
              </a:rPr>
              <a:t>http://www.tesisenxarxa.net/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9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8382000" cy="1371600"/>
          </a:xfrm>
        </p:spPr>
        <p:txBody>
          <a:bodyPr/>
          <a:lstStyle/>
          <a:p>
            <a:pPr algn="r"/>
            <a:r>
              <a:rPr lang="en-GB" sz="3600" smtClean="0">
                <a:solidFill>
                  <a:schemeClr val="tx1"/>
                </a:solidFill>
              </a:rPr>
              <a:t>7.Figures   </a:t>
            </a:r>
          </a:p>
        </p:txBody>
      </p:sp>
      <p:sp>
        <p:nvSpPr>
          <p:cNvPr id="1467410" name="Rectangle 18"/>
          <p:cNvSpPr>
            <a:spLocks noChangeArrowheads="1"/>
          </p:cNvSpPr>
          <p:nvPr/>
        </p:nvSpPr>
        <p:spPr bwMode="auto">
          <a:xfrm>
            <a:off x="1828800" y="61722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67414" name="Text Box 22"/>
          <p:cNvSpPr txBox="1">
            <a:spLocks noChangeArrowheads="1"/>
          </p:cNvSpPr>
          <p:nvPr/>
        </p:nvSpPr>
        <p:spPr bwMode="auto">
          <a:xfrm>
            <a:off x="6308725" y="4692650"/>
            <a:ext cx="1841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endParaRPr lang="es-ES" sz="16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0" hangingPunct="0">
              <a:defRPr/>
            </a:pPr>
            <a:endParaRPr lang="es-ES" sz="16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054" name="Group 111"/>
          <p:cNvGrpSpPr>
            <a:grpSpLocks/>
          </p:cNvGrpSpPr>
          <p:nvPr/>
        </p:nvGrpSpPr>
        <p:grpSpPr bwMode="auto">
          <a:xfrm>
            <a:off x="398463" y="1524000"/>
            <a:ext cx="8613775" cy="304800"/>
            <a:chOff x="251" y="960"/>
            <a:chExt cx="5426" cy="192"/>
          </a:xfrm>
        </p:grpSpPr>
        <p:sp>
          <p:nvSpPr>
            <p:cNvPr id="1467409" name="Text Box 17"/>
            <p:cNvSpPr txBox="1">
              <a:spLocks noChangeArrowheads="1"/>
            </p:cNvSpPr>
            <p:nvPr/>
          </p:nvSpPr>
          <p:spPr bwMode="auto">
            <a:xfrm>
              <a:off x="5195" y="960"/>
              <a:ext cx="48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>
                <a:defRPr/>
              </a:pPr>
              <a:r>
                <a:rPr lang="en-GB" sz="140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Theses</a:t>
              </a:r>
            </a:p>
          </p:txBody>
        </p:sp>
        <p:sp>
          <p:nvSpPr>
            <p:cNvPr id="1467407" name="Text Box 15"/>
            <p:cNvSpPr txBox="1">
              <a:spLocks noChangeArrowheads="1"/>
            </p:cNvSpPr>
            <p:nvPr/>
          </p:nvSpPr>
          <p:spPr bwMode="auto">
            <a:xfrm>
              <a:off x="251" y="960"/>
              <a:ext cx="5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>
                <a:defRPr/>
              </a:pPr>
              <a:r>
                <a:rPr lang="en-GB" sz="140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Requests</a:t>
              </a:r>
            </a:p>
          </p:txBody>
        </p:sp>
        <p:sp>
          <p:nvSpPr>
            <p:cNvPr id="1467413" name="Rectangle 21"/>
            <p:cNvSpPr>
              <a:spLocks noChangeArrowheads="1"/>
            </p:cNvSpPr>
            <p:nvPr/>
          </p:nvSpPr>
          <p:spPr bwMode="auto">
            <a:xfrm>
              <a:off x="5040" y="960"/>
              <a:ext cx="144" cy="144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s-E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67445" name="Rectangle 53"/>
            <p:cNvSpPr>
              <a:spLocks noChangeArrowheads="1"/>
            </p:cNvSpPr>
            <p:nvPr/>
          </p:nvSpPr>
          <p:spPr bwMode="auto">
            <a:xfrm>
              <a:off x="864" y="960"/>
              <a:ext cx="144" cy="14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s-E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04800" y="1828800"/>
          <a:ext cx="8569325" cy="4260850"/>
        </p:xfrm>
        <a:graphic>
          <a:graphicData uri="http://schemas.openxmlformats.org/presentationml/2006/ole">
            <p:oleObj spid="_x0000_s2050" name="Gráfico" r:id="rId4" imgW="9158760" imgH="4335120" progId="Excel.Sheet.8">
              <p:embed/>
            </p:oleObj>
          </a:graphicData>
        </a:graphic>
      </p:graphicFrame>
      <p:graphicFrame>
        <p:nvGraphicFramePr>
          <p:cNvPr id="1467476" name="Group 84"/>
          <p:cNvGraphicFramePr>
            <a:graphicFrameLocks noGrp="1"/>
          </p:cNvGraphicFramePr>
          <p:nvPr/>
        </p:nvGraphicFramePr>
        <p:xfrm>
          <a:off x="1600200" y="2209800"/>
          <a:ext cx="2209800" cy="610872"/>
        </p:xfrm>
        <a:graphic>
          <a:graphicData uri="http://schemas.openxmlformats.org/drawingml/2006/table">
            <a:tbl>
              <a:tblPr/>
              <a:tblGrid>
                <a:gridCol w="631825"/>
                <a:gridCol w="1577975"/>
              </a:tblGrid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2009</a:t>
                      </a:r>
                    </a:p>
                  </a:txBody>
                  <a:tcPr marL="92075" marR="92075" marT="46038" marB="46038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4.463.737</a:t>
                      </a:r>
                    </a:p>
                  </a:txBody>
                  <a:tcPr marL="92075" marR="92075" marT="46038" marB="46038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marL="92075" marR="92075" marT="46038" marB="4603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19.710.887</a:t>
                      </a:r>
                    </a:p>
                  </a:txBody>
                  <a:tcPr marL="92075" marR="92075" marT="46038" marB="4603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67489" name="Group 97"/>
          <p:cNvGraphicFramePr>
            <a:graphicFrameLocks noGrp="1"/>
          </p:cNvGraphicFramePr>
          <p:nvPr/>
        </p:nvGraphicFramePr>
        <p:xfrm>
          <a:off x="6629400" y="4724400"/>
          <a:ext cx="1295400" cy="610872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2009</a:t>
                      </a:r>
                    </a:p>
                  </a:txBody>
                  <a:tcPr marL="92075" marR="92075" marT="46038" marB="46038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1.673</a:t>
                      </a:r>
                    </a:p>
                  </a:txBody>
                  <a:tcPr marL="92075" marR="92075" marT="46038" marB="46038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marL="92075" marR="92075" marT="46038" marB="4603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8.305</a:t>
                      </a:r>
                    </a:p>
                  </a:txBody>
                  <a:tcPr marL="92075" marR="92075" marT="46038" marB="4603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5" name="13 Marcador de pie de página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s-ES" smtClean="0">
                <a:latin typeface="Times New Roman" pitchFamily="18" charset="0"/>
              </a:rPr>
              <a:t>LIBER 2010, Aarhus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412875"/>
            <a:ext cx="4343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400" smtClean="0"/>
              <a:t>TDX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a-ES" sz="1800" smtClean="0">
                <a:solidFill>
                  <a:srgbClr val="A72C1F"/>
                </a:solidFill>
                <a:cs typeface="Arial" charset="0"/>
              </a:rPr>
              <a:t>Universitat de Barcelona </a:t>
            </a:r>
            <a:endParaRPr lang="es-ES" sz="1800" smtClean="0">
              <a:solidFill>
                <a:srgbClr val="A72C1F"/>
              </a:solidFill>
              <a:cs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a-ES" sz="1800" smtClean="0">
                <a:solidFill>
                  <a:srgbClr val="A72C1F"/>
                </a:solidFill>
                <a:cs typeface="Arial" charset="0"/>
              </a:rPr>
              <a:t>Universitat Autònoma de B</a:t>
            </a:r>
            <a:r>
              <a:rPr lang="es-ES" sz="1800" smtClean="0">
                <a:solidFill>
                  <a:srgbClr val="A72C1F"/>
                </a:solidFill>
                <a:cs typeface="Arial" charset="0"/>
              </a:rPr>
              <a:t>arcelona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a-ES" sz="1800" smtClean="0">
                <a:solidFill>
                  <a:srgbClr val="A72C1F"/>
                </a:solidFill>
                <a:cs typeface="Arial" charset="0"/>
              </a:rPr>
              <a:t>Universitat Politècnica de Catalunya </a:t>
            </a:r>
            <a:endParaRPr lang="ca-ES" sz="1800" smtClean="0">
              <a:solidFill>
                <a:srgbClr val="A72C1F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a-ES" sz="1800" smtClean="0">
                <a:solidFill>
                  <a:srgbClr val="A72C1F"/>
                </a:solidFill>
                <a:cs typeface="Arial" charset="0"/>
              </a:rPr>
              <a:t>Universitat Pompeu Fabra  </a:t>
            </a:r>
            <a:endParaRPr lang="ca-ES" sz="1800" smtClean="0">
              <a:solidFill>
                <a:srgbClr val="A72C1F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a-ES" sz="1800" smtClean="0">
                <a:solidFill>
                  <a:srgbClr val="A72C1F"/>
                </a:solidFill>
                <a:cs typeface="Arial" charset="0"/>
              </a:rPr>
              <a:t>Universitat de Girona   </a:t>
            </a:r>
            <a:endParaRPr lang="ca-ES" sz="1800" smtClean="0">
              <a:solidFill>
                <a:srgbClr val="A72C1F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a-ES" sz="1800" smtClean="0">
                <a:solidFill>
                  <a:srgbClr val="A72C1F"/>
                </a:solidFill>
                <a:cs typeface="Arial" charset="0"/>
              </a:rPr>
              <a:t>Universitat de Lleida   </a:t>
            </a:r>
            <a:endParaRPr lang="ca-ES" sz="1800" smtClean="0">
              <a:solidFill>
                <a:srgbClr val="A72C1F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a-ES" sz="1800" smtClean="0">
                <a:solidFill>
                  <a:srgbClr val="A72C1F"/>
                </a:solidFill>
                <a:cs typeface="Arial" charset="0"/>
              </a:rPr>
              <a:t>Universitat Rovira i Virgili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a-ES" sz="1800" smtClean="0">
                <a:solidFill>
                  <a:srgbClr val="A72C1F"/>
                </a:solidFill>
                <a:cs typeface="Arial" charset="0"/>
              </a:rPr>
              <a:t>Universitat Oberta de Catalunya  </a:t>
            </a:r>
            <a:endParaRPr lang="ca-ES" sz="1800" smtClean="0">
              <a:solidFill>
                <a:srgbClr val="A72C1F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_tradnl" sz="1800" smtClean="0">
                <a:solidFill>
                  <a:srgbClr val="A72C1F"/>
                </a:solidFill>
                <a:cs typeface="Arial" charset="0"/>
              </a:rPr>
              <a:t>Universitat Ramon Llull </a:t>
            </a:r>
            <a:endParaRPr lang="ca-ES" sz="1800" smtClean="0">
              <a:solidFill>
                <a:srgbClr val="A72C1F"/>
              </a:solidFill>
              <a:cs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a-ES" sz="1800" smtClean="0">
                <a:solidFill>
                  <a:srgbClr val="A72C1F"/>
                </a:solidFill>
                <a:cs typeface="Arial" charset="0"/>
              </a:rPr>
              <a:t>Universitat de Vic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a-ES" sz="1800" smtClean="0">
                <a:solidFill>
                  <a:srgbClr val="A72C1F"/>
                </a:solidFill>
                <a:cs typeface="Arial" charset="0"/>
              </a:rPr>
              <a:t>Universitat Internacional de Catalunya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a-ES" sz="1800" smtClean="0">
                <a:solidFill>
                  <a:srgbClr val="A72C1F"/>
                </a:solidFill>
                <a:cs typeface="Arial" charset="0"/>
              </a:rPr>
              <a:t>Universitat Abat Oliba (CEU)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a-ES" sz="1800" smtClean="0">
                <a:solidFill>
                  <a:srgbClr val="A72C1F"/>
                </a:solidFill>
                <a:cs typeface="Arial" charset="0"/>
              </a:rPr>
              <a:t>Universitat de les Illes Balears </a:t>
            </a:r>
            <a:endParaRPr lang="ca-ES" sz="1800" smtClean="0">
              <a:solidFill>
                <a:srgbClr val="A72C1F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a-ES" sz="1800" smtClean="0">
                <a:solidFill>
                  <a:srgbClr val="A72C1F"/>
                </a:solidFill>
                <a:cs typeface="Arial" charset="0"/>
              </a:rPr>
              <a:t>Universitat de València  </a:t>
            </a:r>
            <a:r>
              <a:rPr lang="es-ES" sz="1800" smtClean="0">
                <a:solidFill>
                  <a:srgbClr val="A72C1F"/>
                </a:solidFill>
                <a:cs typeface="Arial" charset="0"/>
              </a:rPr>
              <a:t>  </a:t>
            </a:r>
            <a:endParaRPr lang="es-ES_tradnl" sz="1800" smtClean="0">
              <a:solidFill>
                <a:srgbClr val="A72C1F"/>
              </a:solidFill>
              <a:cs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a-ES" sz="1800" smtClean="0">
                <a:solidFill>
                  <a:srgbClr val="A72C1F"/>
                </a:solidFill>
                <a:cs typeface="Arial" charset="0"/>
              </a:rPr>
              <a:t>Universitat Jaume I </a:t>
            </a:r>
            <a:endParaRPr lang="ca-ES" sz="1800" smtClean="0"/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54613" y="1401763"/>
            <a:ext cx="3810000" cy="4114800"/>
          </a:xfrm>
        </p:spPr>
        <p:txBody>
          <a:bodyPr/>
          <a:lstStyle/>
          <a:p>
            <a:r>
              <a:rPr lang="es-ES" sz="2400" smtClean="0"/>
              <a:t>TDR</a:t>
            </a:r>
          </a:p>
          <a:p>
            <a:pPr>
              <a:buFontTx/>
              <a:buNone/>
            </a:pPr>
            <a:r>
              <a:rPr lang="es-ES" sz="1800" smtClean="0"/>
              <a:t>Universidad de Cantabria</a:t>
            </a:r>
          </a:p>
          <a:p>
            <a:pPr>
              <a:buFontTx/>
              <a:buNone/>
            </a:pPr>
            <a:r>
              <a:rPr lang="es-ES" sz="1800" smtClean="0"/>
              <a:t>Universidad de Murcia</a:t>
            </a:r>
          </a:p>
          <a:p>
            <a:pPr>
              <a:buFontTx/>
              <a:buNone/>
            </a:pPr>
            <a:r>
              <a:rPr lang="es-ES" sz="1800" smtClean="0"/>
              <a:t>Universidad de Oviedo</a:t>
            </a:r>
          </a:p>
          <a:p>
            <a:pPr>
              <a:buFontTx/>
              <a:buNone/>
            </a:pPr>
            <a:endParaRPr lang="es-ES" sz="1800" smtClean="0"/>
          </a:p>
          <a:p>
            <a:pPr>
              <a:buFontTx/>
              <a:buNone/>
            </a:pPr>
            <a:endParaRPr lang="es-ES" sz="1600" smtClean="0"/>
          </a:p>
          <a:p>
            <a:endParaRPr lang="ca-ES" smtClean="0"/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955675" y="228600"/>
            <a:ext cx="8153400" cy="1104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/>
            <a:r>
              <a:rPr lang="en-US" sz="3600"/>
              <a:t>8.From TDX to TDR</a:t>
            </a:r>
          </a:p>
        </p:txBody>
      </p:sp>
      <p:sp>
        <p:nvSpPr>
          <p:cNvPr id="14341" name="4 Marcador de pie de página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s-ES" smtClean="0">
                <a:latin typeface="Times New Roman" pitchFamily="18" charset="0"/>
              </a:rPr>
              <a:t>LIBER 2010, Aarhus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4 Título"/>
          <p:cNvSpPr>
            <a:spLocks noGrp="1"/>
          </p:cNvSpPr>
          <p:nvPr>
            <p:ph type="title"/>
          </p:nvPr>
        </p:nvSpPr>
        <p:spPr>
          <a:xfrm>
            <a:off x="901700" y="76200"/>
            <a:ext cx="8207375" cy="1143000"/>
          </a:xfrm>
        </p:spPr>
        <p:txBody>
          <a:bodyPr/>
          <a:lstStyle/>
          <a:p>
            <a:pPr algn="r"/>
            <a:r>
              <a:rPr lang="en-US" sz="3600" smtClean="0">
                <a:solidFill>
                  <a:srgbClr val="000000"/>
                </a:solidFill>
                <a:sym typeface="Wingdings" pitchFamily="2" charset="2"/>
              </a:rPr>
              <a:t>9. Other important achievements </a:t>
            </a:r>
          </a:p>
        </p:txBody>
      </p:sp>
      <p:sp>
        <p:nvSpPr>
          <p:cNvPr id="15363" name="5 Marcador de contenido"/>
          <p:cNvSpPr>
            <a:spLocks noGrp="1"/>
          </p:cNvSpPr>
          <p:nvPr>
            <p:ph idx="1"/>
          </p:nvPr>
        </p:nvSpPr>
        <p:spPr>
          <a:xfrm>
            <a:off x="685800" y="2024063"/>
            <a:ext cx="8207375" cy="4141787"/>
          </a:xfrm>
        </p:spPr>
        <p:txBody>
          <a:bodyPr/>
          <a:lstStyle/>
          <a:p>
            <a:pPr>
              <a:buClr>
                <a:srgbClr val="990033"/>
              </a:buClr>
            </a:pPr>
            <a:r>
              <a:rPr lang="en-GB" sz="2600" smtClean="0"/>
              <a:t>DART</a:t>
            </a:r>
          </a:p>
          <a:p>
            <a:pPr>
              <a:buClr>
                <a:srgbClr val="990033"/>
              </a:buClr>
            </a:pPr>
            <a:endParaRPr lang="en-GB" sz="2600" smtClean="0"/>
          </a:p>
          <a:p>
            <a:pPr>
              <a:buClr>
                <a:srgbClr val="990033"/>
              </a:buClr>
            </a:pPr>
            <a:r>
              <a:rPr lang="en-GB" sz="2600" smtClean="0"/>
              <a:t>Global search </a:t>
            </a:r>
          </a:p>
          <a:p>
            <a:pPr>
              <a:buClr>
                <a:srgbClr val="990033"/>
              </a:buClr>
            </a:pPr>
            <a:endParaRPr lang="en-GB" sz="2600" smtClean="0"/>
          </a:p>
          <a:p>
            <a:pPr>
              <a:buClr>
                <a:srgbClr val="990033"/>
              </a:buClr>
            </a:pPr>
            <a:r>
              <a:rPr lang="en-GB" sz="2600" smtClean="0"/>
              <a:t>Digitalization incentives: 1,486 theses / 116,000 €</a:t>
            </a:r>
            <a:endParaRPr lang="es-ES" sz="2600" smtClean="0"/>
          </a:p>
        </p:txBody>
      </p:sp>
      <p:sp>
        <p:nvSpPr>
          <p:cNvPr id="15364" name="3 Marcador de pie de página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s-ES"/>
              <a:t>LIBER 2010, Aarhus</a:t>
            </a:r>
          </a:p>
        </p:txBody>
      </p:sp>
      <p:pic>
        <p:nvPicPr>
          <p:cNvPr id="15365" name="Picture 7" descr="About DART-Europe">
            <a:hlinkClick r:id="rId2" tooltip="About DART-Europ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4438" y="1844675"/>
            <a:ext cx="1223962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>
          <a:xfrm>
            <a:off x="1336675" y="76200"/>
            <a:ext cx="7772400" cy="1143000"/>
          </a:xfrm>
        </p:spPr>
        <p:txBody>
          <a:bodyPr/>
          <a:lstStyle/>
          <a:p>
            <a:pPr algn="r"/>
            <a:r>
              <a:rPr lang="en-US" sz="3600" smtClean="0">
                <a:solidFill>
                  <a:schemeClr val="tx1"/>
                </a:solidFill>
              </a:rPr>
              <a:t>10. Conclusions</a:t>
            </a: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>
          <a:xfrm>
            <a:off x="685800" y="1619250"/>
            <a:ext cx="7772400" cy="4114800"/>
          </a:xfrm>
        </p:spPr>
        <p:txBody>
          <a:bodyPr/>
          <a:lstStyle/>
          <a:p>
            <a:pPr>
              <a:buClr>
                <a:srgbClr val="990033"/>
              </a:buClr>
            </a:pPr>
            <a:r>
              <a:rPr lang="en-US" sz="2600" smtClean="0"/>
              <a:t>TDX is now a consolidated project</a:t>
            </a:r>
          </a:p>
          <a:p>
            <a:pPr>
              <a:buClr>
                <a:srgbClr val="990033"/>
              </a:buClr>
            </a:pPr>
            <a:r>
              <a:rPr lang="en-US" sz="2600" smtClean="0"/>
              <a:t>TDX has established the blueprint for the creation of many other repositories</a:t>
            </a:r>
          </a:p>
          <a:p>
            <a:pPr>
              <a:buClr>
                <a:srgbClr val="990033"/>
              </a:buClr>
            </a:pPr>
            <a:endParaRPr lang="en-US" sz="2600" smtClean="0"/>
          </a:p>
          <a:p>
            <a:pPr>
              <a:buClr>
                <a:srgbClr val="990033"/>
              </a:buClr>
              <a:buFontTx/>
              <a:buNone/>
            </a:pPr>
            <a:r>
              <a:rPr lang="en-US" sz="2600" smtClean="0"/>
              <a:t>Future?</a:t>
            </a:r>
          </a:p>
          <a:p>
            <a:pPr>
              <a:buClr>
                <a:srgbClr val="990033"/>
              </a:buClr>
            </a:pPr>
            <a:r>
              <a:rPr lang="en-US" sz="2600" smtClean="0"/>
              <a:t>No print copies in future</a:t>
            </a:r>
          </a:p>
          <a:p>
            <a:pPr>
              <a:buClr>
                <a:srgbClr val="990033"/>
              </a:buClr>
            </a:pPr>
            <a:r>
              <a:rPr lang="en-US" sz="2600" smtClean="0"/>
              <a:t>Long-term preservation </a:t>
            </a:r>
          </a:p>
          <a:p>
            <a:pPr>
              <a:buClr>
                <a:srgbClr val="990033"/>
              </a:buClr>
            </a:pPr>
            <a:endParaRPr lang="en-US" sz="2600" smtClean="0"/>
          </a:p>
          <a:p>
            <a:endParaRPr lang="en-US" sz="2600" smtClean="0"/>
          </a:p>
          <a:p>
            <a:endParaRPr lang="en-US" sz="2600" smtClean="0"/>
          </a:p>
        </p:txBody>
      </p:sp>
      <p:sp>
        <p:nvSpPr>
          <p:cNvPr id="16388" name="3 Marcador de pie de página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s-ES"/>
              <a:t>LIBER 2010, Aarhus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n-GB" sz="3600" b="1" smtClean="0">
                <a:solidFill>
                  <a:srgbClr val="990033"/>
                </a:solidFill>
              </a:rPr>
              <a:t>Thanks for your attention!</a:t>
            </a:r>
          </a:p>
          <a:p>
            <a:pPr algn="ctr">
              <a:spcBef>
                <a:spcPct val="70000"/>
              </a:spcBef>
              <a:buFontTx/>
              <a:buNone/>
            </a:pPr>
            <a:r>
              <a:rPr lang="en-GB" sz="2400" b="1" smtClean="0"/>
              <a:t>Questions? comments…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GB" sz="2400" b="1" smtClean="0"/>
              <a:t>Miquel Codina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GB" sz="2400" b="1" smtClean="0">
                <a:solidFill>
                  <a:srgbClr val="3399FF"/>
                </a:solidFill>
                <a:hlinkClick r:id="rId3"/>
              </a:rPr>
              <a:t>miquel.codina@upc.edu</a:t>
            </a:r>
            <a:endParaRPr lang="en-GB" sz="2400" b="1" smtClean="0">
              <a:solidFill>
                <a:srgbClr val="3399FF"/>
              </a:solidFill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en-GB" sz="2400" b="1" smtClean="0">
              <a:solidFill>
                <a:srgbClr val="3399FF"/>
              </a:solidFill>
            </a:endParaRPr>
          </a:p>
          <a:p>
            <a:pPr algn="ctr">
              <a:lnSpc>
                <a:spcPct val="65000"/>
              </a:lnSpc>
              <a:spcBef>
                <a:spcPct val="50000"/>
              </a:spcBef>
              <a:buFontTx/>
              <a:buNone/>
            </a:pPr>
            <a:r>
              <a:rPr lang="en-GB" sz="2400" b="1" smtClean="0"/>
              <a:t>Anna Rovira</a:t>
            </a:r>
          </a:p>
          <a:p>
            <a:pPr algn="ctr">
              <a:lnSpc>
                <a:spcPct val="65000"/>
              </a:lnSpc>
              <a:spcBef>
                <a:spcPct val="50000"/>
              </a:spcBef>
              <a:buFontTx/>
              <a:buNone/>
            </a:pPr>
            <a:r>
              <a:rPr lang="en-GB" sz="2400" b="1" smtClean="0">
                <a:hlinkClick r:id="rId4"/>
              </a:rPr>
              <a:t>anna.rovira@upc.edu</a:t>
            </a:r>
            <a:endParaRPr lang="es-ES" smtClean="0"/>
          </a:p>
        </p:txBody>
      </p:sp>
      <p:sp>
        <p:nvSpPr>
          <p:cNvPr id="17411" name="2 Marcador de pie de página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s-ES"/>
              <a:t>LIBER 2010, Aarhus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>
          <a:xfrm>
            <a:off x="1263650" y="76200"/>
            <a:ext cx="7772400" cy="1143000"/>
          </a:xfrm>
        </p:spPr>
        <p:txBody>
          <a:bodyPr/>
          <a:lstStyle/>
          <a:p>
            <a:pPr algn="r"/>
            <a:r>
              <a:rPr lang="en-US" sz="3600" dirty="0" smtClean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6147" name="2 Marcador de contenido"/>
          <p:cNvSpPr>
            <a:spLocks noGrp="1"/>
          </p:cNvSpPr>
          <p:nvPr>
            <p:ph idx="1"/>
          </p:nvPr>
        </p:nvSpPr>
        <p:spPr>
          <a:xfrm>
            <a:off x="611188" y="1412875"/>
            <a:ext cx="7772400" cy="446405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en-US" sz="2400" smtClean="0"/>
              <a:t>What is it?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en-US" sz="2400" smtClean="0"/>
              <a:t>Goals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en-US" sz="2400" smtClean="0"/>
              <a:t>Agents roles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en-US" sz="2400" smtClean="0"/>
              <a:t>Internal organisation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en-US" sz="2400" smtClean="0"/>
              <a:t>Workflow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en-US" sz="2400" smtClean="0"/>
              <a:t>Technical characteristics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en-US" sz="2400" smtClean="0"/>
              <a:t>Figures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en-US" sz="2400" smtClean="0"/>
              <a:t>From TDX to TDR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en-US" sz="2400" smtClean="0"/>
              <a:t>Other important achievements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en-US" sz="2400" smtClean="0"/>
              <a:t>Conclusions</a:t>
            </a:r>
            <a:endParaRPr lang="en-US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3059113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s-ES">
                <a:latin typeface="+mn-lt"/>
              </a:rPr>
              <a:t>LIBER 2010, </a:t>
            </a:r>
            <a:r>
              <a:rPr lang="es-ES" err="1">
                <a:latin typeface="+mn-lt"/>
              </a:rPr>
              <a:t>Aarhus</a:t>
            </a:r>
            <a:endParaRPr lang="es-E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title"/>
          </p:nvPr>
        </p:nvSpPr>
        <p:spPr>
          <a:xfrm>
            <a:off x="1336675" y="260350"/>
            <a:ext cx="7772400" cy="936625"/>
          </a:xfrm>
          <a:noFill/>
        </p:spPr>
        <p:txBody>
          <a:bodyPr/>
          <a:lstStyle/>
          <a:p>
            <a:pPr algn="r" eaLnBrk="1" hangingPunct="1"/>
            <a:r>
              <a:rPr lang="en-GB" sz="3600" dirty="0" smtClean="0">
                <a:solidFill>
                  <a:schemeClr val="tx1"/>
                </a:solidFill>
              </a:rPr>
              <a:t>1. What is it?</a:t>
            </a:r>
          </a:p>
        </p:txBody>
      </p:sp>
      <p:sp>
        <p:nvSpPr>
          <p:cNvPr id="7171" name="Rectangle 8"/>
          <p:cNvSpPr>
            <a:spLocks noChangeArrowheads="1"/>
          </p:cNvSpPr>
          <p:nvPr/>
        </p:nvSpPr>
        <p:spPr bwMode="auto">
          <a:xfrm>
            <a:off x="457200" y="1676400"/>
            <a:ext cx="8229600" cy="401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2575" indent="-282575">
              <a:buClr>
                <a:srgbClr val="990033"/>
              </a:buClr>
              <a:buFont typeface="Arial" charset="0"/>
              <a:buChar char="•"/>
            </a:pPr>
            <a:r>
              <a:rPr lang="en-US" sz="2400"/>
              <a:t>Catalan digital cooperative repository </a:t>
            </a:r>
          </a:p>
          <a:p>
            <a:pPr marL="282575" indent="-282575">
              <a:buFont typeface="Arial" charset="0"/>
              <a:buChar char="•"/>
            </a:pPr>
            <a:endParaRPr lang="en-US" sz="2400"/>
          </a:p>
          <a:p>
            <a:pPr marL="282575" indent="-282575">
              <a:buClr>
                <a:srgbClr val="990033"/>
              </a:buClr>
              <a:buFont typeface="Arial" charset="0"/>
              <a:buChar char="•"/>
            </a:pPr>
            <a:r>
              <a:rPr lang="en-US" sz="2400"/>
              <a:t>Doctoral theses, not dissertations</a:t>
            </a:r>
          </a:p>
          <a:p>
            <a:pPr marL="282575" indent="-282575">
              <a:buFont typeface="Arial" charset="0"/>
              <a:buChar char="•"/>
            </a:pPr>
            <a:endParaRPr lang="en-US" sz="2400"/>
          </a:p>
          <a:p>
            <a:pPr marL="282575" indent="-282575">
              <a:buClr>
                <a:srgbClr val="990033"/>
              </a:buClr>
              <a:buFont typeface="Arial" charset="0"/>
              <a:buChar char="•"/>
            </a:pPr>
            <a:r>
              <a:rPr lang="en-US" sz="2400"/>
              <a:t>2001: a project of the Catalan Universities </a:t>
            </a:r>
          </a:p>
          <a:p>
            <a:pPr marL="739775" lvl="1" indent="-282575">
              <a:spcBef>
                <a:spcPct val="50000"/>
              </a:spcBef>
              <a:buClr>
                <a:schemeClr val="tx1"/>
              </a:buClr>
              <a:buFont typeface="Arial" charset="0"/>
              <a:buChar char="–"/>
            </a:pPr>
            <a:r>
              <a:rPr lang="en-US" sz="2400"/>
              <a:t>managed by the CBUC &amp; Cesca</a:t>
            </a:r>
          </a:p>
          <a:p>
            <a:pPr marL="739775" lvl="1" indent="-282575">
              <a:spcBef>
                <a:spcPct val="25000"/>
              </a:spcBef>
              <a:buClr>
                <a:schemeClr val="tx1"/>
              </a:buClr>
              <a:buFont typeface="Arial" charset="0"/>
              <a:buChar char="–"/>
            </a:pPr>
            <a:r>
              <a:rPr lang="en-US" sz="2400"/>
              <a:t>supported by the local government</a:t>
            </a:r>
          </a:p>
          <a:p>
            <a:pPr marL="282575" indent="-282575"/>
            <a:endParaRPr lang="en-US" sz="2400"/>
          </a:p>
          <a:p>
            <a:pPr marL="282575" indent="-282575"/>
            <a:endParaRPr lang="en-US" sz="2400"/>
          </a:p>
          <a:p>
            <a:pPr marL="282575" indent="-282575"/>
            <a:endParaRPr lang="en-US" sz="2400"/>
          </a:p>
        </p:txBody>
      </p:sp>
      <p:sp>
        <p:nvSpPr>
          <p:cNvPr id="7172" name="4 Marcador de pie de página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s-ES"/>
              <a:t>LIBER 2010, Aarhus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>
          <a:xfrm>
            <a:off x="1336675" y="76200"/>
            <a:ext cx="7772400" cy="1143000"/>
          </a:xfrm>
        </p:spPr>
        <p:txBody>
          <a:bodyPr/>
          <a:lstStyle/>
          <a:p>
            <a:pPr algn="r"/>
            <a:r>
              <a:rPr lang="en-US" sz="3600" smtClean="0">
                <a:solidFill>
                  <a:schemeClr val="tx1"/>
                </a:solidFill>
              </a:rPr>
              <a:t>2.Goals</a:t>
            </a:r>
          </a:p>
        </p:txBody>
      </p:sp>
      <p:sp>
        <p:nvSpPr>
          <p:cNvPr id="8195" name="2 Marcador de contenido"/>
          <p:cNvSpPr>
            <a:spLocks noGrp="1"/>
          </p:cNvSpPr>
          <p:nvPr>
            <p:ph idx="1"/>
          </p:nvPr>
        </p:nvSpPr>
        <p:spPr>
          <a:xfrm>
            <a:off x="685800" y="2060575"/>
            <a:ext cx="7772400" cy="3502025"/>
          </a:xfrm>
        </p:spPr>
        <p:txBody>
          <a:bodyPr/>
          <a:lstStyle/>
          <a:p>
            <a:pPr marL="609600" indent="-609600" algn="just">
              <a:spcBef>
                <a:spcPct val="40000"/>
              </a:spcBef>
              <a:buClr>
                <a:srgbClr val="990033"/>
              </a:buClr>
              <a:buFontTx/>
              <a:buAutoNum type="arabicPeriod"/>
            </a:pPr>
            <a:r>
              <a:rPr lang="en-US" sz="2400" smtClean="0"/>
              <a:t>To stimulate scientific productivity</a:t>
            </a:r>
          </a:p>
          <a:p>
            <a:pPr marL="609600" indent="-609600" algn="just">
              <a:spcBef>
                <a:spcPct val="40000"/>
              </a:spcBef>
              <a:buClr>
                <a:srgbClr val="990033"/>
              </a:buClr>
              <a:buFontTx/>
              <a:buAutoNum type="arabicPeriod"/>
            </a:pPr>
            <a:r>
              <a:rPr lang="en-US" sz="2400" smtClean="0"/>
              <a:t>To publicise the results of university research (theses)</a:t>
            </a:r>
          </a:p>
          <a:p>
            <a:pPr marL="609600" indent="-609600" algn="just">
              <a:spcBef>
                <a:spcPct val="40000"/>
              </a:spcBef>
              <a:buClr>
                <a:srgbClr val="990033"/>
              </a:buClr>
              <a:buFontTx/>
              <a:buAutoNum type="arabicPeriod"/>
            </a:pPr>
            <a:r>
              <a:rPr lang="en-US" sz="2400" smtClean="0"/>
              <a:t>To offer the authors a tool to publish their work, enhancing its visibility</a:t>
            </a:r>
          </a:p>
          <a:p>
            <a:pPr marL="609600" indent="-609600" algn="just">
              <a:spcBef>
                <a:spcPct val="40000"/>
              </a:spcBef>
              <a:buClr>
                <a:srgbClr val="990033"/>
              </a:buClr>
              <a:buFontTx/>
              <a:buAutoNum type="arabicPeriod"/>
            </a:pPr>
            <a:r>
              <a:rPr lang="en-US" sz="2400" smtClean="0"/>
              <a:t>To encourage the use of digital libraries</a:t>
            </a:r>
          </a:p>
          <a:p>
            <a:pPr marL="609600" indent="-609600"/>
            <a:endParaRPr lang="en-US" sz="2400" b="1" smtClean="0"/>
          </a:p>
        </p:txBody>
      </p:sp>
      <p:sp>
        <p:nvSpPr>
          <p:cNvPr id="8196" name="3 Marcador de pie de página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s-ES"/>
              <a:t>LIBER 2010, Aarhus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6675" y="76200"/>
            <a:ext cx="7772400" cy="1143000"/>
          </a:xfrm>
        </p:spPr>
        <p:txBody>
          <a:bodyPr/>
          <a:lstStyle/>
          <a:p>
            <a:pPr algn="r" eaLnBrk="1" hangingPunct="1"/>
            <a:r>
              <a:rPr lang="en-GB" sz="3600" smtClean="0">
                <a:solidFill>
                  <a:schemeClr val="tx1"/>
                </a:solidFill>
              </a:rPr>
              <a:t>3. Agents roles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6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990033"/>
              </a:buClr>
            </a:pPr>
            <a:r>
              <a:rPr lang="en-GB" sz="2400" smtClean="0"/>
              <a:t>Universities (CBUC)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    Collect and prepare ETDs for digital publication</a:t>
            </a:r>
          </a:p>
          <a:p>
            <a:pPr eaLnBrk="1" hangingPunct="1">
              <a:lnSpc>
                <a:spcPct val="90000"/>
              </a:lnSpc>
            </a:pPr>
            <a:endParaRPr lang="en-GB" sz="2400" smtClean="0"/>
          </a:p>
          <a:p>
            <a:pPr eaLnBrk="1" hangingPunct="1">
              <a:lnSpc>
                <a:spcPct val="90000"/>
              </a:lnSpc>
              <a:buClr>
                <a:srgbClr val="990033"/>
              </a:buClr>
            </a:pPr>
            <a:r>
              <a:rPr lang="en-GB" sz="2400" smtClean="0"/>
              <a:t>CBUC (library consortium)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    Coordination and promotion</a:t>
            </a:r>
          </a:p>
          <a:p>
            <a:pPr eaLnBrk="1" hangingPunct="1">
              <a:lnSpc>
                <a:spcPct val="90000"/>
              </a:lnSpc>
            </a:pPr>
            <a:endParaRPr lang="en-GB" sz="2400" smtClean="0"/>
          </a:p>
          <a:p>
            <a:pPr eaLnBrk="1" hangingPunct="1">
              <a:lnSpc>
                <a:spcPct val="90000"/>
              </a:lnSpc>
              <a:buClr>
                <a:srgbClr val="990033"/>
              </a:buClr>
            </a:pPr>
            <a:r>
              <a:rPr lang="en-GB" sz="2400" smtClean="0"/>
              <a:t>CESCA (supercomputing center)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    Server and software maintenance</a:t>
            </a:r>
          </a:p>
          <a:p>
            <a:pPr lvl="1" eaLnBrk="1" hangingPunct="1">
              <a:lnSpc>
                <a:spcPct val="90000"/>
              </a:lnSpc>
            </a:pPr>
            <a:endParaRPr lang="en-GB" sz="2400" smtClean="0"/>
          </a:p>
          <a:p>
            <a:pPr eaLnBrk="1" hangingPunct="1">
              <a:lnSpc>
                <a:spcPct val="90000"/>
              </a:lnSpc>
              <a:buClr>
                <a:srgbClr val="990033"/>
              </a:buClr>
            </a:pPr>
            <a:r>
              <a:rPr lang="en-GB" sz="2400" smtClean="0"/>
              <a:t>Biblioteca de Catalunya (national library)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    Preservation issues</a:t>
            </a:r>
          </a:p>
        </p:txBody>
      </p:sp>
      <p:sp>
        <p:nvSpPr>
          <p:cNvPr id="9220" name="4 Marcador de pie de página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s-ES"/>
              <a:t>LIBER 2010, Aarhus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/>
          </p:nvPr>
        </p:nvSpPr>
        <p:spPr>
          <a:xfrm>
            <a:off x="1336675" y="76200"/>
            <a:ext cx="7772400" cy="1143000"/>
          </a:xfrm>
        </p:spPr>
        <p:txBody>
          <a:bodyPr/>
          <a:lstStyle/>
          <a:p>
            <a:pPr algn="r"/>
            <a:r>
              <a:rPr lang="en-US" sz="3600" smtClean="0">
                <a:solidFill>
                  <a:schemeClr val="tx1"/>
                </a:solidFill>
              </a:rPr>
              <a:t>4. Internal organisation</a:t>
            </a:r>
          </a:p>
        </p:txBody>
      </p:sp>
      <p:sp>
        <p:nvSpPr>
          <p:cNvPr id="10243" name="2 Marcador de contenido"/>
          <p:cNvSpPr>
            <a:spLocks noGrp="1"/>
          </p:cNvSpPr>
          <p:nvPr>
            <p:ph idx="1"/>
          </p:nvPr>
        </p:nvSpPr>
        <p:spPr>
          <a:xfrm>
            <a:off x="685800" y="1447800"/>
            <a:ext cx="8458200" cy="4141788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smtClean="0"/>
              <a:t>Each university/library :</a:t>
            </a:r>
          </a:p>
          <a:p>
            <a:pPr lvl="1">
              <a:buClr>
                <a:srgbClr val="990033"/>
              </a:buClr>
              <a:buFontTx/>
              <a:buChar char="•"/>
            </a:pPr>
            <a:r>
              <a:rPr lang="en-US" sz="2400" smtClean="0"/>
              <a:t>Designates a representative responsible </a:t>
            </a:r>
          </a:p>
          <a:p>
            <a:pPr lvl="1">
              <a:buClr>
                <a:srgbClr val="990033"/>
              </a:buClr>
              <a:buFontTx/>
              <a:buChar char="•"/>
            </a:pPr>
            <a:r>
              <a:rPr lang="en-US" sz="2400" smtClean="0"/>
              <a:t>Guarantees good communication </a:t>
            </a:r>
          </a:p>
          <a:p>
            <a:pPr lvl="1">
              <a:buClr>
                <a:srgbClr val="990033"/>
              </a:buClr>
              <a:buFontTx/>
              <a:buChar char="•"/>
            </a:pPr>
            <a:r>
              <a:rPr lang="en-US" sz="2400" smtClean="0"/>
              <a:t>Ensures legal and computing requirements</a:t>
            </a:r>
          </a:p>
          <a:p>
            <a:pPr>
              <a:spcBef>
                <a:spcPct val="60000"/>
              </a:spcBef>
              <a:buFontTx/>
              <a:buNone/>
            </a:pPr>
            <a:r>
              <a:rPr lang="en-US" sz="2400" smtClean="0"/>
              <a:t>Communication:</a:t>
            </a:r>
          </a:p>
          <a:p>
            <a:pPr lvl="1">
              <a:buClr>
                <a:srgbClr val="990033"/>
              </a:buClr>
              <a:buFontTx/>
              <a:buChar char="•"/>
            </a:pPr>
            <a:r>
              <a:rPr lang="en-US" sz="2400" smtClean="0"/>
              <a:t>Intranet </a:t>
            </a:r>
          </a:p>
          <a:p>
            <a:pPr lvl="1">
              <a:buClr>
                <a:srgbClr val="990033"/>
              </a:buClr>
              <a:buFontTx/>
              <a:buChar char="•"/>
            </a:pPr>
            <a:r>
              <a:rPr lang="en-US" sz="2400" smtClean="0"/>
              <a:t>Annual meeting</a:t>
            </a:r>
          </a:p>
        </p:txBody>
      </p:sp>
      <p:sp>
        <p:nvSpPr>
          <p:cNvPr id="10244" name="3 Marcador de pie de página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s-ES"/>
              <a:t>LIBER 2010, Aarhus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6675" y="76200"/>
            <a:ext cx="7772400" cy="1143000"/>
          </a:xfrm>
        </p:spPr>
        <p:txBody>
          <a:bodyPr/>
          <a:lstStyle/>
          <a:p>
            <a:pPr algn="r" eaLnBrk="1" hangingPunct="1"/>
            <a:r>
              <a:rPr lang="ca-ES" sz="3600" smtClean="0">
                <a:solidFill>
                  <a:schemeClr val="tx1"/>
                </a:solidFill>
              </a:rPr>
              <a:t>5. Workflow </a:t>
            </a:r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1465263" y="4524375"/>
            <a:ext cx="1925637" cy="11113"/>
          </a:xfrm>
          <a:prstGeom prst="line">
            <a:avLst/>
          </a:prstGeom>
          <a:noFill/>
          <a:ln w="50800">
            <a:solidFill>
              <a:srgbClr val="007F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2" name="Freeform 4"/>
          <p:cNvSpPr>
            <a:spLocks/>
          </p:cNvSpPr>
          <p:nvPr/>
        </p:nvSpPr>
        <p:spPr bwMode="auto">
          <a:xfrm>
            <a:off x="1465263" y="4438650"/>
            <a:ext cx="152400" cy="171450"/>
          </a:xfrm>
          <a:custGeom>
            <a:avLst/>
            <a:gdLst>
              <a:gd name="T0" fmla="*/ 0 w 53"/>
              <a:gd name="T1" fmla="*/ 60 h 60"/>
              <a:gd name="T2" fmla="*/ 53 w 53"/>
              <a:gd name="T3" fmla="*/ 30 h 60"/>
              <a:gd name="T4" fmla="*/ 0 w 53"/>
              <a:gd name="T5" fmla="*/ 0 h 60"/>
              <a:gd name="T6" fmla="*/ 53 w 53"/>
              <a:gd name="T7" fmla="*/ 30 h 60"/>
              <a:gd name="T8" fmla="*/ 0 60000 65536"/>
              <a:gd name="T9" fmla="*/ 0 60000 65536"/>
              <a:gd name="T10" fmla="*/ 0 60000 65536"/>
              <a:gd name="T11" fmla="*/ 0 60000 65536"/>
              <a:gd name="T12" fmla="*/ 0 w 53"/>
              <a:gd name="T13" fmla="*/ 0 h 60"/>
              <a:gd name="T14" fmla="*/ 53 w 53"/>
              <a:gd name="T15" fmla="*/ 60 h 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3" h="60">
                <a:moveTo>
                  <a:pt x="0" y="60"/>
                </a:moveTo>
                <a:lnTo>
                  <a:pt x="53" y="30"/>
                </a:lnTo>
                <a:lnTo>
                  <a:pt x="0" y="0"/>
                </a:lnTo>
                <a:lnTo>
                  <a:pt x="53" y="30"/>
                </a:lnTo>
              </a:path>
            </a:pathLst>
          </a:custGeom>
          <a:noFill/>
          <a:ln w="50800">
            <a:solidFill>
              <a:srgbClr val="007F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3" name="Freeform 5"/>
          <p:cNvSpPr>
            <a:spLocks/>
          </p:cNvSpPr>
          <p:nvPr/>
        </p:nvSpPr>
        <p:spPr bwMode="auto">
          <a:xfrm>
            <a:off x="3240088" y="4449763"/>
            <a:ext cx="150812" cy="171450"/>
          </a:xfrm>
          <a:custGeom>
            <a:avLst/>
            <a:gdLst>
              <a:gd name="T0" fmla="*/ 53 w 53"/>
              <a:gd name="T1" fmla="*/ 0 h 60"/>
              <a:gd name="T2" fmla="*/ 0 w 53"/>
              <a:gd name="T3" fmla="*/ 30 h 60"/>
              <a:gd name="T4" fmla="*/ 53 w 53"/>
              <a:gd name="T5" fmla="*/ 60 h 60"/>
              <a:gd name="T6" fmla="*/ 0 w 53"/>
              <a:gd name="T7" fmla="*/ 30 h 60"/>
              <a:gd name="T8" fmla="*/ 0 60000 65536"/>
              <a:gd name="T9" fmla="*/ 0 60000 65536"/>
              <a:gd name="T10" fmla="*/ 0 60000 65536"/>
              <a:gd name="T11" fmla="*/ 0 60000 65536"/>
              <a:gd name="T12" fmla="*/ 0 w 53"/>
              <a:gd name="T13" fmla="*/ 0 h 60"/>
              <a:gd name="T14" fmla="*/ 53 w 53"/>
              <a:gd name="T15" fmla="*/ 60 h 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3" h="60">
                <a:moveTo>
                  <a:pt x="53" y="0"/>
                </a:moveTo>
                <a:lnTo>
                  <a:pt x="0" y="30"/>
                </a:lnTo>
                <a:lnTo>
                  <a:pt x="53" y="60"/>
                </a:lnTo>
                <a:lnTo>
                  <a:pt x="0" y="30"/>
                </a:lnTo>
              </a:path>
            </a:pathLst>
          </a:custGeom>
          <a:noFill/>
          <a:ln w="50800">
            <a:solidFill>
              <a:srgbClr val="007F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4689475" y="4078288"/>
            <a:ext cx="1588" cy="1587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1457325" y="4078288"/>
            <a:ext cx="3232150" cy="1587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4689475" y="4078288"/>
            <a:ext cx="3065463" cy="1587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7" name="Freeform 9"/>
          <p:cNvSpPr>
            <a:spLocks/>
          </p:cNvSpPr>
          <p:nvPr/>
        </p:nvSpPr>
        <p:spPr bwMode="auto">
          <a:xfrm>
            <a:off x="7731125" y="3987800"/>
            <a:ext cx="184150" cy="182563"/>
          </a:xfrm>
          <a:custGeom>
            <a:avLst/>
            <a:gdLst>
              <a:gd name="T0" fmla="*/ 116 w 116"/>
              <a:gd name="T1" fmla="*/ 57 h 115"/>
              <a:gd name="T2" fmla="*/ 0 w 116"/>
              <a:gd name="T3" fmla="*/ 115 h 115"/>
              <a:gd name="T4" fmla="*/ 0 w 116"/>
              <a:gd name="T5" fmla="*/ 0 h 115"/>
              <a:gd name="T6" fmla="*/ 116 w 116"/>
              <a:gd name="T7" fmla="*/ 57 h 115"/>
              <a:gd name="T8" fmla="*/ 0 60000 65536"/>
              <a:gd name="T9" fmla="*/ 0 60000 65536"/>
              <a:gd name="T10" fmla="*/ 0 60000 65536"/>
              <a:gd name="T11" fmla="*/ 0 60000 65536"/>
              <a:gd name="T12" fmla="*/ 0 w 116"/>
              <a:gd name="T13" fmla="*/ 0 h 115"/>
              <a:gd name="T14" fmla="*/ 116 w 116"/>
              <a:gd name="T15" fmla="*/ 115 h 1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6" h="115">
                <a:moveTo>
                  <a:pt x="116" y="57"/>
                </a:moveTo>
                <a:lnTo>
                  <a:pt x="0" y="115"/>
                </a:lnTo>
                <a:lnTo>
                  <a:pt x="0" y="0"/>
                </a:lnTo>
                <a:lnTo>
                  <a:pt x="116" y="57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1414463" y="3103563"/>
            <a:ext cx="134937" cy="92075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9" name="Freeform 11"/>
          <p:cNvSpPr>
            <a:spLocks/>
          </p:cNvSpPr>
          <p:nvPr/>
        </p:nvSpPr>
        <p:spPr bwMode="auto">
          <a:xfrm>
            <a:off x="1335088" y="3206750"/>
            <a:ext cx="296862" cy="466725"/>
          </a:xfrm>
          <a:custGeom>
            <a:avLst/>
            <a:gdLst>
              <a:gd name="T0" fmla="*/ 36 w 187"/>
              <a:gd name="T1" fmla="*/ 2 h 294"/>
              <a:gd name="T2" fmla="*/ 25 w 187"/>
              <a:gd name="T3" fmla="*/ 4 h 294"/>
              <a:gd name="T4" fmla="*/ 19 w 187"/>
              <a:gd name="T5" fmla="*/ 6 h 294"/>
              <a:gd name="T6" fmla="*/ 16 w 187"/>
              <a:gd name="T7" fmla="*/ 7 h 294"/>
              <a:gd name="T8" fmla="*/ 12 w 187"/>
              <a:gd name="T9" fmla="*/ 9 h 294"/>
              <a:gd name="T10" fmla="*/ 7 w 187"/>
              <a:gd name="T11" fmla="*/ 13 h 294"/>
              <a:gd name="T12" fmla="*/ 1 w 187"/>
              <a:gd name="T13" fmla="*/ 18 h 294"/>
              <a:gd name="T14" fmla="*/ 0 w 187"/>
              <a:gd name="T15" fmla="*/ 24 h 294"/>
              <a:gd name="T16" fmla="*/ 0 w 187"/>
              <a:gd name="T17" fmla="*/ 146 h 294"/>
              <a:gd name="T18" fmla="*/ 5 w 187"/>
              <a:gd name="T19" fmla="*/ 151 h 294"/>
              <a:gd name="T20" fmla="*/ 14 w 187"/>
              <a:gd name="T21" fmla="*/ 155 h 294"/>
              <a:gd name="T22" fmla="*/ 25 w 187"/>
              <a:gd name="T23" fmla="*/ 155 h 294"/>
              <a:gd name="T24" fmla="*/ 32 w 187"/>
              <a:gd name="T25" fmla="*/ 151 h 294"/>
              <a:gd name="T26" fmla="*/ 36 w 187"/>
              <a:gd name="T27" fmla="*/ 150 h 294"/>
              <a:gd name="T28" fmla="*/ 39 w 187"/>
              <a:gd name="T29" fmla="*/ 144 h 294"/>
              <a:gd name="T30" fmla="*/ 48 w 187"/>
              <a:gd name="T31" fmla="*/ 281 h 294"/>
              <a:gd name="T32" fmla="*/ 52 w 187"/>
              <a:gd name="T33" fmla="*/ 285 h 294"/>
              <a:gd name="T34" fmla="*/ 55 w 187"/>
              <a:gd name="T35" fmla="*/ 288 h 294"/>
              <a:gd name="T36" fmla="*/ 64 w 187"/>
              <a:gd name="T37" fmla="*/ 294 h 294"/>
              <a:gd name="T38" fmla="*/ 77 w 187"/>
              <a:gd name="T39" fmla="*/ 292 h 294"/>
              <a:gd name="T40" fmla="*/ 82 w 187"/>
              <a:gd name="T41" fmla="*/ 288 h 294"/>
              <a:gd name="T42" fmla="*/ 90 w 187"/>
              <a:gd name="T43" fmla="*/ 281 h 294"/>
              <a:gd name="T44" fmla="*/ 95 w 187"/>
              <a:gd name="T45" fmla="*/ 281 h 294"/>
              <a:gd name="T46" fmla="*/ 102 w 187"/>
              <a:gd name="T47" fmla="*/ 288 h 294"/>
              <a:gd name="T48" fmla="*/ 108 w 187"/>
              <a:gd name="T49" fmla="*/ 292 h 294"/>
              <a:gd name="T50" fmla="*/ 120 w 187"/>
              <a:gd name="T51" fmla="*/ 294 h 294"/>
              <a:gd name="T52" fmla="*/ 129 w 187"/>
              <a:gd name="T53" fmla="*/ 288 h 294"/>
              <a:gd name="T54" fmla="*/ 133 w 187"/>
              <a:gd name="T55" fmla="*/ 285 h 294"/>
              <a:gd name="T56" fmla="*/ 136 w 187"/>
              <a:gd name="T57" fmla="*/ 281 h 294"/>
              <a:gd name="T58" fmla="*/ 145 w 187"/>
              <a:gd name="T59" fmla="*/ 142 h 294"/>
              <a:gd name="T60" fmla="*/ 149 w 187"/>
              <a:gd name="T61" fmla="*/ 148 h 294"/>
              <a:gd name="T62" fmla="*/ 153 w 187"/>
              <a:gd name="T63" fmla="*/ 150 h 294"/>
              <a:gd name="T64" fmla="*/ 160 w 187"/>
              <a:gd name="T65" fmla="*/ 153 h 294"/>
              <a:gd name="T66" fmla="*/ 171 w 187"/>
              <a:gd name="T67" fmla="*/ 153 h 294"/>
              <a:gd name="T68" fmla="*/ 180 w 187"/>
              <a:gd name="T69" fmla="*/ 150 h 294"/>
              <a:gd name="T70" fmla="*/ 185 w 187"/>
              <a:gd name="T71" fmla="*/ 144 h 294"/>
              <a:gd name="T72" fmla="*/ 185 w 187"/>
              <a:gd name="T73" fmla="*/ 24 h 294"/>
              <a:gd name="T74" fmla="*/ 183 w 187"/>
              <a:gd name="T75" fmla="*/ 18 h 294"/>
              <a:gd name="T76" fmla="*/ 180 w 187"/>
              <a:gd name="T77" fmla="*/ 15 h 294"/>
              <a:gd name="T78" fmla="*/ 176 w 187"/>
              <a:gd name="T79" fmla="*/ 11 h 294"/>
              <a:gd name="T80" fmla="*/ 172 w 187"/>
              <a:gd name="T81" fmla="*/ 7 h 294"/>
              <a:gd name="T82" fmla="*/ 167 w 187"/>
              <a:gd name="T83" fmla="*/ 6 h 294"/>
              <a:gd name="T84" fmla="*/ 162 w 187"/>
              <a:gd name="T85" fmla="*/ 4 h 294"/>
              <a:gd name="T86" fmla="*/ 149 w 187"/>
              <a:gd name="T87" fmla="*/ 2 h 29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87"/>
              <a:gd name="T133" fmla="*/ 0 h 294"/>
              <a:gd name="T134" fmla="*/ 187 w 187"/>
              <a:gd name="T135" fmla="*/ 294 h 29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87" h="294">
                <a:moveTo>
                  <a:pt x="136" y="0"/>
                </a:moveTo>
                <a:lnTo>
                  <a:pt x="36" y="0"/>
                </a:lnTo>
                <a:lnTo>
                  <a:pt x="36" y="2"/>
                </a:lnTo>
                <a:lnTo>
                  <a:pt x="28" y="2"/>
                </a:lnTo>
                <a:lnTo>
                  <a:pt x="28" y="4"/>
                </a:lnTo>
                <a:lnTo>
                  <a:pt x="25" y="4"/>
                </a:lnTo>
                <a:lnTo>
                  <a:pt x="23" y="4"/>
                </a:lnTo>
                <a:lnTo>
                  <a:pt x="21" y="4"/>
                </a:lnTo>
                <a:lnTo>
                  <a:pt x="19" y="6"/>
                </a:lnTo>
                <a:lnTo>
                  <a:pt x="18" y="6"/>
                </a:lnTo>
                <a:lnTo>
                  <a:pt x="18" y="7"/>
                </a:lnTo>
                <a:lnTo>
                  <a:pt x="16" y="7"/>
                </a:lnTo>
                <a:lnTo>
                  <a:pt x="14" y="7"/>
                </a:lnTo>
                <a:lnTo>
                  <a:pt x="12" y="9"/>
                </a:lnTo>
                <a:lnTo>
                  <a:pt x="10" y="9"/>
                </a:lnTo>
                <a:lnTo>
                  <a:pt x="9" y="13"/>
                </a:lnTo>
                <a:lnTo>
                  <a:pt x="7" y="13"/>
                </a:lnTo>
                <a:lnTo>
                  <a:pt x="5" y="15"/>
                </a:lnTo>
                <a:lnTo>
                  <a:pt x="5" y="16"/>
                </a:lnTo>
                <a:lnTo>
                  <a:pt x="1" y="18"/>
                </a:lnTo>
                <a:lnTo>
                  <a:pt x="1" y="20"/>
                </a:lnTo>
                <a:lnTo>
                  <a:pt x="0" y="22"/>
                </a:lnTo>
                <a:lnTo>
                  <a:pt x="0" y="24"/>
                </a:lnTo>
                <a:lnTo>
                  <a:pt x="0" y="27"/>
                </a:lnTo>
                <a:lnTo>
                  <a:pt x="0" y="144"/>
                </a:lnTo>
                <a:lnTo>
                  <a:pt x="0" y="146"/>
                </a:lnTo>
                <a:lnTo>
                  <a:pt x="5" y="150"/>
                </a:lnTo>
                <a:lnTo>
                  <a:pt x="5" y="151"/>
                </a:lnTo>
                <a:lnTo>
                  <a:pt x="7" y="151"/>
                </a:lnTo>
                <a:lnTo>
                  <a:pt x="10" y="155"/>
                </a:lnTo>
                <a:lnTo>
                  <a:pt x="14" y="155"/>
                </a:lnTo>
                <a:lnTo>
                  <a:pt x="16" y="155"/>
                </a:lnTo>
                <a:lnTo>
                  <a:pt x="23" y="155"/>
                </a:lnTo>
                <a:lnTo>
                  <a:pt x="25" y="155"/>
                </a:lnTo>
                <a:lnTo>
                  <a:pt x="28" y="155"/>
                </a:lnTo>
                <a:lnTo>
                  <a:pt x="30" y="153"/>
                </a:lnTo>
                <a:lnTo>
                  <a:pt x="32" y="151"/>
                </a:lnTo>
                <a:lnTo>
                  <a:pt x="34" y="151"/>
                </a:lnTo>
                <a:lnTo>
                  <a:pt x="36" y="150"/>
                </a:lnTo>
                <a:lnTo>
                  <a:pt x="37" y="146"/>
                </a:lnTo>
                <a:lnTo>
                  <a:pt x="39" y="144"/>
                </a:lnTo>
                <a:lnTo>
                  <a:pt x="39" y="56"/>
                </a:lnTo>
                <a:lnTo>
                  <a:pt x="48" y="56"/>
                </a:lnTo>
                <a:lnTo>
                  <a:pt x="48" y="281"/>
                </a:lnTo>
                <a:lnTo>
                  <a:pt x="50" y="283"/>
                </a:lnTo>
                <a:lnTo>
                  <a:pt x="52" y="285"/>
                </a:lnTo>
                <a:lnTo>
                  <a:pt x="52" y="286"/>
                </a:lnTo>
                <a:lnTo>
                  <a:pt x="54" y="288"/>
                </a:lnTo>
                <a:lnTo>
                  <a:pt x="55" y="288"/>
                </a:lnTo>
                <a:lnTo>
                  <a:pt x="59" y="292"/>
                </a:lnTo>
                <a:lnTo>
                  <a:pt x="63" y="292"/>
                </a:lnTo>
                <a:lnTo>
                  <a:pt x="64" y="294"/>
                </a:lnTo>
                <a:lnTo>
                  <a:pt x="72" y="294"/>
                </a:lnTo>
                <a:lnTo>
                  <a:pt x="73" y="292"/>
                </a:lnTo>
                <a:lnTo>
                  <a:pt x="77" y="292"/>
                </a:lnTo>
                <a:lnTo>
                  <a:pt x="81" y="288"/>
                </a:lnTo>
                <a:lnTo>
                  <a:pt x="82" y="288"/>
                </a:lnTo>
                <a:lnTo>
                  <a:pt x="88" y="283"/>
                </a:lnTo>
                <a:lnTo>
                  <a:pt x="90" y="281"/>
                </a:lnTo>
                <a:lnTo>
                  <a:pt x="90" y="155"/>
                </a:lnTo>
                <a:lnTo>
                  <a:pt x="95" y="155"/>
                </a:lnTo>
                <a:lnTo>
                  <a:pt x="95" y="281"/>
                </a:lnTo>
                <a:lnTo>
                  <a:pt x="97" y="283"/>
                </a:lnTo>
                <a:lnTo>
                  <a:pt x="102" y="288"/>
                </a:lnTo>
                <a:lnTo>
                  <a:pt x="104" y="288"/>
                </a:lnTo>
                <a:lnTo>
                  <a:pt x="108" y="292"/>
                </a:lnTo>
                <a:lnTo>
                  <a:pt x="111" y="292"/>
                </a:lnTo>
                <a:lnTo>
                  <a:pt x="113" y="294"/>
                </a:lnTo>
                <a:lnTo>
                  <a:pt x="120" y="294"/>
                </a:lnTo>
                <a:lnTo>
                  <a:pt x="122" y="292"/>
                </a:lnTo>
                <a:lnTo>
                  <a:pt x="126" y="292"/>
                </a:lnTo>
                <a:lnTo>
                  <a:pt x="129" y="288"/>
                </a:lnTo>
                <a:lnTo>
                  <a:pt x="131" y="288"/>
                </a:lnTo>
                <a:lnTo>
                  <a:pt x="133" y="286"/>
                </a:lnTo>
                <a:lnTo>
                  <a:pt x="133" y="285"/>
                </a:lnTo>
                <a:lnTo>
                  <a:pt x="135" y="283"/>
                </a:lnTo>
                <a:lnTo>
                  <a:pt x="136" y="281"/>
                </a:lnTo>
                <a:lnTo>
                  <a:pt x="136" y="54"/>
                </a:lnTo>
                <a:lnTo>
                  <a:pt x="145" y="54"/>
                </a:lnTo>
                <a:lnTo>
                  <a:pt x="145" y="142"/>
                </a:lnTo>
                <a:lnTo>
                  <a:pt x="147" y="144"/>
                </a:lnTo>
                <a:lnTo>
                  <a:pt x="147" y="146"/>
                </a:lnTo>
                <a:lnTo>
                  <a:pt x="149" y="148"/>
                </a:lnTo>
                <a:lnTo>
                  <a:pt x="149" y="150"/>
                </a:lnTo>
                <a:lnTo>
                  <a:pt x="151" y="150"/>
                </a:lnTo>
                <a:lnTo>
                  <a:pt x="153" y="150"/>
                </a:lnTo>
                <a:lnTo>
                  <a:pt x="154" y="151"/>
                </a:lnTo>
                <a:lnTo>
                  <a:pt x="156" y="153"/>
                </a:lnTo>
                <a:lnTo>
                  <a:pt x="160" y="153"/>
                </a:lnTo>
                <a:lnTo>
                  <a:pt x="162" y="155"/>
                </a:lnTo>
                <a:lnTo>
                  <a:pt x="169" y="155"/>
                </a:lnTo>
                <a:lnTo>
                  <a:pt x="171" y="153"/>
                </a:lnTo>
                <a:lnTo>
                  <a:pt x="174" y="153"/>
                </a:lnTo>
                <a:lnTo>
                  <a:pt x="178" y="150"/>
                </a:lnTo>
                <a:lnTo>
                  <a:pt x="180" y="150"/>
                </a:lnTo>
                <a:lnTo>
                  <a:pt x="185" y="146"/>
                </a:lnTo>
                <a:lnTo>
                  <a:pt x="185" y="144"/>
                </a:lnTo>
                <a:lnTo>
                  <a:pt x="187" y="142"/>
                </a:lnTo>
                <a:lnTo>
                  <a:pt x="187" y="25"/>
                </a:lnTo>
                <a:lnTo>
                  <a:pt x="185" y="24"/>
                </a:lnTo>
                <a:lnTo>
                  <a:pt x="185" y="22"/>
                </a:lnTo>
                <a:lnTo>
                  <a:pt x="183" y="20"/>
                </a:lnTo>
                <a:lnTo>
                  <a:pt x="183" y="18"/>
                </a:lnTo>
                <a:lnTo>
                  <a:pt x="181" y="18"/>
                </a:lnTo>
                <a:lnTo>
                  <a:pt x="181" y="16"/>
                </a:lnTo>
                <a:lnTo>
                  <a:pt x="180" y="15"/>
                </a:lnTo>
                <a:lnTo>
                  <a:pt x="180" y="13"/>
                </a:lnTo>
                <a:lnTo>
                  <a:pt x="176" y="11"/>
                </a:lnTo>
                <a:lnTo>
                  <a:pt x="176" y="9"/>
                </a:lnTo>
                <a:lnTo>
                  <a:pt x="174" y="9"/>
                </a:lnTo>
                <a:lnTo>
                  <a:pt x="172" y="7"/>
                </a:lnTo>
                <a:lnTo>
                  <a:pt x="171" y="7"/>
                </a:lnTo>
                <a:lnTo>
                  <a:pt x="171" y="6"/>
                </a:lnTo>
                <a:lnTo>
                  <a:pt x="167" y="6"/>
                </a:lnTo>
                <a:lnTo>
                  <a:pt x="167" y="4"/>
                </a:lnTo>
                <a:lnTo>
                  <a:pt x="162" y="4"/>
                </a:lnTo>
                <a:lnTo>
                  <a:pt x="156" y="4"/>
                </a:lnTo>
                <a:lnTo>
                  <a:pt x="156" y="2"/>
                </a:lnTo>
                <a:lnTo>
                  <a:pt x="149" y="2"/>
                </a:lnTo>
                <a:lnTo>
                  <a:pt x="149" y="0"/>
                </a:lnTo>
                <a:lnTo>
                  <a:pt x="136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81" name="Freeform 13"/>
          <p:cNvSpPr>
            <a:spLocks/>
          </p:cNvSpPr>
          <p:nvPr/>
        </p:nvSpPr>
        <p:spPr bwMode="auto">
          <a:xfrm>
            <a:off x="7629525" y="3155950"/>
            <a:ext cx="473075" cy="571500"/>
          </a:xfrm>
          <a:custGeom>
            <a:avLst/>
            <a:gdLst>
              <a:gd name="T0" fmla="*/ 298 w 298"/>
              <a:gd name="T1" fmla="*/ 302 h 360"/>
              <a:gd name="T2" fmla="*/ 295 w 298"/>
              <a:gd name="T3" fmla="*/ 309 h 360"/>
              <a:gd name="T4" fmla="*/ 291 w 298"/>
              <a:gd name="T5" fmla="*/ 318 h 360"/>
              <a:gd name="T6" fmla="*/ 286 w 298"/>
              <a:gd name="T7" fmla="*/ 324 h 360"/>
              <a:gd name="T8" fmla="*/ 280 w 298"/>
              <a:gd name="T9" fmla="*/ 329 h 360"/>
              <a:gd name="T10" fmla="*/ 271 w 298"/>
              <a:gd name="T11" fmla="*/ 333 h 360"/>
              <a:gd name="T12" fmla="*/ 264 w 298"/>
              <a:gd name="T13" fmla="*/ 336 h 360"/>
              <a:gd name="T14" fmla="*/ 253 w 298"/>
              <a:gd name="T15" fmla="*/ 344 h 360"/>
              <a:gd name="T16" fmla="*/ 243 w 298"/>
              <a:gd name="T17" fmla="*/ 345 h 360"/>
              <a:gd name="T18" fmla="*/ 232 w 298"/>
              <a:gd name="T19" fmla="*/ 349 h 360"/>
              <a:gd name="T20" fmla="*/ 219 w 298"/>
              <a:gd name="T21" fmla="*/ 351 h 360"/>
              <a:gd name="T22" fmla="*/ 207 w 298"/>
              <a:gd name="T23" fmla="*/ 354 h 360"/>
              <a:gd name="T24" fmla="*/ 192 w 298"/>
              <a:gd name="T25" fmla="*/ 356 h 360"/>
              <a:gd name="T26" fmla="*/ 171 w 298"/>
              <a:gd name="T27" fmla="*/ 360 h 360"/>
              <a:gd name="T28" fmla="*/ 118 w 298"/>
              <a:gd name="T29" fmla="*/ 356 h 360"/>
              <a:gd name="T30" fmla="*/ 97 w 298"/>
              <a:gd name="T31" fmla="*/ 354 h 360"/>
              <a:gd name="T32" fmla="*/ 84 w 298"/>
              <a:gd name="T33" fmla="*/ 353 h 360"/>
              <a:gd name="T34" fmla="*/ 70 w 298"/>
              <a:gd name="T35" fmla="*/ 351 h 360"/>
              <a:gd name="T36" fmla="*/ 59 w 298"/>
              <a:gd name="T37" fmla="*/ 347 h 360"/>
              <a:gd name="T38" fmla="*/ 46 w 298"/>
              <a:gd name="T39" fmla="*/ 344 h 360"/>
              <a:gd name="T40" fmla="*/ 37 w 298"/>
              <a:gd name="T41" fmla="*/ 338 h 360"/>
              <a:gd name="T42" fmla="*/ 28 w 298"/>
              <a:gd name="T43" fmla="*/ 335 h 360"/>
              <a:gd name="T44" fmla="*/ 21 w 298"/>
              <a:gd name="T45" fmla="*/ 331 h 360"/>
              <a:gd name="T46" fmla="*/ 12 w 298"/>
              <a:gd name="T47" fmla="*/ 327 h 360"/>
              <a:gd name="T48" fmla="*/ 7 w 298"/>
              <a:gd name="T49" fmla="*/ 320 h 360"/>
              <a:gd name="T50" fmla="*/ 1 w 298"/>
              <a:gd name="T51" fmla="*/ 313 h 360"/>
              <a:gd name="T52" fmla="*/ 0 w 298"/>
              <a:gd name="T53" fmla="*/ 308 h 360"/>
              <a:gd name="T54" fmla="*/ 0 w 298"/>
              <a:gd name="T55" fmla="*/ 300 h 360"/>
              <a:gd name="T56" fmla="*/ 0 w 298"/>
              <a:gd name="T57" fmla="*/ 57 h 360"/>
              <a:gd name="T58" fmla="*/ 0 w 298"/>
              <a:gd name="T59" fmla="*/ 54 h 360"/>
              <a:gd name="T60" fmla="*/ 1 w 298"/>
              <a:gd name="T61" fmla="*/ 47 h 360"/>
              <a:gd name="T62" fmla="*/ 3 w 298"/>
              <a:gd name="T63" fmla="*/ 41 h 360"/>
              <a:gd name="T64" fmla="*/ 7 w 298"/>
              <a:gd name="T65" fmla="*/ 38 h 360"/>
              <a:gd name="T66" fmla="*/ 12 w 298"/>
              <a:gd name="T67" fmla="*/ 30 h 360"/>
              <a:gd name="T68" fmla="*/ 21 w 298"/>
              <a:gd name="T69" fmla="*/ 27 h 360"/>
              <a:gd name="T70" fmla="*/ 28 w 298"/>
              <a:gd name="T71" fmla="*/ 21 h 360"/>
              <a:gd name="T72" fmla="*/ 37 w 298"/>
              <a:gd name="T73" fmla="*/ 18 h 360"/>
              <a:gd name="T74" fmla="*/ 46 w 298"/>
              <a:gd name="T75" fmla="*/ 12 h 360"/>
              <a:gd name="T76" fmla="*/ 59 w 298"/>
              <a:gd name="T77" fmla="*/ 11 h 360"/>
              <a:gd name="T78" fmla="*/ 70 w 298"/>
              <a:gd name="T79" fmla="*/ 7 h 360"/>
              <a:gd name="T80" fmla="*/ 84 w 298"/>
              <a:gd name="T81" fmla="*/ 5 h 360"/>
              <a:gd name="T82" fmla="*/ 97 w 298"/>
              <a:gd name="T83" fmla="*/ 3 h 360"/>
              <a:gd name="T84" fmla="*/ 118 w 298"/>
              <a:gd name="T85" fmla="*/ 2 h 360"/>
              <a:gd name="T86" fmla="*/ 171 w 298"/>
              <a:gd name="T87" fmla="*/ 0 h 360"/>
              <a:gd name="T88" fmla="*/ 192 w 298"/>
              <a:gd name="T89" fmla="*/ 2 h 360"/>
              <a:gd name="T90" fmla="*/ 207 w 298"/>
              <a:gd name="T91" fmla="*/ 3 h 360"/>
              <a:gd name="T92" fmla="*/ 219 w 298"/>
              <a:gd name="T93" fmla="*/ 5 h 360"/>
              <a:gd name="T94" fmla="*/ 232 w 298"/>
              <a:gd name="T95" fmla="*/ 9 h 360"/>
              <a:gd name="T96" fmla="*/ 243 w 298"/>
              <a:gd name="T97" fmla="*/ 12 h 360"/>
              <a:gd name="T98" fmla="*/ 253 w 298"/>
              <a:gd name="T99" fmla="*/ 14 h 360"/>
              <a:gd name="T100" fmla="*/ 264 w 298"/>
              <a:gd name="T101" fmla="*/ 20 h 360"/>
              <a:gd name="T102" fmla="*/ 271 w 298"/>
              <a:gd name="T103" fmla="*/ 25 h 360"/>
              <a:gd name="T104" fmla="*/ 280 w 298"/>
              <a:gd name="T105" fmla="*/ 29 h 360"/>
              <a:gd name="T106" fmla="*/ 286 w 298"/>
              <a:gd name="T107" fmla="*/ 32 h 360"/>
              <a:gd name="T108" fmla="*/ 291 w 298"/>
              <a:gd name="T109" fmla="*/ 39 h 360"/>
              <a:gd name="T110" fmla="*/ 295 w 298"/>
              <a:gd name="T111" fmla="*/ 43 h 360"/>
              <a:gd name="T112" fmla="*/ 297 w 298"/>
              <a:gd name="T113" fmla="*/ 48 h 360"/>
              <a:gd name="T114" fmla="*/ 298 w 298"/>
              <a:gd name="T115" fmla="*/ 56 h 360"/>
              <a:gd name="T116" fmla="*/ 298 w 298"/>
              <a:gd name="T117" fmla="*/ 297 h 36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98"/>
              <a:gd name="T178" fmla="*/ 0 h 360"/>
              <a:gd name="T179" fmla="*/ 298 w 298"/>
              <a:gd name="T180" fmla="*/ 360 h 36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98" h="360">
                <a:moveTo>
                  <a:pt x="298" y="300"/>
                </a:moveTo>
                <a:lnTo>
                  <a:pt x="298" y="302"/>
                </a:lnTo>
                <a:lnTo>
                  <a:pt x="297" y="308"/>
                </a:lnTo>
                <a:lnTo>
                  <a:pt x="295" y="309"/>
                </a:lnTo>
                <a:lnTo>
                  <a:pt x="295" y="313"/>
                </a:lnTo>
                <a:lnTo>
                  <a:pt x="291" y="318"/>
                </a:lnTo>
                <a:lnTo>
                  <a:pt x="289" y="320"/>
                </a:lnTo>
                <a:lnTo>
                  <a:pt x="286" y="324"/>
                </a:lnTo>
                <a:lnTo>
                  <a:pt x="284" y="327"/>
                </a:lnTo>
                <a:lnTo>
                  <a:pt x="280" y="329"/>
                </a:lnTo>
                <a:lnTo>
                  <a:pt x="275" y="331"/>
                </a:lnTo>
                <a:lnTo>
                  <a:pt x="271" y="333"/>
                </a:lnTo>
                <a:lnTo>
                  <a:pt x="268" y="335"/>
                </a:lnTo>
                <a:lnTo>
                  <a:pt x="264" y="336"/>
                </a:lnTo>
                <a:lnTo>
                  <a:pt x="259" y="338"/>
                </a:lnTo>
                <a:lnTo>
                  <a:pt x="253" y="344"/>
                </a:lnTo>
                <a:lnTo>
                  <a:pt x="248" y="344"/>
                </a:lnTo>
                <a:lnTo>
                  <a:pt x="243" y="345"/>
                </a:lnTo>
                <a:lnTo>
                  <a:pt x="237" y="347"/>
                </a:lnTo>
                <a:lnTo>
                  <a:pt x="232" y="349"/>
                </a:lnTo>
                <a:lnTo>
                  <a:pt x="225" y="351"/>
                </a:lnTo>
                <a:lnTo>
                  <a:pt x="219" y="351"/>
                </a:lnTo>
                <a:lnTo>
                  <a:pt x="212" y="353"/>
                </a:lnTo>
                <a:lnTo>
                  <a:pt x="207" y="354"/>
                </a:lnTo>
                <a:lnTo>
                  <a:pt x="199" y="354"/>
                </a:lnTo>
                <a:lnTo>
                  <a:pt x="192" y="356"/>
                </a:lnTo>
                <a:lnTo>
                  <a:pt x="178" y="356"/>
                </a:lnTo>
                <a:lnTo>
                  <a:pt x="171" y="360"/>
                </a:lnTo>
                <a:lnTo>
                  <a:pt x="126" y="360"/>
                </a:lnTo>
                <a:lnTo>
                  <a:pt x="118" y="356"/>
                </a:lnTo>
                <a:lnTo>
                  <a:pt x="104" y="356"/>
                </a:lnTo>
                <a:lnTo>
                  <a:pt x="97" y="354"/>
                </a:lnTo>
                <a:lnTo>
                  <a:pt x="90" y="354"/>
                </a:lnTo>
                <a:lnTo>
                  <a:pt x="84" y="353"/>
                </a:lnTo>
                <a:lnTo>
                  <a:pt x="77" y="351"/>
                </a:lnTo>
                <a:lnTo>
                  <a:pt x="70" y="351"/>
                </a:lnTo>
                <a:lnTo>
                  <a:pt x="64" y="349"/>
                </a:lnTo>
                <a:lnTo>
                  <a:pt x="59" y="347"/>
                </a:lnTo>
                <a:lnTo>
                  <a:pt x="54" y="345"/>
                </a:lnTo>
                <a:lnTo>
                  <a:pt x="46" y="344"/>
                </a:lnTo>
                <a:lnTo>
                  <a:pt x="43" y="344"/>
                </a:lnTo>
                <a:lnTo>
                  <a:pt x="37" y="338"/>
                </a:lnTo>
                <a:lnTo>
                  <a:pt x="32" y="336"/>
                </a:lnTo>
                <a:lnTo>
                  <a:pt x="28" y="335"/>
                </a:lnTo>
                <a:lnTo>
                  <a:pt x="25" y="333"/>
                </a:lnTo>
                <a:lnTo>
                  <a:pt x="21" y="331"/>
                </a:lnTo>
                <a:lnTo>
                  <a:pt x="16" y="329"/>
                </a:lnTo>
                <a:lnTo>
                  <a:pt x="12" y="327"/>
                </a:lnTo>
                <a:lnTo>
                  <a:pt x="10" y="324"/>
                </a:lnTo>
                <a:lnTo>
                  <a:pt x="7" y="320"/>
                </a:lnTo>
                <a:lnTo>
                  <a:pt x="5" y="318"/>
                </a:lnTo>
                <a:lnTo>
                  <a:pt x="1" y="313"/>
                </a:lnTo>
                <a:lnTo>
                  <a:pt x="1" y="309"/>
                </a:lnTo>
                <a:lnTo>
                  <a:pt x="0" y="308"/>
                </a:lnTo>
                <a:lnTo>
                  <a:pt x="0" y="302"/>
                </a:lnTo>
                <a:lnTo>
                  <a:pt x="0" y="300"/>
                </a:lnTo>
                <a:lnTo>
                  <a:pt x="0" y="299"/>
                </a:lnTo>
                <a:lnTo>
                  <a:pt x="0" y="57"/>
                </a:lnTo>
                <a:lnTo>
                  <a:pt x="0" y="56"/>
                </a:lnTo>
                <a:lnTo>
                  <a:pt x="0" y="54"/>
                </a:lnTo>
                <a:lnTo>
                  <a:pt x="0" y="48"/>
                </a:lnTo>
                <a:lnTo>
                  <a:pt x="1" y="47"/>
                </a:lnTo>
                <a:lnTo>
                  <a:pt x="1" y="43"/>
                </a:lnTo>
                <a:lnTo>
                  <a:pt x="3" y="41"/>
                </a:lnTo>
                <a:lnTo>
                  <a:pt x="5" y="39"/>
                </a:lnTo>
                <a:lnTo>
                  <a:pt x="7" y="38"/>
                </a:lnTo>
                <a:lnTo>
                  <a:pt x="10" y="32"/>
                </a:lnTo>
                <a:lnTo>
                  <a:pt x="12" y="30"/>
                </a:lnTo>
                <a:lnTo>
                  <a:pt x="16" y="29"/>
                </a:lnTo>
                <a:lnTo>
                  <a:pt x="21" y="27"/>
                </a:lnTo>
                <a:lnTo>
                  <a:pt x="25" y="25"/>
                </a:lnTo>
                <a:lnTo>
                  <a:pt x="28" y="21"/>
                </a:lnTo>
                <a:lnTo>
                  <a:pt x="32" y="20"/>
                </a:lnTo>
                <a:lnTo>
                  <a:pt x="37" y="18"/>
                </a:lnTo>
                <a:lnTo>
                  <a:pt x="43" y="14"/>
                </a:lnTo>
                <a:lnTo>
                  <a:pt x="46" y="12"/>
                </a:lnTo>
                <a:lnTo>
                  <a:pt x="54" y="12"/>
                </a:lnTo>
                <a:lnTo>
                  <a:pt x="59" y="11"/>
                </a:lnTo>
                <a:lnTo>
                  <a:pt x="64" y="9"/>
                </a:lnTo>
                <a:lnTo>
                  <a:pt x="70" y="7"/>
                </a:lnTo>
                <a:lnTo>
                  <a:pt x="77" y="5"/>
                </a:lnTo>
                <a:lnTo>
                  <a:pt x="84" y="5"/>
                </a:lnTo>
                <a:lnTo>
                  <a:pt x="90" y="3"/>
                </a:lnTo>
                <a:lnTo>
                  <a:pt x="97" y="3"/>
                </a:lnTo>
                <a:lnTo>
                  <a:pt x="104" y="2"/>
                </a:lnTo>
                <a:lnTo>
                  <a:pt x="118" y="2"/>
                </a:lnTo>
                <a:lnTo>
                  <a:pt x="126" y="0"/>
                </a:lnTo>
                <a:lnTo>
                  <a:pt x="171" y="0"/>
                </a:lnTo>
                <a:lnTo>
                  <a:pt x="178" y="2"/>
                </a:lnTo>
                <a:lnTo>
                  <a:pt x="192" y="2"/>
                </a:lnTo>
                <a:lnTo>
                  <a:pt x="199" y="3"/>
                </a:lnTo>
                <a:lnTo>
                  <a:pt x="207" y="3"/>
                </a:lnTo>
                <a:lnTo>
                  <a:pt x="212" y="5"/>
                </a:lnTo>
                <a:lnTo>
                  <a:pt x="219" y="5"/>
                </a:lnTo>
                <a:lnTo>
                  <a:pt x="225" y="7"/>
                </a:lnTo>
                <a:lnTo>
                  <a:pt x="232" y="9"/>
                </a:lnTo>
                <a:lnTo>
                  <a:pt x="237" y="11"/>
                </a:lnTo>
                <a:lnTo>
                  <a:pt x="243" y="12"/>
                </a:lnTo>
                <a:lnTo>
                  <a:pt x="248" y="12"/>
                </a:lnTo>
                <a:lnTo>
                  <a:pt x="253" y="14"/>
                </a:lnTo>
                <a:lnTo>
                  <a:pt x="259" y="18"/>
                </a:lnTo>
                <a:lnTo>
                  <a:pt x="264" y="20"/>
                </a:lnTo>
                <a:lnTo>
                  <a:pt x="268" y="21"/>
                </a:lnTo>
                <a:lnTo>
                  <a:pt x="271" y="25"/>
                </a:lnTo>
                <a:lnTo>
                  <a:pt x="275" y="27"/>
                </a:lnTo>
                <a:lnTo>
                  <a:pt x="280" y="29"/>
                </a:lnTo>
                <a:lnTo>
                  <a:pt x="284" y="30"/>
                </a:lnTo>
                <a:lnTo>
                  <a:pt x="286" y="32"/>
                </a:lnTo>
                <a:lnTo>
                  <a:pt x="289" y="38"/>
                </a:lnTo>
                <a:lnTo>
                  <a:pt x="291" y="39"/>
                </a:lnTo>
                <a:lnTo>
                  <a:pt x="293" y="41"/>
                </a:lnTo>
                <a:lnTo>
                  <a:pt x="295" y="43"/>
                </a:lnTo>
                <a:lnTo>
                  <a:pt x="295" y="47"/>
                </a:lnTo>
                <a:lnTo>
                  <a:pt x="297" y="48"/>
                </a:lnTo>
                <a:lnTo>
                  <a:pt x="298" y="54"/>
                </a:lnTo>
                <a:lnTo>
                  <a:pt x="298" y="56"/>
                </a:lnTo>
                <a:lnTo>
                  <a:pt x="298" y="57"/>
                </a:lnTo>
                <a:lnTo>
                  <a:pt x="298" y="297"/>
                </a:lnTo>
                <a:lnTo>
                  <a:pt x="298" y="30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82" name="Freeform 14"/>
          <p:cNvSpPr>
            <a:spLocks/>
          </p:cNvSpPr>
          <p:nvPr/>
        </p:nvSpPr>
        <p:spPr bwMode="auto">
          <a:xfrm>
            <a:off x="7629525" y="3155950"/>
            <a:ext cx="473075" cy="571500"/>
          </a:xfrm>
          <a:custGeom>
            <a:avLst/>
            <a:gdLst>
              <a:gd name="T0" fmla="*/ 298 w 298"/>
              <a:gd name="T1" fmla="*/ 302 h 360"/>
              <a:gd name="T2" fmla="*/ 295 w 298"/>
              <a:gd name="T3" fmla="*/ 309 h 360"/>
              <a:gd name="T4" fmla="*/ 291 w 298"/>
              <a:gd name="T5" fmla="*/ 318 h 360"/>
              <a:gd name="T6" fmla="*/ 286 w 298"/>
              <a:gd name="T7" fmla="*/ 324 h 360"/>
              <a:gd name="T8" fmla="*/ 280 w 298"/>
              <a:gd name="T9" fmla="*/ 329 h 360"/>
              <a:gd name="T10" fmla="*/ 271 w 298"/>
              <a:gd name="T11" fmla="*/ 333 h 360"/>
              <a:gd name="T12" fmla="*/ 264 w 298"/>
              <a:gd name="T13" fmla="*/ 336 h 360"/>
              <a:gd name="T14" fmla="*/ 253 w 298"/>
              <a:gd name="T15" fmla="*/ 344 h 360"/>
              <a:gd name="T16" fmla="*/ 243 w 298"/>
              <a:gd name="T17" fmla="*/ 345 h 360"/>
              <a:gd name="T18" fmla="*/ 232 w 298"/>
              <a:gd name="T19" fmla="*/ 349 h 360"/>
              <a:gd name="T20" fmla="*/ 219 w 298"/>
              <a:gd name="T21" fmla="*/ 351 h 360"/>
              <a:gd name="T22" fmla="*/ 207 w 298"/>
              <a:gd name="T23" fmla="*/ 354 h 360"/>
              <a:gd name="T24" fmla="*/ 192 w 298"/>
              <a:gd name="T25" fmla="*/ 356 h 360"/>
              <a:gd name="T26" fmla="*/ 171 w 298"/>
              <a:gd name="T27" fmla="*/ 360 h 360"/>
              <a:gd name="T28" fmla="*/ 118 w 298"/>
              <a:gd name="T29" fmla="*/ 356 h 360"/>
              <a:gd name="T30" fmla="*/ 97 w 298"/>
              <a:gd name="T31" fmla="*/ 354 h 360"/>
              <a:gd name="T32" fmla="*/ 84 w 298"/>
              <a:gd name="T33" fmla="*/ 353 h 360"/>
              <a:gd name="T34" fmla="*/ 70 w 298"/>
              <a:gd name="T35" fmla="*/ 351 h 360"/>
              <a:gd name="T36" fmla="*/ 59 w 298"/>
              <a:gd name="T37" fmla="*/ 347 h 360"/>
              <a:gd name="T38" fmla="*/ 46 w 298"/>
              <a:gd name="T39" fmla="*/ 344 h 360"/>
              <a:gd name="T40" fmla="*/ 37 w 298"/>
              <a:gd name="T41" fmla="*/ 338 h 360"/>
              <a:gd name="T42" fmla="*/ 28 w 298"/>
              <a:gd name="T43" fmla="*/ 335 h 360"/>
              <a:gd name="T44" fmla="*/ 21 w 298"/>
              <a:gd name="T45" fmla="*/ 331 h 360"/>
              <a:gd name="T46" fmla="*/ 12 w 298"/>
              <a:gd name="T47" fmla="*/ 327 h 360"/>
              <a:gd name="T48" fmla="*/ 7 w 298"/>
              <a:gd name="T49" fmla="*/ 320 h 360"/>
              <a:gd name="T50" fmla="*/ 1 w 298"/>
              <a:gd name="T51" fmla="*/ 313 h 360"/>
              <a:gd name="T52" fmla="*/ 0 w 298"/>
              <a:gd name="T53" fmla="*/ 308 h 360"/>
              <a:gd name="T54" fmla="*/ 0 w 298"/>
              <a:gd name="T55" fmla="*/ 300 h 360"/>
              <a:gd name="T56" fmla="*/ 0 w 298"/>
              <a:gd name="T57" fmla="*/ 57 h 360"/>
              <a:gd name="T58" fmla="*/ 0 w 298"/>
              <a:gd name="T59" fmla="*/ 54 h 360"/>
              <a:gd name="T60" fmla="*/ 1 w 298"/>
              <a:gd name="T61" fmla="*/ 47 h 360"/>
              <a:gd name="T62" fmla="*/ 3 w 298"/>
              <a:gd name="T63" fmla="*/ 41 h 360"/>
              <a:gd name="T64" fmla="*/ 7 w 298"/>
              <a:gd name="T65" fmla="*/ 38 h 360"/>
              <a:gd name="T66" fmla="*/ 12 w 298"/>
              <a:gd name="T67" fmla="*/ 30 h 360"/>
              <a:gd name="T68" fmla="*/ 21 w 298"/>
              <a:gd name="T69" fmla="*/ 27 h 360"/>
              <a:gd name="T70" fmla="*/ 28 w 298"/>
              <a:gd name="T71" fmla="*/ 21 h 360"/>
              <a:gd name="T72" fmla="*/ 37 w 298"/>
              <a:gd name="T73" fmla="*/ 18 h 360"/>
              <a:gd name="T74" fmla="*/ 46 w 298"/>
              <a:gd name="T75" fmla="*/ 12 h 360"/>
              <a:gd name="T76" fmla="*/ 59 w 298"/>
              <a:gd name="T77" fmla="*/ 11 h 360"/>
              <a:gd name="T78" fmla="*/ 70 w 298"/>
              <a:gd name="T79" fmla="*/ 7 h 360"/>
              <a:gd name="T80" fmla="*/ 84 w 298"/>
              <a:gd name="T81" fmla="*/ 5 h 360"/>
              <a:gd name="T82" fmla="*/ 97 w 298"/>
              <a:gd name="T83" fmla="*/ 3 h 360"/>
              <a:gd name="T84" fmla="*/ 118 w 298"/>
              <a:gd name="T85" fmla="*/ 2 h 360"/>
              <a:gd name="T86" fmla="*/ 171 w 298"/>
              <a:gd name="T87" fmla="*/ 0 h 360"/>
              <a:gd name="T88" fmla="*/ 192 w 298"/>
              <a:gd name="T89" fmla="*/ 2 h 360"/>
              <a:gd name="T90" fmla="*/ 207 w 298"/>
              <a:gd name="T91" fmla="*/ 3 h 360"/>
              <a:gd name="T92" fmla="*/ 219 w 298"/>
              <a:gd name="T93" fmla="*/ 5 h 360"/>
              <a:gd name="T94" fmla="*/ 232 w 298"/>
              <a:gd name="T95" fmla="*/ 9 h 360"/>
              <a:gd name="T96" fmla="*/ 243 w 298"/>
              <a:gd name="T97" fmla="*/ 12 h 360"/>
              <a:gd name="T98" fmla="*/ 253 w 298"/>
              <a:gd name="T99" fmla="*/ 14 h 360"/>
              <a:gd name="T100" fmla="*/ 264 w 298"/>
              <a:gd name="T101" fmla="*/ 20 h 360"/>
              <a:gd name="T102" fmla="*/ 271 w 298"/>
              <a:gd name="T103" fmla="*/ 25 h 360"/>
              <a:gd name="T104" fmla="*/ 280 w 298"/>
              <a:gd name="T105" fmla="*/ 29 h 360"/>
              <a:gd name="T106" fmla="*/ 286 w 298"/>
              <a:gd name="T107" fmla="*/ 32 h 360"/>
              <a:gd name="T108" fmla="*/ 291 w 298"/>
              <a:gd name="T109" fmla="*/ 39 h 360"/>
              <a:gd name="T110" fmla="*/ 295 w 298"/>
              <a:gd name="T111" fmla="*/ 43 h 360"/>
              <a:gd name="T112" fmla="*/ 297 w 298"/>
              <a:gd name="T113" fmla="*/ 48 h 360"/>
              <a:gd name="T114" fmla="*/ 298 w 298"/>
              <a:gd name="T115" fmla="*/ 56 h 360"/>
              <a:gd name="T116" fmla="*/ 298 w 298"/>
              <a:gd name="T117" fmla="*/ 297 h 36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98"/>
              <a:gd name="T178" fmla="*/ 0 h 360"/>
              <a:gd name="T179" fmla="*/ 298 w 298"/>
              <a:gd name="T180" fmla="*/ 360 h 36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98" h="360">
                <a:moveTo>
                  <a:pt x="298" y="300"/>
                </a:moveTo>
                <a:lnTo>
                  <a:pt x="298" y="302"/>
                </a:lnTo>
                <a:lnTo>
                  <a:pt x="297" y="308"/>
                </a:lnTo>
                <a:lnTo>
                  <a:pt x="295" y="309"/>
                </a:lnTo>
                <a:lnTo>
                  <a:pt x="295" y="313"/>
                </a:lnTo>
                <a:lnTo>
                  <a:pt x="291" y="318"/>
                </a:lnTo>
                <a:lnTo>
                  <a:pt x="289" y="320"/>
                </a:lnTo>
                <a:lnTo>
                  <a:pt x="286" y="324"/>
                </a:lnTo>
                <a:lnTo>
                  <a:pt x="284" y="327"/>
                </a:lnTo>
                <a:lnTo>
                  <a:pt x="280" y="329"/>
                </a:lnTo>
                <a:lnTo>
                  <a:pt x="275" y="331"/>
                </a:lnTo>
                <a:lnTo>
                  <a:pt x="271" y="333"/>
                </a:lnTo>
                <a:lnTo>
                  <a:pt x="268" y="335"/>
                </a:lnTo>
                <a:lnTo>
                  <a:pt x="264" y="336"/>
                </a:lnTo>
                <a:lnTo>
                  <a:pt x="259" y="338"/>
                </a:lnTo>
                <a:lnTo>
                  <a:pt x="253" y="344"/>
                </a:lnTo>
                <a:lnTo>
                  <a:pt x="248" y="344"/>
                </a:lnTo>
                <a:lnTo>
                  <a:pt x="243" y="345"/>
                </a:lnTo>
                <a:lnTo>
                  <a:pt x="237" y="347"/>
                </a:lnTo>
                <a:lnTo>
                  <a:pt x="232" y="349"/>
                </a:lnTo>
                <a:lnTo>
                  <a:pt x="225" y="351"/>
                </a:lnTo>
                <a:lnTo>
                  <a:pt x="219" y="351"/>
                </a:lnTo>
                <a:lnTo>
                  <a:pt x="212" y="353"/>
                </a:lnTo>
                <a:lnTo>
                  <a:pt x="207" y="354"/>
                </a:lnTo>
                <a:lnTo>
                  <a:pt x="199" y="354"/>
                </a:lnTo>
                <a:lnTo>
                  <a:pt x="192" y="356"/>
                </a:lnTo>
                <a:lnTo>
                  <a:pt x="178" y="356"/>
                </a:lnTo>
                <a:lnTo>
                  <a:pt x="171" y="360"/>
                </a:lnTo>
                <a:lnTo>
                  <a:pt x="126" y="360"/>
                </a:lnTo>
                <a:lnTo>
                  <a:pt x="118" y="356"/>
                </a:lnTo>
                <a:lnTo>
                  <a:pt x="104" y="356"/>
                </a:lnTo>
                <a:lnTo>
                  <a:pt x="97" y="354"/>
                </a:lnTo>
                <a:lnTo>
                  <a:pt x="90" y="354"/>
                </a:lnTo>
                <a:lnTo>
                  <a:pt x="84" y="353"/>
                </a:lnTo>
                <a:lnTo>
                  <a:pt x="77" y="351"/>
                </a:lnTo>
                <a:lnTo>
                  <a:pt x="70" y="351"/>
                </a:lnTo>
                <a:lnTo>
                  <a:pt x="64" y="349"/>
                </a:lnTo>
                <a:lnTo>
                  <a:pt x="59" y="347"/>
                </a:lnTo>
                <a:lnTo>
                  <a:pt x="54" y="345"/>
                </a:lnTo>
                <a:lnTo>
                  <a:pt x="46" y="344"/>
                </a:lnTo>
                <a:lnTo>
                  <a:pt x="43" y="344"/>
                </a:lnTo>
                <a:lnTo>
                  <a:pt x="37" y="338"/>
                </a:lnTo>
                <a:lnTo>
                  <a:pt x="32" y="336"/>
                </a:lnTo>
                <a:lnTo>
                  <a:pt x="28" y="335"/>
                </a:lnTo>
                <a:lnTo>
                  <a:pt x="25" y="333"/>
                </a:lnTo>
                <a:lnTo>
                  <a:pt x="21" y="331"/>
                </a:lnTo>
                <a:lnTo>
                  <a:pt x="16" y="329"/>
                </a:lnTo>
                <a:lnTo>
                  <a:pt x="12" y="327"/>
                </a:lnTo>
                <a:lnTo>
                  <a:pt x="10" y="324"/>
                </a:lnTo>
                <a:lnTo>
                  <a:pt x="7" y="320"/>
                </a:lnTo>
                <a:lnTo>
                  <a:pt x="5" y="318"/>
                </a:lnTo>
                <a:lnTo>
                  <a:pt x="1" y="313"/>
                </a:lnTo>
                <a:lnTo>
                  <a:pt x="1" y="309"/>
                </a:lnTo>
                <a:lnTo>
                  <a:pt x="0" y="308"/>
                </a:lnTo>
                <a:lnTo>
                  <a:pt x="0" y="302"/>
                </a:lnTo>
                <a:lnTo>
                  <a:pt x="0" y="300"/>
                </a:lnTo>
                <a:lnTo>
                  <a:pt x="0" y="299"/>
                </a:lnTo>
                <a:lnTo>
                  <a:pt x="0" y="57"/>
                </a:lnTo>
                <a:lnTo>
                  <a:pt x="0" y="56"/>
                </a:lnTo>
                <a:lnTo>
                  <a:pt x="0" y="54"/>
                </a:lnTo>
                <a:lnTo>
                  <a:pt x="0" y="48"/>
                </a:lnTo>
                <a:lnTo>
                  <a:pt x="1" y="47"/>
                </a:lnTo>
                <a:lnTo>
                  <a:pt x="1" y="43"/>
                </a:lnTo>
                <a:lnTo>
                  <a:pt x="3" y="41"/>
                </a:lnTo>
                <a:lnTo>
                  <a:pt x="5" y="39"/>
                </a:lnTo>
                <a:lnTo>
                  <a:pt x="7" y="38"/>
                </a:lnTo>
                <a:lnTo>
                  <a:pt x="10" y="32"/>
                </a:lnTo>
                <a:lnTo>
                  <a:pt x="12" y="30"/>
                </a:lnTo>
                <a:lnTo>
                  <a:pt x="16" y="29"/>
                </a:lnTo>
                <a:lnTo>
                  <a:pt x="21" y="27"/>
                </a:lnTo>
                <a:lnTo>
                  <a:pt x="25" y="25"/>
                </a:lnTo>
                <a:lnTo>
                  <a:pt x="28" y="21"/>
                </a:lnTo>
                <a:lnTo>
                  <a:pt x="32" y="20"/>
                </a:lnTo>
                <a:lnTo>
                  <a:pt x="37" y="18"/>
                </a:lnTo>
                <a:lnTo>
                  <a:pt x="43" y="14"/>
                </a:lnTo>
                <a:lnTo>
                  <a:pt x="46" y="12"/>
                </a:lnTo>
                <a:lnTo>
                  <a:pt x="54" y="12"/>
                </a:lnTo>
                <a:lnTo>
                  <a:pt x="59" y="11"/>
                </a:lnTo>
                <a:lnTo>
                  <a:pt x="64" y="9"/>
                </a:lnTo>
                <a:lnTo>
                  <a:pt x="70" y="7"/>
                </a:lnTo>
                <a:lnTo>
                  <a:pt x="77" y="5"/>
                </a:lnTo>
                <a:lnTo>
                  <a:pt x="84" y="5"/>
                </a:lnTo>
                <a:lnTo>
                  <a:pt x="90" y="3"/>
                </a:lnTo>
                <a:lnTo>
                  <a:pt x="97" y="3"/>
                </a:lnTo>
                <a:lnTo>
                  <a:pt x="104" y="2"/>
                </a:lnTo>
                <a:lnTo>
                  <a:pt x="118" y="2"/>
                </a:lnTo>
                <a:lnTo>
                  <a:pt x="126" y="0"/>
                </a:lnTo>
                <a:lnTo>
                  <a:pt x="171" y="0"/>
                </a:lnTo>
                <a:lnTo>
                  <a:pt x="178" y="2"/>
                </a:lnTo>
                <a:lnTo>
                  <a:pt x="192" y="2"/>
                </a:lnTo>
                <a:lnTo>
                  <a:pt x="199" y="3"/>
                </a:lnTo>
                <a:lnTo>
                  <a:pt x="207" y="3"/>
                </a:lnTo>
                <a:lnTo>
                  <a:pt x="212" y="5"/>
                </a:lnTo>
                <a:lnTo>
                  <a:pt x="219" y="5"/>
                </a:lnTo>
                <a:lnTo>
                  <a:pt x="225" y="7"/>
                </a:lnTo>
                <a:lnTo>
                  <a:pt x="232" y="9"/>
                </a:lnTo>
                <a:lnTo>
                  <a:pt x="237" y="11"/>
                </a:lnTo>
                <a:lnTo>
                  <a:pt x="243" y="12"/>
                </a:lnTo>
                <a:lnTo>
                  <a:pt x="248" y="12"/>
                </a:lnTo>
                <a:lnTo>
                  <a:pt x="253" y="14"/>
                </a:lnTo>
                <a:lnTo>
                  <a:pt x="259" y="18"/>
                </a:lnTo>
                <a:lnTo>
                  <a:pt x="264" y="20"/>
                </a:lnTo>
                <a:lnTo>
                  <a:pt x="268" y="21"/>
                </a:lnTo>
                <a:lnTo>
                  <a:pt x="271" y="25"/>
                </a:lnTo>
                <a:lnTo>
                  <a:pt x="275" y="27"/>
                </a:lnTo>
                <a:lnTo>
                  <a:pt x="280" y="29"/>
                </a:lnTo>
                <a:lnTo>
                  <a:pt x="284" y="30"/>
                </a:lnTo>
                <a:lnTo>
                  <a:pt x="286" y="32"/>
                </a:lnTo>
                <a:lnTo>
                  <a:pt x="289" y="38"/>
                </a:lnTo>
                <a:lnTo>
                  <a:pt x="291" y="39"/>
                </a:lnTo>
                <a:lnTo>
                  <a:pt x="293" y="41"/>
                </a:lnTo>
                <a:lnTo>
                  <a:pt x="295" y="43"/>
                </a:lnTo>
                <a:lnTo>
                  <a:pt x="295" y="47"/>
                </a:lnTo>
                <a:lnTo>
                  <a:pt x="297" y="48"/>
                </a:lnTo>
                <a:lnTo>
                  <a:pt x="298" y="54"/>
                </a:lnTo>
                <a:lnTo>
                  <a:pt x="298" y="56"/>
                </a:lnTo>
                <a:lnTo>
                  <a:pt x="298" y="57"/>
                </a:lnTo>
                <a:lnTo>
                  <a:pt x="298" y="297"/>
                </a:lnTo>
                <a:lnTo>
                  <a:pt x="298" y="30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83" name="Freeform 15"/>
          <p:cNvSpPr>
            <a:spLocks/>
          </p:cNvSpPr>
          <p:nvPr/>
        </p:nvSpPr>
        <p:spPr bwMode="auto">
          <a:xfrm>
            <a:off x="7629525" y="3244850"/>
            <a:ext cx="473075" cy="90488"/>
          </a:xfrm>
          <a:custGeom>
            <a:avLst/>
            <a:gdLst>
              <a:gd name="T0" fmla="*/ 0 w 298"/>
              <a:gd name="T1" fmla="*/ 0 h 57"/>
              <a:gd name="T2" fmla="*/ 0 w 298"/>
              <a:gd name="T3" fmla="*/ 1 h 57"/>
              <a:gd name="T4" fmla="*/ 0 w 298"/>
              <a:gd name="T5" fmla="*/ 5 h 57"/>
              <a:gd name="T6" fmla="*/ 1 w 298"/>
              <a:gd name="T7" fmla="*/ 7 h 57"/>
              <a:gd name="T8" fmla="*/ 1 w 298"/>
              <a:gd name="T9" fmla="*/ 10 h 57"/>
              <a:gd name="T10" fmla="*/ 3 w 298"/>
              <a:gd name="T11" fmla="*/ 12 h 57"/>
              <a:gd name="T12" fmla="*/ 5 w 298"/>
              <a:gd name="T13" fmla="*/ 16 h 57"/>
              <a:gd name="T14" fmla="*/ 7 w 298"/>
              <a:gd name="T15" fmla="*/ 19 h 57"/>
              <a:gd name="T16" fmla="*/ 10 w 298"/>
              <a:gd name="T17" fmla="*/ 21 h 57"/>
              <a:gd name="T18" fmla="*/ 12 w 298"/>
              <a:gd name="T19" fmla="*/ 23 h 57"/>
              <a:gd name="T20" fmla="*/ 16 w 298"/>
              <a:gd name="T21" fmla="*/ 25 h 57"/>
              <a:gd name="T22" fmla="*/ 21 w 298"/>
              <a:gd name="T23" fmla="*/ 28 h 57"/>
              <a:gd name="T24" fmla="*/ 25 w 298"/>
              <a:gd name="T25" fmla="*/ 30 h 57"/>
              <a:gd name="T26" fmla="*/ 28 w 298"/>
              <a:gd name="T27" fmla="*/ 34 h 57"/>
              <a:gd name="T28" fmla="*/ 32 w 298"/>
              <a:gd name="T29" fmla="*/ 36 h 57"/>
              <a:gd name="T30" fmla="*/ 37 w 298"/>
              <a:gd name="T31" fmla="*/ 37 h 57"/>
              <a:gd name="T32" fmla="*/ 43 w 298"/>
              <a:gd name="T33" fmla="*/ 39 h 57"/>
              <a:gd name="T34" fmla="*/ 46 w 298"/>
              <a:gd name="T35" fmla="*/ 41 h 57"/>
              <a:gd name="T36" fmla="*/ 54 w 298"/>
              <a:gd name="T37" fmla="*/ 43 h 57"/>
              <a:gd name="T38" fmla="*/ 59 w 298"/>
              <a:gd name="T39" fmla="*/ 45 h 57"/>
              <a:gd name="T40" fmla="*/ 64 w 298"/>
              <a:gd name="T41" fmla="*/ 46 h 57"/>
              <a:gd name="T42" fmla="*/ 70 w 298"/>
              <a:gd name="T43" fmla="*/ 48 h 57"/>
              <a:gd name="T44" fmla="*/ 77 w 298"/>
              <a:gd name="T45" fmla="*/ 48 h 57"/>
              <a:gd name="T46" fmla="*/ 84 w 298"/>
              <a:gd name="T47" fmla="*/ 52 h 57"/>
              <a:gd name="T48" fmla="*/ 90 w 298"/>
              <a:gd name="T49" fmla="*/ 54 h 57"/>
              <a:gd name="T50" fmla="*/ 97 w 298"/>
              <a:gd name="T51" fmla="*/ 54 h 57"/>
              <a:gd name="T52" fmla="*/ 104 w 298"/>
              <a:gd name="T53" fmla="*/ 55 h 57"/>
              <a:gd name="T54" fmla="*/ 118 w 298"/>
              <a:gd name="T55" fmla="*/ 55 h 57"/>
              <a:gd name="T56" fmla="*/ 126 w 298"/>
              <a:gd name="T57" fmla="*/ 57 h 57"/>
              <a:gd name="T58" fmla="*/ 171 w 298"/>
              <a:gd name="T59" fmla="*/ 57 h 57"/>
              <a:gd name="T60" fmla="*/ 178 w 298"/>
              <a:gd name="T61" fmla="*/ 55 h 57"/>
              <a:gd name="T62" fmla="*/ 192 w 298"/>
              <a:gd name="T63" fmla="*/ 55 h 57"/>
              <a:gd name="T64" fmla="*/ 199 w 298"/>
              <a:gd name="T65" fmla="*/ 54 h 57"/>
              <a:gd name="T66" fmla="*/ 207 w 298"/>
              <a:gd name="T67" fmla="*/ 54 h 57"/>
              <a:gd name="T68" fmla="*/ 212 w 298"/>
              <a:gd name="T69" fmla="*/ 52 h 57"/>
              <a:gd name="T70" fmla="*/ 219 w 298"/>
              <a:gd name="T71" fmla="*/ 48 h 57"/>
              <a:gd name="T72" fmla="*/ 225 w 298"/>
              <a:gd name="T73" fmla="*/ 48 h 57"/>
              <a:gd name="T74" fmla="*/ 232 w 298"/>
              <a:gd name="T75" fmla="*/ 46 h 57"/>
              <a:gd name="T76" fmla="*/ 237 w 298"/>
              <a:gd name="T77" fmla="*/ 45 h 57"/>
              <a:gd name="T78" fmla="*/ 243 w 298"/>
              <a:gd name="T79" fmla="*/ 43 h 57"/>
              <a:gd name="T80" fmla="*/ 248 w 298"/>
              <a:gd name="T81" fmla="*/ 41 h 57"/>
              <a:gd name="T82" fmla="*/ 253 w 298"/>
              <a:gd name="T83" fmla="*/ 39 h 57"/>
              <a:gd name="T84" fmla="*/ 259 w 298"/>
              <a:gd name="T85" fmla="*/ 37 h 57"/>
              <a:gd name="T86" fmla="*/ 264 w 298"/>
              <a:gd name="T87" fmla="*/ 36 h 57"/>
              <a:gd name="T88" fmla="*/ 268 w 298"/>
              <a:gd name="T89" fmla="*/ 34 h 57"/>
              <a:gd name="T90" fmla="*/ 271 w 298"/>
              <a:gd name="T91" fmla="*/ 30 h 57"/>
              <a:gd name="T92" fmla="*/ 275 w 298"/>
              <a:gd name="T93" fmla="*/ 28 h 57"/>
              <a:gd name="T94" fmla="*/ 280 w 298"/>
              <a:gd name="T95" fmla="*/ 25 h 57"/>
              <a:gd name="T96" fmla="*/ 284 w 298"/>
              <a:gd name="T97" fmla="*/ 23 h 57"/>
              <a:gd name="T98" fmla="*/ 286 w 298"/>
              <a:gd name="T99" fmla="*/ 21 h 57"/>
              <a:gd name="T100" fmla="*/ 289 w 298"/>
              <a:gd name="T101" fmla="*/ 19 h 57"/>
              <a:gd name="T102" fmla="*/ 291 w 298"/>
              <a:gd name="T103" fmla="*/ 16 h 57"/>
              <a:gd name="T104" fmla="*/ 293 w 298"/>
              <a:gd name="T105" fmla="*/ 12 h 57"/>
              <a:gd name="T106" fmla="*/ 295 w 298"/>
              <a:gd name="T107" fmla="*/ 10 h 57"/>
              <a:gd name="T108" fmla="*/ 295 w 298"/>
              <a:gd name="T109" fmla="*/ 7 h 57"/>
              <a:gd name="T110" fmla="*/ 297 w 298"/>
              <a:gd name="T111" fmla="*/ 5 h 57"/>
              <a:gd name="T112" fmla="*/ 298 w 298"/>
              <a:gd name="T113" fmla="*/ 1 h 57"/>
              <a:gd name="T114" fmla="*/ 298 w 298"/>
              <a:gd name="T115" fmla="*/ 0 h 5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298"/>
              <a:gd name="T175" fmla="*/ 0 h 57"/>
              <a:gd name="T176" fmla="*/ 298 w 298"/>
              <a:gd name="T177" fmla="*/ 57 h 57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298" h="57">
                <a:moveTo>
                  <a:pt x="0" y="0"/>
                </a:moveTo>
                <a:lnTo>
                  <a:pt x="0" y="1"/>
                </a:lnTo>
                <a:lnTo>
                  <a:pt x="0" y="5"/>
                </a:lnTo>
                <a:lnTo>
                  <a:pt x="1" y="7"/>
                </a:lnTo>
                <a:lnTo>
                  <a:pt x="1" y="10"/>
                </a:lnTo>
                <a:lnTo>
                  <a:pt x="3" y="12"/>
                </a:lnTo>
                <a:lnTo>
                  <a:pt x="5" y="16"/>
                </a:lnTo>
                <a:lnTo>
                  <a:pt x="7" y="19"/>
                </a:lnTo>
                <a:lnTo>
                  <a:pt x="10" y="21"/>
                </a:lnTo>
                <a:lnTo>
                  <a:pt x="12" y="23"/>
                </a:lnTo>
                <a:lnTo>
                  <a:pt x="16" y="25"/>
                </a:lnTo>
                <a:lnTo>
                  <a:pt x="21" y="28"/>
                </a:lnTo>
                <a:lnTo>
                  <a:pt x="25" y="30"/>
                </a:lnTo>
                <a:lnTo>
                  <a:pt x="28" y="34"/>
                </a:lnTo>
                <a:lnTo>
                  <a:pt x="32" y="36"/>
                </a:lnTo>
                <a:lnTo>
                  <a:pt x="37" y="37"/>
                </a:lnTo>
                <a:lnTo>
                  <a:pt x="43" y="39"/>
                </a:lnTo>
                <a:lnTo>
                  <a:pt x="46" y="41"/>
                </a:lnTo>
                <a:lnTo>
                  <a:pt x="54" y="43"/>
                </a:lnTo>
                <a:lnTo>
                  <a:pt x="59" y="45"/>
                </a:lnTo>
                <a:lnTo>
                  <a:pt x="64" y="46"/>
                </a:lnTo>
                <a:lnTo>
                  <a:pt x="70" y="48"/>
                </a:lnTo>
                <a:lnTo>
                  <a:pt x="77" y="48"/>
                </a:lnTo>
                <a:lnTo>
                  <a:pt x="84" y="52"/>
                </a:lnTo>
                <a:lnTo>
                  <a:pt x="90" y="54"/>
                </a:lnTo>
                <a:lnTo>
                  <a:pt x="97" y="54"/>
                </a:lnTo>
                <a:lnTo>
                  <a:pt x="104" y="55"/>
                </a:lnTo>
                <a:lnTo>
                  <a:pt x="118" y="55"/>
                </a:lnTo>
                <a:lnTo>
                  <a:pt x="126" y="57"/>
                </a:lnTo>
                <a:lnTo>
                  <a:pt x="171" y="57"/>
                </a:lnTo>
                <a:lnTo>
                  <a:pt x="178" y="55"/>
                </a:lnTo>
                <a:lnTo>
                  <a:pt x="192" y="55"/>
                </a:lnTo>
                <a:lnTo>
                  <a:pt x="199" y="54"/>
                </a:lnTo>
                <a:lnTo>
                  <a:pt x="207" y="54"/>
                </a:lnTo>
                <a:lnTo>
                  <a:pt x="212" y="52"/>
                </a:lnTo>
                <a:lnTo>
                  <a:pt x="219" y="48"/>
                </a:lnTo>
                <a:lnTo>
                  <a:pt x="225" y="48"/>
                </a:lnTo>
                <a:lnTo>
                  <a:pt x="232" y="46"/>
                </a:lnTo>
                <a:lnTo>
                  <a:pt x="237" y="45"/>
                </a:lnTo>
                <a:lnTo>
                  <a:pt x="243" y="43"/>
                </a:lnTo>
                <a:lnTo>
                  <a:pt x="248" y="41"/>
                </a:lnTo>
                <a:lnTo>
                  <a:pt x="253" y="39"/>
                </a:lnTo>
                <a:lnTo>
                  <a:pt x="259" y="37"/>
                </a:lnTo>
                <a:lnTo>
                  <a:pt x="264" y="36"/>
                </a:lnTo>
                <a:lnTo>
                  <a:pt x="268" y="34"/>
                </a:lnTo>
                <a:lnTo>
                  <a:pt x="271" y="30"/>
                </a:lnTo>
                <a:lnTo>
                  <a:pt x="275" y="28"/>
                </a:lnTo>
                <a:lnTo>
                  <a:pt x="280" y="25"/>
                </a:lnTo>
                <a:lnTo>
                  <a:pt x="284" y="23"/>
                </a:lnTo>
                <a:lnTo>
                  <a:pt x="286" y="21"/>
                </a:lnTo>
                <a:lnTo>
                  <a:pt x="289" y="19"/>
                </a:lnTo>
                <a:lnTo>
                  <a:pt x="291" y="16"/>
                </a:lnTo>
                <a:lnTo>
                  <a:pt x="293" y="12"/>
                </a:lnTo>
                <a:lnTo>
                  <a:pt x="295" y="10"/>
                </a:lnTo>
                <a:lnTo>
                  <a:pt x="295" y="7"/>
                </a:lnTo>
                <a:lnTo>
                  <a:pt x="297" y="5"/>
                </a:lnTo>
                <a:lnTo>
                  <a:pt x="298" y="1"/>
                </a:lnTo>
                <a:lnTo>
                  <a:pt x="298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7829550" y="3363913"/>
            <a:ext cx="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85" name="Freeform 17"/>
          <p:cNvSpPr>
            <a:spLocks/>
          </p:cNvSpPr>
          <p:nvPr/>
        </p:nvSpPr>
        <p:spPr bwMode="auto">
          <a:xfrm>
            <a:off x="5203825" y="3192463"/>
            <a:ext cx="593725" cy="409575"/>
          </a:xfrm>
          <a:custGeom>
            <a:avLst/>
            <a:gdLst>
              <a:gd name="T0" fmla="*/ 0 w 374"/>
              <a:gd name="T1" fmla="*/ 241 h 258"/>
              <a:gd name="T2" fmla="*/ 16 w 374"/>
              <a:gd name="T3" fmla="*/ 247 h 258"/>
              <a:gd name="T4" fmla="*/ 32 w 374"/>
              <a:gd name="T5" fmla="*/ 249 h 258"/>
              <a:gd name="T6" fmla="*/ 48 w 374"/>
              <a:gd name="T7" fmla="*/ 252 h 258"/>
              <a:gd name="T8" fmla="*/ 61 w 374"/>
              <a:gd name="T9" fmla="*/ 254 h 258"/>
              <a:gd name="T10" fmla="*/ 75 w 374"/>
              <a:gd name="T11" fmla="*/ 256 h 258"/>
              <a:gd name="T12" fmla="*/ 88 w 374"/>
              <a:gd name="T13" fmla="*/ 258 h 258"/>
              <a:gd name="T14" fmla="*/ 120 w 374"/>
              <a:gd name="T15" fmla="*/ 258 h 258"/>
              <a:gd name="T16" fmla="*/ 133 w 374"/>
              <a:gd name="T17" fmla="*/ 256 h 258"/>
              <a:gd name="T18" fmla="*/ 142 w 374"/>
              <a:gd name="T19" fmla="*/ 254 h 258"/>
              <a:gd name="T20" fmla="*/ 151 w 374"/>
              <a:gd name="T21" fmla="*/ 254 h 258"/>
              <a:gd name="T22" fmla="*/ 160 w 374"/>
              <a:gd name="T23" fmla="*/ 250 h 258"/>
              <a:gd name="T24" fmla="*/ 169 w 374"/>
              <a:gd name="T25" fmla="*/ 249 h 258"/>
              <a:gd name="T26" fmla="*/ 178 w 374"/>
              <a:gd name="T27" fmla="*/ 247 h 258"/>
              <a:gd name="T28" fmla="*/ 187 w 374"/>
              <a:gd name="T29" fmla="*/ 243 h 258"/>
              <a:gd name="T30" fmla="*/ 196 w 374"/>
              <a:gd name="T31" fmla="*/ 240 h 258"/>
              <a:gd name="T32" fmla="*/ 205 w 374"/>
              <a:gd name="T33" fmla="*/ 238 h 258"/>
              <a:gd name="T34" fmla="*/ 214 w 374"/>
              <a:gd name="T35" fmla="*/ 234 h 258"/>
              <a:gd name="T36" fmla="*/ 223 w 374"/>
              <a:gd name="T37" fmla="*/ 232 h 258"/>
              <a:gd name="T38" fmla="*/ 232 w 374"/>
              <a:gd name="T39" fmla="*/ 229 h 258"/>
              <a:gd name="T40" fmla="*/ 241 w 374"/>
              <a:gd name="T41" fmla="*/ 225 h 258"/>
              <a:gd name="T42" fmla="*/ 252 w 374"/>
              <a:gd name="T43" fmla="*/ 223 h 258"/>
              <a:gd name="T44" fmla="*/ 262 w 374"/>
              <a:gd name="T45" fmla="*/ 220 h 258"/>
              <a:gd name="T46" fmla="*/ 273 w 374"/>
              <a:gd name="T47" fmla="*/ 218 h 258"/>
              <a:gd name="T48" fmla="*/ 286 w 374"/>
              <a:gd name="T49" fmla="*/ 214 h 258"/>
              <a:gd name="T50" fmla="*/ 298 w 374"/>
              <a:gd name="T51" fmla="*/ 213 h 258"/>
              <a:gd name="T52" fmla="*/ 311 w 374"/>
              <a:gd name="T53" fmla="*/ 211 h 258"/>
              <a:gd name="T54" fmla="*/ 325 w 374"/>
              <a:gd name="T55" fmla="*/ 209 h 258"/>
              <a:gd name="T56" fmla="*/ 340 w 374"/>
              <a:gd name="T57" fmla="*/ 209 h 258"/>
              <a:gd name="T58" fmla="*/ 356 w 374"/>
              <a:gd name="T59" fmla="*/ 207 h 258"/>
              <a:gd name="T60" fmla="*/ 374 w 374"/>
              <a:gd name="T61" fmla="*/ 207 h 258"/>
              <a:gd name="T62" fmla="*/ 374 w 374"/>
              <a:gd name="T63" fmla="*/ 0 h 258"/>
              <a:gd name="T64" fmla="*/ 0 w 374"/>
              <a:gd name="T65" fmla="*/ 0 h 258"/>
              <a:gd name="T66" fmla="*/ 0 w 374"/>
              <a:gd name="T67" fmla="*/ 241 h 25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74"/>
              <a:gd name="T103" fmla="*/ 0 h 258"/>
              <a:gd name="T104" fmla="*/ 374 w 374"/>
              <a:gd name="T105" fmla="*/ 258 h 25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74" h="258">
                <a:moveTo>
                  <a:pt x="0" y="241"/>
                </a:moveTo>
                <a:lnTo>
                  <a:pt x="16" y="247"/>
                </a:lnTo>
                <a:lnTo>
                  <a:pt x="32" y="249"/>
                </a:lnTo>
                <a:lnTo>
                  <a:pt x="48" y="252"/>
                </a:lnTo>
                <a:lnTo>
                  <a:pt x="61" y="254"/>
                </a:lnTo>
                <a:lnTo>
                  <a:pt x="75" y="256"/>
                </a:lnTo>
                <a:lnTo>
                  <a:pt x="88" y="258"/>
                </a:lnTo>
                <a:lnTo>
                  <a:pt x="120" y="258"/>
                </a:lnTo>
                <a:lnTo>
                  <a:pt x="133" y="256"/>
                </a:lnTo>
                <a:lnTo>
                  <a:pt x="142" y="254"/>
                </a:lnTo>
                <a:lnTo>
                  <a:pt x="151" y="254"/>
                </a:lnTo>
                <a:lnTo>
                  <a:pt x="160" y="250"/>
                </a:lnTo>
                <a:lnTo>
                  <a:pt x="169" y="249"/>
                </a:lnTo>
                <a:lnTo>
                  <a:pt x="178" y="247"/>
                </a:lnTo>
                <a:lnTo>
                  <a:pt x="187" y="243"/>
                </a:lnTo>
                <a:lnTo>
                  <a:pt x="196" y="240"/>
                </a:lnTo>
                <a:lnTo>
                  <a:pt x="205" y="238"/>
                </a:lnTo>
                <a:lnTo>
                  <a:pt x="214" y="234"/>
                </a:lnTo>
                <a:lnTo>
                  <a:pt x="223" y="232"/>
                </a:lnTo>
                <a:lnTo>
                  <a:pt x="232" y="229"/>
                </a:lnTo>
                <a:lnTo>
                  <a:pt x="241" y="225"/>
                </a:lnTo>
                <a:lnTo>
                  <a:pt x="252" y="223"/>
                </a:lnTo>
                <a:lnTo>
                  <a:pt x="262" y="220"/>
                </a:lnTo>
                <a:lnTo>
                  <a:pt x="273" y="218"/>
                </a:lnTo>
                <a:lnTo>
                  <a:pt x="286" y="214"/>
                </a:lnTo>
                <a:lnTo>
                  <a:pt x="298" y="213"/>
                </a:lnTo>
                <a:lnTo>
                  <a:pt x="311" y="211"/>
                </a:lnTo>
                <a:lnTo>
                  <a:pt x="325" y="209"/>
                </a:lnTo>
                <a:lnTo>
                  <a:pt x="340" y="209"/>
                </a:lnTo>
                <a:lnTo>
                  <a:pt x="356" y="207"/>
                </a:lnTo>
                <a:lnTo>
                  <a:pt x="374" y="207"/>
                </a:lnTo>
                <a:lnTo>
                  <a:pt x="374" y="0"/>
                </a:lnTo>
                <a:lnTo>
                  <a:pt x="0" y="0"/>
                </a:lnTo>
                <a:lnTo>
                  <a:pt x="0" y="241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86" name="Freeform 18"/>
          <p:cNvSpPr>
            <a:spLocks/>
          </p:cNvSpPr>
          <p:nvPr/>
        </p:nvSpPr>
        <p:spPr bwMode="auto">
          <a:xfrm>
            <a:off x="5154613" y="3232150"/>
            <a:ext cx="593725" cy="412750"/>
          </a:xfrm>
          <a:custGeom>
            <a:avLst/>
            <a:gdLst>
              <a:gd name="T0" fmla="*/ 0 w 374"/>
              <a:gd name="T1" fmla="*/ 243 h 260"/>
              <a:gd name="T2" fmla="*/ 18 w 374"/>
              <a:gd name="T3" fmla="*/ 249 h 260"/>
              <a:gd name="T4" fmla="*/ 34 w 374"/>
              <a:gd name="T5" fmla="*/ 251 h 260"/>
              <a:gd name="T6" fmla="*/ 49 w 374"/>
              <a:gd name="T7" fmla="*/ 254 h 260"/>
              <a:gd name="T8" fmla="*/ 63 w 374"/>
              <a:gd name="T9" fmla="*/ 258 h 260"/>
              <a:gd name="T10" fmla="*/ 77 w 374"/>
              <a:gd name="T11" fmla="*/ 258 h 260"/>
              <a:gd name="T12" fmla="*/ 90 w 374"/>
              <a:gd name="T13" fmla="*/ 260 h 260"/>
              <a:gd name="T14" fmla="*/ 122 w 374"/>
              <a:gd name="T15" fmla="*/ 260 h 260"/>
              <a:gd name="T16" fmla="*/ 133 w 374"/>
              <a:gd name="T17" fmla="*/ 258 h 260"/>
              <a:gd name="T18" fmla="*/ 144 w 374"/>
              <a:gd name="T19" fmla="*/ 258 h 260"/>
              <a:gd name="T20" fmla="*/ 153 w 374"/>
              <a:gd name="T21" fmla="*/ 256 h 260"/>
              <a:gd name="T22" fmla="*/ 162 w 374"/>
              <a:gd name="T23" fmla="*/ 252 h 260"/>
              <a:gd name="T24" fmla="*/ 171 w 374"/>
              <a:gd name="T25" fmla="*/ 251 h 260"/>
              <a:gd name="T26" fmla="*/ 180 w 374"/>
              <a:gd name="T27" fmla="*/ 249 h 260"/>
              <a:gd name="T28" fmla="*/ 187 w 374"/>
              <a:gd name="T29" fmla="*/ 245 h 260"/>
              <a:gd name="T30" fmla="*/ 198 w 374"/>
              <a:gd name="T31" fmla="*/ 243 h 260"/>
              <a:gd name="T32" fmla="*/ 205 w 374"/>
              <a:gd name="T33" fmla="*/ 240 h 260"/>
              <a:gd name="T34" fmla="*/ 214 w 374"/>
              <a:gd name="T35" fmla="*/ 236 h 260"/>
              <a:gd name="T36" fmla="*/ 223 w 374"/>
              <a:gd name="T37" fmla="*/ 234 h 260"/>
              <a:gd name="T38" fmla="*/ 234 w 374"/>
              <a:gd name="T39" fmla="*/ 231 h 260"/>
              <a:gd name="T40" fmla="*/ 243 w 374"/>
              <a:gd name="T41" fmla="*/ 229 h 260"/>
              <a:gd name="T42" fmla="*/ 254 w 374"/>
              <a:gd name="T43" fmla="*/ 225 h 260"/>
              <a:gd name="T44" fmla="*/ 265 w 374"/>
              <a:gd name="T45" fmla="*/ 222 h 260"/>
              <a:gd name="T46" fmla="*/ 275 w 374"/>
              <a:gd name="T47" fmla="*/ 220 h 260"/>
              <a:gd name="T48" fmla="*/ 286 w 374"/>
              <a:gd name="T49" fmla="*/ 216 h 260"/>
              <a:gd name="T50" fmla="*/ 299 w 374"/>
              <a:gd name="T51" fmla="*/ 215 h 260"/>
              <a:gd name="T52" fmla="*/ 313 w 374"/>
              <a:gd name="T53" fmla="*/ 213 h 260"/>
              <a:gd name="T54" fmla="*/ 326 w 374"/>
              <a:gd name="T55" fmla="*/ 211 h 260"/>
              <a:gd name="T56" fmla="*/ 340 w 374"/>
              <a:gd name="T57" fmla="*/ 211 h 260"/>
              <a:gd name="T58" fmla="*/ 356 w 374"/>
              <a:gd name="T59" fmla="*/ 209 h 260"/>
              <a:gd name="T60" fmla="*/ 374 w 374"/>
              <a:gd name="T61" fmla="*/ 209 h 260"/>
              <a:gd name="T62" fmla="*/ 374 w 374"/>
              <a:gd name="T63" fmla="*/ 0 h 260"/>
              <a:gd name="T64" fmla="*/ 0 w 374"/>
              <a:gd name="T65" fmla="*/ 0 h 260"/>
              <a:gd name="T66" fmla="*/ 0 w 374"/>
              <a:gd name="T67" fmla="*/ 243 h 26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74"/>
              <a:gd name="T103" fmla="*/ 0 h 260"/>
              <a:gd name="T104" fmla="*/ 374 w 374"/>
              <a:gd name="T105" fmla="*/ 260 h 260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74" h="260">
                <a:moveTo>
                  <a:pt x="0" y="243"/>
                </a:moveTo>
                <a:lnTo>
                  <a:pt x="18" y="249"/>
                </a:lnTo>
                <a:lnTo>
                  <a:pt x="34" y="251"/>
                </a:lnTo>
                <a:lnTo>
                  <a:pt x="49" y="254"/>
                </a:lnTo>
                <a:lnTo>
                  <a:pt x="63" y="258"/>
                </a:lnTo>
                <a:lnTo>
                  <a:pt x="77" y="258"/>
                </a:lnTo>
                <a:lnTo>
                  <a:pt x="90" y="260"/>
                </a:lnTo>
                <a:lnTo>
                  <a:pt x="122" y="260"/>
                </a:lnTo>
                <a:lnTo>
                  <a:pt x="133" y="258"/>
                </a:lnTo>
                <a:lnTo>
                  <a:pt x="144" y="258"/>
                </a:lnTo>
                <a:lnTo>
                  <a:pt x="153" y="256"/>
                </a:lnTo>
                <a:lnTo>
                  <a:pt x="162" y="252"/>
                </a:lnTo>
                <a:lnTo>
                  <a:pt x="171" y="251"/>
                </a:lnTo>
                <a:lnTo>
                  <a:pt x="180" y="249"/>
                </a:lnTo>
                <a:lnTo>
                  <a:pt x="187" y="245"/>
                </a:lnTo>
                <a:lnTo>
                  <a:pt x="198" y="243"/>
                </a:lnTo>
                <a:lnTo>
                  <a:pt x="205" y="240"/>
                </a:lnTo>
                <a:lnTo>
                  <a:pt x="214" y="236"/>
                </a:lnTo>
                <a:lnTo>
                  <a:pt x="223" y="234"/>
                </a:lnTo>
                <a:lnTo>
                  <a:pt x="234" y="231"/>
                </a:lnTo>
                <a:lnTo>
                  <a:pt x="243" y="229"/>
                </a:lnTo>
                <a:lnTo>
                  <a:pt x="254" y="225"/>
                </a:lnTo>
                <a:lnTo>
                  <a:pt x="265" y="222"/>
                </a:lnTo>
                <a:lnTo>
                  <a:pt x="275" y="220"/>
                </a:lnTo>
                <a:lnTo>
                  <a:pt x="286" y="216"/>
                </a:lnTo>
                <a:lnTo>
                  <a:pt x="299" y="215"/>
                </a:lnTo>
                <a:lnTo>
                  <a:pt x="313" y="213"/>
                </a:lnTo>
                <a:lnTo>
                  <a:pt x="326" y="211"/>
                </a:lnTo>
                <a:lnTo>
                  <a:pt x="340" y="211"/>
                </a:lnTo>
                <a:lnTo>
                  <a:pt x="356" y="209"/>
                </a:lnTo>
                <a:lnTo>
                  <a:pt x="374" y="209"/>
                </a:lnTo>
                <a:lnTo>
                  <a:pt x="374" y="0"/>
                </a:lnTo>
                <a:lnTo>
                  <a:pt x="0" y="0"/>
                </a:lnTo>
                <a:lnTo>
                  <a:pt x="0" y="243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87" name="Freeform 19"/>
          <p:cNvSpPr>
            <a:spLocks/>
          </p:cNvSpPr>
          <p:nvPr/>
        </p:nvSpPr>
        <p:spPr bwMode="auto">
          <a:xfrm>
            <a:off x="5108575" y="3275013"/>
            <a:ext cx="592138" cy="412750"/>
          </a:xfrm>
          <a:custGeom>
            <a:avLst/>
            <a:gdLst>
              <a:gd name="T0" fmla="*/ 0 w 373"/>
              <a:gd name="T1" fmla="*/ 243 h 260"/>
              <a:gd name="T2" fmla="*/ 16 w 373"/>
              <a:gd name="T3" fmla="*/ 247 h 260"/>
              <a:gd name="T4" fmla="*/ 33 w 373"/>
              <a:gd name="T5" fmla="*/ 251 h 260"/>
              <a:gd name="T6" fmla="*/ 47 w 373"/>
              <a:gd name="T7" fmla="*/ 252 h 260"/>
              <a:gd name="T8" fmla="*/ 61 w 373"/>
              <a:gd name="T9" fmla="*/ 256 h 260"/>
              <a:gd name="T10" fmla="*/ 76 w 373"/>
              <a:gd name="T11" fmla="*/ 258 h 260"/>
              <a:gd name="T12" fmla="*/ 88 w 373"/>
              <a:gd name="T13" fmla="*/ 260 h 260"/>
              <a:gd name="T14" fmla="*/ 121 w 373"/>
              <a:gd name="T15" fmla="*/ 260 h 260"/>
              <a:gd name="T16" fmla="*/ 132 w 373"/>
              <a:gd name="T17" fmla="*/ 258 h 260"/>
              <a:gd name="T18" fmla="*/ 142 w 373"/>
              <a:gd name="T19" fmla="*/ 256 h 260"/>
              <a:gd name="T20" fmla="*/ 151 w 373"/>
              <a:gd name="T21" fmla="*/ 254 h 260"/>
              <a:gd name="T22" fmla="*/ 160 w 373"/>
              <a:gd name="T23" fmla="*/ 252 h 260"/>
              <a:gd name="T24" fmla="*/ 169 w 373"/>
              <a:gd name="T25" fmla="*/ 251 h 260"/>
              <a:gd name="T26" fmla="*/ 178 w 373"/>
              <a:gd name="T27" fmla="*/ 247 h 260"/>
              <a:gd name="T28" fmla="*/ 186 w 373"/>
              <a:gd name="T29" fmla="*/ 245 h 260"/>
              <a:gd name="T30" fmla="*/ 196 w 373"/>
              <a:gd name="T31" fmla="*/ 242 h 260"/>
              <a:gd name="T32" fmla="*/ 204 w 373"/>
              <a:gd name="T33" fmla="*/ 238 h 260"/>
              <a:gd name="T34" fmla="*/ 214 w 373"/>
              <a:gd name="T35" fmla="*/ 236 h 260"/>
              <a:gd name="T36" fmla="*/ 222 w 373"/>
              <a:gd name="T37" fmla="*/ 233 h 260"/>
              <a:gd name="T38" fmla="*/ 232 w 373"/>
              <a:gd name="T39" fmla="*/ 231 h 260"/>
              <a:gd name="T40" fmla="*/ 241 w 373"/>
              <a:gd name="T41" fmla="*/ 227 h 260"/>
              <a:gd name="T42" fmla="*/ 252 w 373"/>
              <a:gd name="T43" fmla="*/ 224 h 260"/>
              <a:gd name="T44" fmla="*/ 263 w 373"/>
              <a:gd name="T45" fmla="*/ 222 h 260"/>
              <a:gd name="T46" fmla="*/ 274 w 373"/>
              <a:gd name="T47" fmla="*/ 218 h 260"/>
              <a:gd name="T48" fmla="*/ 286 w 373"/>
              <a:gd name="T49" fmla="*/ 216 h 260"/>
              <a:gd name="T50" fmla="*/ 299 w 373"/>
              <a:gd name="T51" fmla="*/ 215 h 260"/>
              <a:gd name="T52" fmla="*/ 312 w 373"/>
              <a:gd name="T53" fmla="*/ 211 h 260"/>
              <a:gd name="T54" fmla="*/ 324 w 373"/>
              <a:gd name="T55" fmla="*/ 209 h 260"/>
              <a:gd name="T56" fmla="*/ 340 w 373"/>
              <a:gd name="T57" fmla="*/ 209 h 260"/>
              <a:gd name="T58" fmla="*/ 357 w 373"/>
              <a:gd name="T59" fmla="*/ 209 h 260"/>
              <a:gd name="T60" fmla="*/ 373 w 373"/>
              <a:gd name="T61" fmla="*/ 209 h 260"/>
              <a:gd name="T62" fmla="*/ 373 w 373"/>
              <a:gd name="T63" fmla="*/ 0 h 260"/>
              <a:gd name="T64" fmla="*/ 0 w 373"/>
              <a:gd name="T65" fmla="*/ 0 h 260"/>
              <a:gd name="T66" fmla="*/ 0 w 373"/>
              <a:gd name="T67" fmla="*/ 243 h 26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73"/>
              <a:gd name="T103" fmla="*/ 0 h 260"/>
              <a:gd name="T104" fmla="*/ 373 w 373"/>
              <a:gd name="T105" fmla="*/ 260 h 260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73" h="260">
                <a:moveTo>
                  <a:pt x="0" y="243"/>
                </a:moveTo>
                <a:lnTo>
                  <a:pt x="16" y="247"/>
                </a:lnTo>
                <a:lnTo>
                  <a:pt x="33" y="251"/>
                </a:lnTo>
                <a:lnTo>
                  <a:pt x="47" y="252"/>
                </a:lnTo>
                <a:lnTo>
                  <a:pt x="61" y="256"/>
                </a:lnTo>
                <a:lnTo>
                  <a:pt x="76" y="258"/>
                </a:lnTo>
                <a:lnTo>
                  <a:pt x="88" y="260"/>
                </a:lnTo>
                <a:lnTo>
                  <a:pt x="121" y="260"/>
                </a:lnTo>
                <a:lnTo>
                  <a:pt x="132" y="258"/>
                </a:lnTo>
                <a:lnTo>
                  <a:pt x="142" y="256"/>
                </a:lnTo>
                <a:lnTo>
                  <a:pt x="151" y="254"/>
                </a:lnTo>
                <a:lnTo>
                  <a:pt x="160" y="252"/>
                </a:lnTo>
                <a:lnTo>
                  <a:pt x="169" y="251"/>
                </a:lnTo>
                <a:lnTo>
                  <a:pt x="178" y="247"/>
                </a:lnTo>
                <a:lnTo>
                  <a:pt x="186" y="245"/>
                </a:lnTo>
                <a:lnTo>
                  <a:pt x="196" y="242"/>
                </a:lnTo>
                <a:lnTo>
                  <a:pt x="204" y="238"/>
                </a:lnTo>
                <a:lnTo>
                  <a:pt x="214" y="236"/>
                </a:lnTo>
                <a:lnTo>
                  <a:pt x="222" y="233"/>
                </a:lnTo>
                <a:lnTo>
                  <a:pt x="232" y="231"/>
                </a:lnTo>
                <a:lnTo>
                  <a:pt x="241" y="227"/>
                </a:lnTo>
                <a:lnTo>
                  <a:pt x="252" y="224"/>
                </a:lnTo>
                <a:lnTo>
                  <a:pt x="263" y="222"/>
                </a:lnTo>
                <a:lnTo>
                  <a:pt x="274" y="218"/>
                </a:lnTo>
                <a:lnTo>
                  <a:pt x="286" y="216"/>
                </a:lnTo>
                <a:lnTo>
                  <a:pt x="299" y="215"/>
                </a:lnTo>
                <a:lnTo>
                  <a:pt x="312" y="211"/>
                </a:lnTo>
                <a:lnTo>
                  <a:pt x="324" y="209"/>
                </a:lnTo>
                <a:lnTo>
                  <a:pt x="340" y="209"/>
                </a:lnTo>
                <a:lnTo>
                  <a:pt x="357" y="209"/>
                </a:lnTo>
                <a:lnTo>
                  <a:pt x="373" y="209"/>
                </a:lnTo>
                <a:lnTo>
                  <a:pt x="373" y="0"/>
                </a:lnTo>
                <a:lnTo>
                  <a:pt x="0" y="0"/>
                </a:lnTo>
                <a:lnTo>
                  <a:pt x="0" y="243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1146175" y="2689225"/>
            <a:ext cx="7000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s-ES_tradnl"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</a:t>
            </a:r>
            <a:endParaRPr lang="es-ES" sz="1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90" name="Rectangle 22"/>
          <p:cNvSpPr>
            <a:spLocks noChangeArrowheads="1"/>
          </p:cNvSpPr>
          <p:nvPr/>
        </p:nvSpPr>
        <p:spPr bwMode="auto">
          <a:xfrm>
            <a:off x="4733925" y="2359025"/>
            <a:ext cx="151288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s-ES_tradnl"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E-doctoral thesis</a:t>
            </a:r>
          </a:p>
          <a:p>
            <a:pPr algn="ctr">
              <a:defRPr/>
            </a:pPr>
            <a:r>
              <a:rPr lang="es-ES_tradnl"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(PDF)</a:t>
            </a:r>
            <a:r>
              <a:rPr lang="es-ES"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7380288" y="2503488"/>
            <a:ext cx="868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s-ES_tradnl"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Database</a:t>
            </a:r>
            <a:endParaRPr lang="es-ES" sz="1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6029325" y="5257800"/>
            <a:ext cx="13398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s-ES_tradn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CBUC/CESCA</a:t>
            </a:r>
          </a:p>
          <a:p>
            <a:pPr algn="ctr">
              <a:defRPr/>
            </a:pPr>
            <a:r>
              <a:rPr lang="es-E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TDX</a:t>
            </a:r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>
            <a:off x="3448050" y="3970338"/>
            <a:ext cx="1588" cy="231775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>
            <a:off x="7677150" y="3963988"/>
            <a:ext cx="1588" cy="231775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>
            <a:off x="1449388" y="3944938"/>
            <a:ext cx="1587" cy="230187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96" name="Line 28"/>
          <p:cNvSpPr>
            <a:spLocks noChangeShapeType="1"/>
          </p:cNvSpPr>
          <p:nvPr/>
        </p:nvSpPr>
        <p:spPr bwMode="auto">
          <a:xfrm>
            <a:off x="3505200" y="4773613"/>
            <a:ext cx="1989138" cy="1587"/>
          </a:xfrm>
          <a:prstGeom prst="line">
            <a:avLst/>
          </a:prstGeom>
          <a:noFill/>
          <a:ln w="50800">
            <a:solidFill>
              <a:srgbClr val="007F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97" name="Freeform 29"/>
          <p:cNvSpPr>
            <a:spLocks/>
          </p:cNvSpPr>
          <p:nvPr/>
        </p:nvSpPr>
        <p:spPr bwMode="auto">
          <a:xfrm>
            <a:off x="3505200" y="4687888"/>
            <a:ext cx="152400" cy="171450"/>
          </a:xfrm>
          <a:custGeom>
            <a:avLst/>
            <a:gdLst>
              <a:gd name="T0" fmla="*/ 0 w 53"/>
              <a:gd name="T1" fmla="*/ 60 h 60"/>
              <a:gd name="T2" fmla="*/ 53 w 53"/>
              <a:gd name="T3" fmla="*/ 30 h 60"/>
              <a:gd name="T4" fmla="*/ 0 w 53"/>
              <a:gd name="T5" fmla="*/ 0 h 60"/>
              <a:gd name="T6" fmla="*/ 53 w 53"/>
              <a:gd name="T7" fmla="*/ 30 h 60"/>
              <a:gd name="T8" fmla="*/ 0 60000 65536"/>
              <a:gd name="T9" fmla="*/ 0 60000 65536"/>
              <a:gd name="T10" fmla="*/ 0 60000 65536"/>
              <a:gd name="T11" fmla="*/ 0 60000 65536"/>
              <a:gd name="T12" fmla="*/ 0 w 53"/>
              <a:gd name="T13" fmla="*/ 0 h 60"/>
              <a:gd name="T14" fmla="*/ 53 w 53"/>
              <a:gd name="T15" fmla="*/ 60 h 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3" h="60">
                <a:moveTo>
                  <a:pt x="0" y="60"/>
                </a:moveTo>
                <a:lnTo>
                  <a:pt x="53" y="30"/>
                </a:lnTo>
                <a:lnTo>
                  <a:pt x="0" y="0"/>
                </a:lnTo>
                <a:lnTo>
                  <a:pt x="53" y="30"/>
                </a:lnTo>
              </a:path>
            </a:pathLst>
          </a:custGeom>
          <a:noFill/>
          <a:ln w="50800">
            <a:solidFill>
              <a:srgbClr val="007F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98" name="Freeform 30"/>
          <p:cNvSpPr>
            <a:spLocks/>
          </p:cNvSpPr>
          <p:nvPr/>
        </p:nvSpPr>
        <p:spPr bwMode="auto">
          <a:xfrm>
            <a:off x="5343525" y="4687888"/>
            <a:ext cx="150813" cy="171450"/>
          </a:xfrm>
          <a:custGeom>
            <a:avLst/>
            <a:gdLst>
              <a:gd name="T0" fmla="*/ 53 w 53"/>
              <a:gd name="T1" fmla="*/ 0 h 60"/>
              <a:gd name="T2" fmla="*/ 0 w 53"/>
              <a:gd name="T3" fmla="*/ 30 h 60"/>
              <a:gd name="T4" fmla="*/ 53 w 53"/>
              <a:gd name="T5" fmla="*/ 60 h 60"/>
              <a:gd name="T6" fmla="*/ 0 w 53"/>
              <a:gd name="T7" fmla="*/ 30 h 60"/>
              <a:gd name="T8" fmla="*/ 0 60000 65536"/>
              <a:gd name="T9" fmla="*/ 0 60000 65536"/>
              <a:gd name="T10" fmla="*/ 0 60000 65536"/>
              <a:gd name="T11" fmla="*/ 0 60000 65536"/>
              <a:gd name="T12" fmla="*/ 0 w 53"/>
              <a:gd name="T13" fmla="*/ 0 h 60"/>
              <a:gd name="T14" fmla="*/ 53 w 53"/>
              <a:gd name="T15" fmla="*/ 60 h 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3" h="60">
                <a:moveTo>
                  <a:pt x="53" y="0"/>
                </a:moveTo>
                <a:lnTo>
                  <a:pt x="0" y="30"/>
                </a:lnTo>
                <a:lnTo>
                  <a:pt x="53" y="60"/>
                </a:lnTo>
                <a:lnTo>
                  <a:pt x="0" y="30"/>
                </a:lnTo>
              </a:path>
            </a:pathLst>
          </a:custGeom>
          <a:noFill/>
          <a:ln w="50800">
            <a:solidFill>
              <a:srgbClr val="007F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1830388" y="4800600"/>
            <a:ext cx="7635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s-ES_tradnl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</a:t>
            </a:r>
            <a:r>
              <a:rPr lang="es-ES_tradn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defRPr/>
            </a:pPr>
            <a:endParaRPr lang="es-E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00" name="Freeform 32"/>
          <p:cNvSpPr>
            <a:spLocks/>
          </p:cNvSpPr>
          <p:nvPr/>
        </p:nvSpPr>
        <p:spPr bwMode="auto">
          <a:xfrm>
            <a:off x="3140075" y="3230563"/>
            <a:ext cx="657225" cy="436562"/>
          </a:xfrm>
          <a:custGeom>
            <a:avLst/>
            <a:gdLst>
              <a:gd name="T0" fmla="*/ 0 w 414"/>
              <a:gd name="T1" fmla="*/ 257 h 275"/>
              <a:gd name="T2" fmla="*/ 18 w 414"/>
              <a:gd name="T3" fmla="*/ 262 h 275"/>
              <a:gd name="T4" fmla="*/ 36 w 414"/>
              <a:gd name="T5" fmla="*/ 264 h 275"/>
              <a:gd name="T6" fmla="*/ 52 w 414"/>
              <a:gd name="T7" fmla="*/ 268 h 275"/>
              <a:gd name="T8" fmla="*/ 68 w 414"/>
              <a:gd name="T9" fmla="*/ 271 h 275"/>
              <a:gd name="T10" fmla="*/ 83 w 414"/>
              <a:gd name="T11" fmla="*/ 273 h 275"/>
              <a:gd name="T12" fmla="*/ 97 w 414"/>
              <a:gd name="T13" fmla="*/ 275 h 275"/>
              <a:gd name="T14" fmla="*/ 135 w 414"/>
              <a:gd name="T15" fmla="*/ 275 h 275"/>
              <a:gd name="T16" fmla="*/ 146 w 414"/>
              <a:gd name="T17" fmla="*/ 273 h 275"/>
              <a:gd name="T18" fmla="*/ 157 w 414"/>
              <a:gd name="T19" fmla="*/ 271 h 275"/>
              <a:gd name="T20" fmla="*/ 167 w 414"/>
              <a:gd name="T21" fmla="*/ 270 h 275"/>
              <a:gd name="T22" fmla="*/ 178 w 414"/>
              <a:gd name="T23" fmla="*/ 266 h 275"/>
              <a:gd name="T24" fmla="*/ 189 w 414"/>
              <a:gd name="T25" fmla="*/ 264 h 275"/>
              <a:gd name="T26" fmla="*/ 198 w 414"/>
              <a:gd name="T27" fmla="*/ 262 h 275"/>
              <a:gd name="T28" fmla="*/ 207 w 414"/>
              <a:gd name="T29" fmla="*/ 259 h 275"/>
              <a:gd name="T30" fmla="*/ 218 w 414"/>
              <a:gd name="T31" fmla="*/ 255 h 275"/>
              <a:gd name="T32" fmla="*/ 227 w 414"/>
              <a:gd name="T33" fmla="*/ 253 h 275"/>
              <a:gd name="T34" fmla="*/ 236 w 414"/>
              <a:gd name="T35" fmla="*/ 250 h 275"/>
              <a:gd name="T36" fmla="*/ 247 w 414"/>
              <a:gd name="T37" fmla="*/ 246 h 275"/>
              <a:gd name="T38" fmla="*/ 257 w 414"/>
              <a:gd name="T39" fmla="*/ 244 h 275"/>
              <a:gd name="T40" fmla="*/ 268 w 414"/>
              <a:gd name="T41" fmla="*/ 241 h 275"/>
              <a:gd name="T42" fmla="*/ 279 w 414"/>
              <a:gd name="T43" fmla="*/ 237 h 275"/>
              <a:gd name="T44" fmla="*/ 292 w 414"/>
              <a:gd name="T45" fmla="*/ 234 h 275"/>
              <a:gd name="T46" fmla="*/ 302 w 414"/>
              <a:gd name="T47" fmla="*/ 232 h 275"/>
              <a:gd name="T48" fmla="*/ 317 w 414"/>
              <a:gd name="T49" fmla="*/ 228 h 275"/>
              <a:gd name="T50" fmla="*/ 331 w 414"/>
              <a:gd name="T51" fmla="*/ 226 h 275"/>
              <a:gd name="T52" fmla="*/ 344 w 414"/>
              <a:gd name="T53" fmla="*/ 223 h 275"/>
              <a:gd name="T54" fmla="*/ 360 w 414"/>
              <a:gd name="T55" fmla="*/ 223 h 275"/>
              <a:gd name="T56" fmla="*/ 376 w 414"/>
              <a:gd name="T57" fmla="*/ 223 h 275"/>
              <a:gd name="T58" fmla="*/ 394 w 414"/>
              <a:gd name="T59" fmla="*/ 221 h 275"/>
              <a:gd name="T60" fmla="*/ 414 w 414"/>
              <a:gd name="T61" fmla="*/ 221 h 275"/>
              <a:gd name="T62" fmla="*/ 414 w 414"/>
              <a:gd name="T63" fmla="*/ 0 h 275"/>
              <a:gd name="T64" fmla="*/ 0 w 414"/>
              <a:gd name="T65" fmla="*/ 0 h 275"/>
              <a:gd name="T66" fmla="*/ 0 w 414"/>
              <a:gd name="T67" fmla="*/ 257 h 275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414"/>
              <a:gd name="T103" fmla="*/ 0 h 275"/>
              <a:gd name="T104" fmla="*/ 414 w 414"/>
              <a:gd name="T105" fmla="*/ 275 h 275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414" h="275">
                <a:moveTo>
                  <a:pt x="0" y="257"/>
                </a:moveTo>
                <a:lnTo>
                  <a:pt x="18" y="262"/>
                </a:lnTo>
                <a:lnTo>
                  <a:pt x="36" y="264"/>
                </a:lnTo>
                <a:lnTo>
                  <a:pt x="52" y="268"/>
                </a:lnTo>
                <a:lnTo>
                  <a:pt x="68" y="271"/>
                </a:lnTo>
                <a:lnTo>
                  <a:pt x="83" y="273"/>
                </a:lnTo>
                <a:lnTo>
                  <a:pt x="97" y="275"/>
                </a:lnTo>
                <a:lnTo>
                  <a:pt x="135" y="275"/>
                </a:lnTo>
                <a:lnTo>
                  <a:pt x="146" y="273"/>
                </a:lnTo>
                <a:lnTo>
                  <a:pt x="157" y="271"/>
                </a:lnTo>
                <a:lnTo>
                  <a:pt x="167" y="270"/>
                </a:lnTo>
                <a:lnTo>
                  <a:pt x="178" y="266"/>
                </a:lnTo>
                <a:lnTo>
                  <a:pt x="189" y="264"/>
                </a:lnTo>
                <a:lnTo>
                  <a:pt x="198" y="262"/>
                </a:lnTo>
                <a:lnTo>
                  <a:pt x="207" y="259"/>
                </a:lnTo>
                <a:lnTo>
                  <a:pt x="218" y="255"/>
                </a:lnTo>
                <a:lnTo>
                  <a:pt x="227" y="253"/>
                </a:lnTo>
                <a:lnTo>
                  <a:pt x="236" y="250"/>
                </a:lnTo>
                <a:lnTo>
                  <a:pt x="247" y="246"/>
                </a:lnTo>
                <a:lnTo>
                  <a:pt x="257" y="244"/>
                </a:lnTo>
                <a:lnTo>
                  <a:pt x="268" y="241"/>
                </a:lnTo>
                <a:lnTo>
                  <a:pt x="279" y="237"/>
                </a:lnTo>
                <a:lnTo>
                  <a:pt x="292" y="234"/>
                </a:lnTo>
                <a:lnTo>
                  <a:pt x="302" y="232"/>
                </a:lnTo>
                <a:lnTo>
                  <a:pt x="317" y="228"/>
                </a:lnTo>
                <a:lnTo>
                  <a:pt x="331" y="226"/>
                </a:lnTo>
                <a:lnTo>
                  <a:pt x="344" y="223"/>
                </a:lnTo>
                <a:lnTo>
                  <a:pt x="360" y="223"/>
                </a:lnTo>
                <a:lnTo>
                  <a:pt x="376" y="223"/>
                </a:lnTo>
                <a:lnTo>
                  <a:pt x="394" y="221"/>
                </a:lnTo>
                <a:lnTo>
                  <a:pt x="414" y="221"/>
                </a:lnTo>
                <a:lnTo>
                  <a:pt x="414" y="0"/>
                </a:lnTo>
                <a:lnTo>
                  <a:pt x="0" y="0"/>
                </a:lnTo>
                <a:lnTo>
                  <a:pt x="0" y="257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2841625" y="2330450"/>
            <a:ext cx="15271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s-ES_tradnl"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E-doctoral thesis</a:t>
            </a:r>
          </a:p>
          <a:p>
            <a:pPr algn="ctr">
              <a:defRPr/>
            </a:pPr>
            <a:r>
              <a:rPr lang="es-ES_tradnl"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(several formats)</a:t>
            </a:r>
            <a:endParaRPr lang="es-ES" sz="1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5486400" y="3960813"/>
            <a:ext cx="1588" cy="231775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04" name="Line 36"/>
          <p:cNvSpPr>
            <a:spLocks noChangeShapeType="1"/>
          </p:cNvSpPr>
          <p:nvPr/>
        </p:nvSpPr>
        <p:spPr bwMode="auto">
          <a:xfrm>
            <a:off x="5619750" y="5078413"/>
            <a:ext cx="1989138" cy="1587"/>
          </a:xfrm>
          <a:prstGeom prst="line">
            <a:avLst/>
          </a:prstGeom>
          <a:noFill/>
          <a:ln w="50800">
            <a:solidFill>
              <a:srgbClr val="007F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05" name="Freeform 37"/>
          <p:cNvSpPr>
            <a:spLocks/>
          </p:cNvSpPr>
          <p:nvPr/>
        </p:nvSpPr>
        <p:spPr bwMode="auto">
          <a:xfrm>
            <a:off x="5619750" y="4992688"/>
            <a:ext cx="152400" cy="171450"/>
          </a:xfrm>
          <a:custGeom>
            <a:avLst/>
            <a:gdLst>
              <a:gd name="T0" fmla="*/ 0 w 53"/>
              <a:gd name="T1" fmla="*/ 60 h 60"/>
              <a:gd name="T2" fmla="*/ 53 w 53"/>
              <a:gd name="T3" fmla="*/ 30 h 60"/>
              <a:gd name="T4" fmla="*/ 0 w 53"/>
              <a:gd name="T5" fmla="*/ 0 h 60"/>
              <a:gd name="T6" fmla="*/ 53 w 53"/>
              <a:gd name="T7" fmla="*/ 30 h 60"/>
              <a:gd name="T8" fmla="*/ 0 60000 65536"/>
              <a:gd name="T9" fmla="*/ 0 60000 65536"/>
              <a:gd name="T10" fmla="*/ 0 60000 65536"/>
              <a:gd name="T11" fmla="*/ 0 60000 65536"/>
              <a:gd name="T12" fmla="*/ 0 w 53"/>
              <a:gd name="T13" fmla="*/ 0 h 60"/>
              <a:gd name="T14" fmla="*/ 53 w 53"/>
              <a:gd name="T15" fmla="*/ 60 h 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3" h="60">
                <a:moveTo>
                  <a:pt x="0" y="60"/>
                </a:moveTo>
                <a:lnTo>
                  <a:pt x="53" y="30"/>
                </a:lnTo>
                <a:lnTo>
                  <a:pt x="0" y="0"/>
                </a:lnTo>
                <a:lnTo>
                  <a:pt x="53" y="30"/>
                </a:lnTo>
              </a:path>
            </a:pathLst>
          </a:custGeom>
          <a:noFill/>
          <a:ln w="50800">
            <a:solidFill>
              <a:srgbClr val="007F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06" name="Freeform 38"/>
          <p:cNvSpPr>
            <a:spLocks/>
          </p:cNvSpPr>
          <p:nvPr/>
        </p:nvSpPr>
        <p:spPr bwMode="auto">
          <a:xfrm>
            <a:off x="7458075" y="4992688"/>
            <a:ext cx="150813" cy="171450"/>
          </a:xfrm>
          <a:custGeom>
            <a:avLst/>
            <a:gdLst>
              <a:gd name="T0" fmla="*/ 53 w 53"/>
              <a:gd name="T1" fmla="*/ 0 h 60"/>
              <a:gd name="T2" fmla="*/ 0 w 53"/>
              <a:gd name="T3" fmla="*/ 30 h 60"/>
              <a:gd name="T4" fmla="*/ 53 w 53"/>
              <a:gd name="T5" fmla="*/ 60 h 60"/>
              <a:gd name="T6" fmla="*/ 0 w 53"/>
              <a:gd name="T7" fmla="*/ 30 h 60"/>
              <a:gd name="T8" fmla="*/ 0 60000 65536"/>
              <a:gd name="T9" fmla="*/ 0 60000 65536"/>
              <a:gd name="T10" fmla="*/ 0 60000 65536"/>
              <a:gd name="T11" fmla="*/ 0 60000 65536"/>
              <a:gd name="T12" fmla="*/ 0 w 53"/>
              <a:gd name="T13" fmla="*/ 0 h 60"/>
              <a:gd name="T14" fmla="*/ 53 w 53"/>
              <a:gd name="T15" fmla="*/ 60 h 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3" h="60">
                <a:moveTo>
                  <a:pt x="53" y="0"/>
                </a:moveTo>
                <a:lnTo>
                  <a:pt x="0" y="30"/>
                </a:lnTo>
                <a:lnTo>
                  <a:pt x="53" y="60"/>
                </a:lnTo>
                <a:lnTo>
                  <a:pt x="0" y="30"/>
                </a:lnTo>
              </a:path>
            </a:pathLst>
          </a:custGeom>
          <a:noFill/>
          <a:ln w="50800">
            <a:solidFill>
              <a:srgbClr val="007F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07" name="Rectangle 39"/>
          <p:cNvSpPr>
            <a:spLocks noChangeArrowheads="1"/>
          </p:cNvSpPr>
          <p:nvPr/>
        </p:nvSpPr>
        <p:spPr bwMode="auto">
          <a:xfrm>
            <a:off x="3314700" y="5105400"/>
            <a:ext cx="23479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s-ES_tradnl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</a:t>
            </a:r>
            <a:r>
              <a:rPr lang="es-ES_tradn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Library / Office </a:t>
            </a:r>
          </a:p>
          <a:p>
            <a:pPr algn="ctr">
              <a:defRPr/>
            </a:pPr>
            <a:endParaRPr lang="es-E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08" name="Rectangle 40"/>
          <p:cNvSpPr>
            <a:spLocks noChangeArrowheads="1"/>
          </p:cNvSpPr>
          <p:nvPr/>
        </p:nvSpPr>
        <p:spPr bwMode="auto">
          <a:xfrm>
            <a:off x="304800" y="1905000"/>
            <a:ext cx="82089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FF33"/>
              </a:buClr>
              <a:buSzPct val="70000"/>
              <a:buFont typeface="Wingdings" pitchFamily="2" charset="2"/>
              <a:buChar char="n"/>
              <a:defRPr/>
            </a:pPr>
            <a:endParaRPr lang="es-E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02" name="38 Marcador de pie de página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s-ES"/>
              <a:t>LIBER 2010, Aarhus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/>
          <p:cNvSpPr>
            <a:spLocks noGrp="1"/>
          </p:cNvSpPr>
          <p:nvPr>
            <p:ph type="title"/>
          </p:nvPr>
        </p:nvSpPr>
        <p:spPr>
          <a:xfrm>
            <a:off x="1336675" y="76200"/>
            <a:ext cx="7772400" cy="1143000"/>
          </a:xfrm>
        </p:spPr>
        <p:txBody>
          <a:bodyPr/>
          <a:lstStyle/>
          <a:p>
            <a:pPr algn="r"/>
            <a:r>
              <a:rPr lang="en-US" sz="3600" smtClean="0">
                <a:solidFill>
                  <a:schemeClr val="tx1"/>
                </a:solidFill>
              </a:rPr>
              <a:t>6. Technical characteristics</a:t>
            </a:r>
          </a:p>
        </p:txBody>
      </p:sp>
      <p:sp>
        <p:nvSpPr>
          <p:cNvPr id="12291" name="2 Marcador de contenido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19600"/>
          </a:xfrm>
        </p:spPr>
        <p:txBody>
          <a:bodyPr/>
          <a:lstStyle/>
          <a:p>
            <a:pPr>
              <a:buClr>
                <a:srgbClr val="990033"/>
              </a:buClr>
            </a:pPr>
            <a:r>
              <a:rPr lang="en-US" sz="2400" smtClean="0"/>
              <a:t>The TDX project has a central server which stores and disseminates the theses.</a:t>
            </a:r>
          </a:p>
          <a:p>
            <a:pPr>
              <a:buClr>
                <a:srgbClr val="990033"/>
              </a:buClr>
            </a:pPr>
            <a:endParaRPr lang="en-US" sz="2400" smtClean="0"/>
          </a:p>
          <a:p>
            <a:pPr>
              <a:buClr>
                <a:srgbClr val="990033"/>
              </a:buClr>
            </a:pPr>
            <a:r>
              <a:rPr lang="en-US" sz="2400" smtClean="0"/>
              <a:t>TDX is a Linux cluster of 32 HP Proliant DL360 nodes, with 291 GB of memory connected to a NetApp FAS3140 storage system and an ADIC Scalar i2000 tape library. </a:t>
            </a:r>
          </a:p>
          <a:p>
            <a:pPr>
              <a:buClr>
                <a:srgbClr val="990033"/>
              </a:buClr>
            </a:pPr>
            <a:endParaRPr lang="en-US" sz="2400" smtClean="0"/>
          </a:p>
          <a:p>
            <a:pPr>
              <a:buClr>
                <a:srgbClr val="990033"/>
              </a:buClr>
            </a:pPr>
            <a:r>
              <a:rPr lang="en-US" sz="2400" smtClean="0"/>
              <a:t>Software: adaptation of NDLTD, but migration to Dspace.</a:t>
            </a:r>
          </a:p>
        </p:txBody>
      </p:sp>
      <p:sp>
        <p:nvSpPr>
          <p:cNvPr id="12292" name="3 Marcador de pie de página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s-ES"/>
              <a:t>LIBER 2010, Aarhus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76388"/>
            <a:ext cx="8382000" cy="4373562"/>
          </a:xfrm>
        </p:spPr>
        <p:txBody>
          <a:bodyPr/>
          <a:lstStyle/>
          <a:p>
            <a:pPr marL="442913" indent="-442913">
              <a:lnSpc>
                <a:spcPct val="90000"/>
              </a:lnSpc>
              <a:buFont typeface="Wingdings" pitchFamily="2" charset="2"/>
              <a:buNone/>
            </a:pPr>
            <a:r>
              <a:rPr lang="en-US" sz="2600" smtClean="0"/>
              <a:t>Can be consulted through:</a:t>
            </a:r>
          </a:p>
          <a:p>
            <a:pPr marL="442913" indent="-442913">
              <a:lnSpc>
                <a:spcPct val="90000"/>
              </a:lnSpc>
              <a:buFont typeface="Wingdings" pitchFamily="2" charset="2"/>
              <a:buNone/>
            </a:pPr>
            <a:endParaRPr lang="en-US" sz="1200" smtClean="0"/>
          </a:p>
          <a:p>
            <a:pPr marL="442913" indent="-442913">
              <a:lnSpc>
                <a:spcPct val="90000"/>
              </a:lnSpc>
              <a:buClr>
                <a:srgbClr val="990033"/>
              </a:buClr>
              <a:buFont typeface="Wingdings" pitchFamily="2" charset="2"/>
              <a:buChar char="ü"/>
            </a:pPr>
            <a:r>
              <a:rPr lang="en-US" sz="2600" smtClean="0"/>
              <a:t>Google (Google &amp; Google Scholar)</a:t>
            </a:r>
          </a:p>
          <a:p>
            <a:pPr marL="442913" indent="-442913">
              <a:lnSpc>
                <a:spcPct val="90000"/>
              </a:lnSpc>
              <a:buClr>
                <a:srgbClr val="990033"/>
              </a:buClr>
              <a:buFont typeface="Wingdings" pitchFamily="2" charset="2"/>
              <a:buChar char="ü"/>
            </a:pPr>
            <a:endParaRPr lang="en-US" sz="2600" smtClean="0"/>
          </a:p>
          <a:p>
            <a:pPr marL="442913" indent="-442913">
              <a:lnSpc>
                <a:spcPct val="90000"/>
              </a:lnSpc>
              <a:buClr>
                <a:srgbClr val="990033"/>
              </a:buClr>
              <a:buFont typeface="Wingdings" pitchFamily="2" charset="2"/>
              <a:buChar char="ü"/>
            </a:pPr>
            <a:r>
              <a:rPr lang="en-US" sz="2600" smtClean="0"/>
              <a:t>OAI providers (Universia, DART, OAIster, NTLD, Recolecta, Scientific Commons, etc.)</a:t>
            </a:r>
          </a:p>
          <a:p>
            <a:pPr marL="442913" indent="-442913">
              <a:lnSpc>
                <a:spcPct val="90000"/>
              </a:lnSpc>
              <a:buClr>
                <a:srgbClr val="990033"/>
              </a:buClr>
              <a:buFont typeface="Wingdings" pitchFamily="2" charset="2"/>
              <a:buChar char="ü"/>
            </a:pPr>
            <a:endParaRPr lang="en-US" sz="2600" smtClean="0"/>
          </a:p>
          <a:p>
            <a:pPr marL="442913" indent="-442913">
              <a:lnSpc>
                <a:spcPct val="90000"/>
              </a:lnSpc>
              <a:buClr>
                <a:srgbClr val="990033"/>
              </a:buClr>
              <a:buFont typeface="Wingdings" pitchFamily="2" charset="2"/>
              <a:buChar char="ü"/>
            </a:pPr>
            <a:r>
              <a:rPr lang="en-US" sz="2600" smtClean="0"/>
              <a:t>the CCUC and university catalogues</a:t>
            </a:r>
          </a:p>
          <a:p>
            <a:pPr marL="442913" indent="-442913">
              <a:lnSpc>
                <a:spcPct val="90000"/>
              </a:lnSpc>
              <a:buClr>
                <a:srgbClr val="990033"/>
              </a:buClr>
              <a:buFont typeface="Wingdings" pitchFamily="2" charset="2"/>
              <a:buChar char="ü"/>
            </a:pPr>
            <a:endParaRPr lang="en-US" sz="1200" smtClean="0"/>
          </a:p>
          <a:p>
            <a:pPr marL="442913" indent="-442913">
              <a:lnSpc>
                <a:spcPct val="90000"/>
              </a:lnSpc>
              <a:buClr>
                <a:srgbClr val="990033"/>
              </a:buClr>
              <a:buFont typeface="Wingdings" pitchFamily="2" charset="2"/>
              <a:buChar char="ü"/>
            </a:pPr>
            <a:r>
              <a:rPr lang="en-US" sz="2600" smtClean="0"/>
              <a:t>departments and universities webpages</a:t>
            </a:r>
            <a:endParaRPr lang="en-US" sz="1200" smtClean="0"/>
          </a:p>
          <a:p>
            <a:pPr marL="442913" indent="-442913">
              <a:lnSpc>
                <a:spcPct val="90000"/>
              </a:lnSpc>
              <a:buFont typeface="Wingdings" pitchFamily="2" charset="2"/>
              <a:buNone/>
            </a:pPr>
            <a:endParaRPr lang="en-US" sz="1200" smtClean="0">
              <a:solidFill>
                <a:srgbClr val="FF0000"/>
              </a:solidFill>
            </a:endParaRPr>
          </a:p>
        </p:txBody>
      </p:sp>
      <p:sp>
        <p:nvSpPr>
          <p:cNvPr id="13315" name="3 Marcador de pie de página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s-ES"/>
              <a:t>LIBER 2010, Aarhus</a:t>
            </a:r>
          </a:p>
        </p:txBody>
      </p:sp>
      <p:sp>
        <p:nvSpPr>
          <p:cNvPr id="13316" name="1 Título"/>
          <p:cNvSpPr>
            <a:spLocks/>
          </p:cNvSpPr>
          <p:nvPr/>
        </p:nvSpPr>
        <p:spPr bwMode="auto">
          <a:xfrm>
            <a:off x="1336675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/>
            <a:r>
              <a:rPr lang="en-US" sz="3600"/>
              <a:t>6. Technical characteristics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rlates">
  <a:themeElements>
    <a:clrScheme name="">
      <a:dk1>
        <a:srgbClr val="000000"/>
      </a:dk1>
      <a:lt1>
        <a:srgbClr val="E6E0E2"/>
      </a:lt1>
      <a:dk2>
        <a:srgbClr val="414141"/>
      </a:dk2>
      <a:lt2>
        <a:srgbClr val="333333"/>
      </a:lt2>
      <a:accent1>
        <a:srgbClr val="CECECE"/>
      </a:accent1>
      <a:accent2>
        <a:srgbClr val="474747"/>
      </a:accent2>
      <a:accent3>
        <a:srgbClr val="F0EDEE"/>
      </a:accent3>
      <a:accent4>
        <a:srgbClr val="000000"/>
      </a:accent4>
      <a:accent5>
        <a:srgbClr val="E3E3E3"/>
      </a:accent5>
      <a:accent6>
        <a:srgbClr val="3F3F3F"/>
      </a:accent6>
      <a:hlink>
        <a:srgbClr val="676767"/>
      </a:hlink>
      <a:folHlink>
        <a:srgbClr val="DADADA"/>
      </a:folHlink>
    </a:clrScheme>
    <a:fontScheme name="barlat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5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5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barlate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rlat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rlate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rlate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rlate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rlate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rlate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10684</TotalTime>
  <Words>451</Words>
  <Application>Microsoft Office PowerPoint</Application>
  <PresentationFormat>Skærmshow (4:3)</PresentationFormat>
  <Paragraphs>142</Paragraphs>
  <Slides>14</Slides>
  <Notes>13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Integrerede OLE-servere</vt:lpstr>
      </vt:variant>
      <vt:variant>
        <vt:i4>2</vt:i4>
      </vt:variant>
      <vt:variant>
        <vt:lpstr>Diastitler</vt:lpstr>
      </vt:variant>
      <vt:variant>
        <vt:i4>14</vt:i4>
      </vt:variant>
    </vt:vector>
  </HeadingPairs>
  <TitlesOfParts>
    <vt:vector size="17" baseType="lpstr">
      <vt:lpstr>barlates</vt:lpstr>
      <vt:lpstr>Image</vt:lpstr>
      <vt:lpstr>Gráfico</vt:lpstr>
      <vt:lpstr> TDX: moving forward  with ETDs co-operatively</vt:lpstr>
      <vt:lpstr>Summary</vt:lpstr>
      <vt:lpstr>1. What is it?</vt:lpstr>
      <vt:lpstr>2.Goals</vt:lpstr>
      <vt:lpstr>3. Agents roles</vt:lpstr>
      <vt:lpstr>4. Internal organisation</vt:lpstr>
      <vt:lpstr>5. Workflow </vt:lpstr>
      <vt:lpstr>6. Technical characteristics</vt:lpstr>
      <vt:lpstr>Dias nummer 8</vt:lpstr>
      <vt:lpstr>7.Figures   </vt:lpstr>
      <vt:lpstr>Dias nummer 10</vt:lpstr>
      <vt:lpstr>9. Other important achievements </vt:lpstr>
      <vt:lpstr>10. Conclusions</vt:lpstr>
      <vt:lpstr>Dias nummer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Consorci de Biblioteques Universitàries de Catalunya i  El Catàleg Col·lectiu de les Universitats de Catalunya</dc:title>
  <dc:creator>Jordi</dc:creator>
  <cp:lastModifiedBy>mode1</cp:lastModifiedBy>
  <cp:revision>736</cp:revision>
  <dcterms:modified xsi:type="dcterms:W3CDTF">2010-06-29T10:35:35Z</dcterms:modified>
</cp:coreProperties>
</file>